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1"/>
  </p:notesMasterIdLst>
  <p:sldIdLst>
    <p:sldId id="263" r:id="rId2"/>
    <p:sldId id="257" r:id="rId3"/>
    <p:sldId id="300" r:id="rId4"/>
    <p:sldId id="301" r:id="rId5"/>
    <p:sldId id="302" r:id="rId6"/>
    <p:sldId id="304" r:id="rId7"/>
    <p:sldId id="306" r:id="rId8"/>
    <p:sldId id="272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C38"/>
    <a:srgbClr val="240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 snapToGrid="0" snapToObjects="1">
      <p:cViewPr varScale="1">
        <p:scale>
          <a:sx n="67" d="100"/>
          <a:sy n="67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1068F-58D3-404B-8806-667C39A5F735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0E1DB962-BF56-8444-B772-B4E80A42A225}">
      <dgm:prSet phldrT="[Text]"/>
      <dgm:spPr/>
      <dgm:t>
        <a:bodyPr/>
        <a:lstStyle/>
        <a:p>
          <a:r>
            <a:rPr lang="en-US" dirty="0" smtClean="0"/>
            <a:t>The Presidency -Technocrats</a:t>
          </a:r>
          <a:endParaRPr lang="en-US" dirty="0"/>
        </a:p>
      </dgm:t>
    </dgm:pt>
    <dgm:pt modelId="{FCA8CD60-B581-494F-9D66-DDBB4CC90282}" type="parTrans" cxnId="{B7B61CB7-4895-494A-B6EE-CEB81FD8D04B}">
      <dgm:prSet/>
      <dgm:spPr/>
      <dgm:t>
        <a:bodyPr/>
        <a:lstStyle/>
        <a:p>
          <a:endParaRPr lang="en-US"/>
        </a:p>
      </dgm:t>
    </dgm:pt>
    <dgm:pt modelId="{C59CAEFD-0037-7B46-AE2F-3D325FF48088}" type="sibTrans" cxnId="{B7B61CB7-4895-494A-B6EE-CEB81FD8D04B}">
      <dgm:prSet/>
      <dgm:spPr/>
      <dgm:t>
        <a:bodyPr/>
        <a:lstStyle/>
        <a:p>
          <a:endParaRPr lang="en-US"/>
        </a:p>
      </dgm:t>
    </dgm:pt>
    <dgm:pt modelId="{B9FFBA52-DF67-994A-9358-4205C14D5268}">
      <dgm:prSet phldrT="[Text]"/>
      <dgm:spPr/>
      <dgm:t>
        <a:bodyPr/>
        <a:lstStyle/>
        <a:p>
          <a:r>
            <a:rPr lang="en-US" dirty="0" smtClean="0"/>
            <a:t>Islamic Revolution Guards Corps</a:t>
          </a:r>
          <a:endParaRPr lang="en-US" dirty="0"/>
        </a:p>
      </dgm:t>
    </dgm:pt>
    <dgm:pt modelId="{35EF97D1-CD87-F44E-AFF8-86BFF3203F99}" type="parTrans" cxnId="{A9A6F800-622B-024A-865A-5417D08CF504}">
      <dgm:prSet/>
      <dgm:spPr/>
      <dgm:t>
        <a:bodyPr/>
        <a:lstStyle/>
        <a:p>
          <a:endParaRPr lang="en-US"/>
        </a:p>
      </dgm:t>
    </dgm:pt>
    <dgm:pt modelId="{690ED384-B476-1440-8A93-D3C0A0171271}" type="sibTrans" cxnId="{A9A6F800-622B-024A-865A-5417D08CF504}">
      <dgm:prSet/>
      <dgm:spPr/>
      <dgm:t>
        <a:bodyPr/>
        <a:lstStyle/>
        <a:p>
          <a:endParaRPr lang="en-US"/>
        </a:p>
      </dgm:t>
    </dgm:pt>
    <dgm:pt modelId="{854F1995-3D6B-C343-95D4-D60735479415}">
      <dgm:prSet phldrT="[Text]"/>
      <dgm:spPr/>
      <dgm:t>
        <a:bodyPr/>
        <a:lstStyle/>
        <a:p>
          <a:r>
            <a:rPr lang="en-US" dirty="0" smtClean="0"/>
            <a:t>The Office of the Supreme Leader</a:t>
          </a:r>
          <a:endParaRPr lang="en-US" dirty="0"/>
        </a:p>
      </dgm:t>
    </dgm:pt>
    <dgm:pt modelId="{7BC8C038-DEA8-9146-A7F9-413FFB8B0A1C}" type="parTrans" cxnId="{CD8A1C6C-958F-214C-8DFE-D0C43E9490B8}">
      <dgm:prSet/>
      <dgm:spPr/>
      <dgm:t>
        <a:bodyPr/>
        <a:lstStyle/>
        <a:p>
          <a:endParaRPr lang="en-US"/>
        </a:p>
      </dgm:t>
    </dgm:pt>
    <dgm:pt modelId="{4C017712-B447-E64F-AD64-75D3CC58FC36}" type="sibTrans" cxnId="{CD8A1C6C-958F-214C-8DFE-D0C43E9490B8}">
      <dgm:prSet/>
      <dgm:spPr/>
      <dgm:t>
        <a:bodyPr/>
        <a:lstStyle/>
        <a:p>
          <a:endParaRPr lang="en-US"/>
        </a:p>
      </dgm:t>
    </dgm:pt>
    <dgm:pt modelId="{7BA8F8C6-C44E-994D-B996-2CA91621712F}" type="pres">
      <dgm:prSet presAssocID="{D671068F-58D3-404B-8806-667C39A5F735}" presName="compositeShape" presStyleCnt="0">
        <dgm:presLayoutVars>
          <dgm:chMax val="7"/>
          <dgm:dir/>
          <dgm:resizeHandles val="exact"/>
        </dgm:presLayoutVars>
      </dgm:prSet>
      <dgm:spPr/>
    </dgm:pt>
    <dgm:pt modelId="{72D8BC95-AF09-7A4B-82C3-EAA8E00E2E32}" type="pres">
      <dgm:prSet presAssocID="{D671068F-58D3-404B-8806-667C39A5F735}" presName="wedge1" presStyleLbl="node1" presStyleIdx="0" presStyleCnt="3"/>
      <dgm:spPr/>
      <dgm:t>
        <a:bodyPr/>
        <a:lstStyle/>
        <a:p>
          <a:endParaRPr lang="en-US"/>
        </a:p>
      </dgm:t>
    </dgm:pt>
    <dgm:pt modelId="{C325C4BF-38C4-F844-AB8E-6F9F94B6996D}" type="pres">
      <dgm:prSet presAssocID="{D671068F-58D3-404B-8806-667C39A5F735}" presName="dummy1a" presStyleCnt="0"/>
      <dgm:spPr/>
    </dgm:pt>
    <dgm:pt modelId="{897220EC-3977-B940-9BC4-A73952DE33C1}" type="pres">
      <dgm:prSet presAssocID="{D671068F-58D3-404B-8806-667C39A5F735}" presName="dummy1b" presStyleCnt="0"/>
      <dgm:spPr/>
    </dgm:pt>
    <dgm:pt modelId="{310B82E9-5E35-5C4E-B5E3-643B97568B83}" type="pres">
      <dgm:prSet presAssocID="{D671068F-58D3-404B-8806-667C39A5F73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CE3D1-265B-A64B-9FD1-951EE88E52B8}" type="pres">
      <dgm:prSet presAssocID="{D671068F-58D3-404B-8806-667C39A5F735}" presName="wedge2" presStyleLbl="node1" presStyleIdx="1" presStyleCnt="3"/>
      <dgm:spPr/>
      <dgm:t>
        <a:bodyPr/>
        <a:lstStyle/>
        <a:p>
          <a:endParaRPr lang="en-US"/>
        </a:p>
      </dgm:t>
    </dgm:pt>
    <dgm:pt modelId="{3183FAFB-F461-A544-8B3A-47EF925BACD5}" type="pres">
      <dgm:prSet presAssocID="{D671068F-58D3-404B-8806-667C39A5F735}" presName="dummy2a" presStyleCnt="0"/>
      <dgm:spPr/>
    </dgm:pt>
    <dgm:pt modelId="{64BCEAB6-76CD-3448-B4EF-E0CB7796AD9C}" type="pres">
      <dgm:prSet presAssocID="{D671068F-58D3-404B-8806-667C39A5F735}" presName="dummy2b" presStyleCnt="0"/>
      <dgm:spPr/>
    </dgm:pt>
    <dgm:pt modelId="{160F76F8-EEF6-4B46-B0A4-FB071051EB8D}" type="pres">
      <dgm:prSet presAssocID="{D671068F-58D3-404B-8806-667C39A5F73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839A-C5AE-7048-A709-FDDEE5A8F723}" type="pres">
      <dgm:prSet presAssocID="{D671068F-58D3-404B-8806-667C39A5F735}" presName="wedge3" presStyleLbl="node1" presStyleIdx="2" presStyleCnt="3"/>
      <dgm:spPr/>
      <dgm:t>
        <a:bodyPr/>
        <a:lstStyle/>
        <a:p>
          <a:endParaRPr lang="en-US"/>
        </a:p>
      </dgm:t>
    </dgm:pt>
    <dgm:pt modelId="{1879A409-3B5A-B94D-96DF-312B5C922842}" type="pres">
      <dgm:prSet presAssocID="{D671068F-58D3-404B-8806-667C39A5F735}" presName="dummy3a" presStyleCnt="0"/>
      <dgm:spPr/>
    </dgm:pt>
    <dgm:pt modelId="{977E2D96-9ED6-884E-94B0-0EDB7A68A1B8}" type="pres">
      <dgm:prSet presAssocID="{D671068F-58D3-404B-8806-667C39A5F735}" presName="dummy3b" presStyleCnt="0"/>
      <dgm:spPr/>
    </dgm:pt>
    <dgm:pt modelId="{ACF1381B-7774-C840-989A-75FFF86E242B}" type="pres">
      <dgm:prSet presAssocID="{D671068F-58D3-404B-8806-667C39A5F73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ABD65-16BB-E04C-BB3F-7474FD18F28D}" type="pres">
      <dgm:prSet presAssocID="{C59CAEFD-0037-7B46-AE2F-3D325FF48088}" presName="arrowWedge1" presStyleLbl="fgSibTrans2D1" presStyleIdx="0" presStyleCnt="3"/>
      <dgm:spPr/>
    </dgm:pt>
    <dgm:pt modelId="{A96A00DA-0400-684F-8D01-63AC4FDA7AFD}" type="pres">
      <dgm:prSet presAssocID="{690ED384-B476-1440-8A93-D3C0A0171271}" presName="arrowWedge2" presStyleLbl="fgSibTrans2D1" presStyleIdx="1" presStyleCnt="3"/>
      <dgm:spPr/>
    </dgm:pt>
    <dgm:pt modelId="{899E45B5-9C87-C449-AB2F-942A5A42D1E3}" type="pres">
      <dgm:prSet presAssocID="{4C017712-B447-E64F-AD64-75D3CC58FC36}" presName="arrowWedge3" presStyleLbl="fgSibTrans2D1" presStyleIdx="2" presStyleCnt="3"/>
      <dgm:spPr/>
    </dgm:pt>
  </dgm:ptLst>
  <dgm:cxnLst>
    <dgm:cxn modelId="{E190591B-1E62-E049-8DD2-1D4EEAA0B01A}" type="presOf" srcId="{854F1995-3D6B-C343-95D4-D60735479415}" destId="{ACF1381B-7774-C840-989A-75FFF86E242B}" srcOrd="1" destOrd="0" presId="urn:microsoft.com/office/officeart/2005/8/layout/cycle8"/>
    <dgm:cxn modelId="{54DC7AD7-279D-DA46-9AF3-4ADD30B5D39E}" type="presOf" srcId="{0E1DB962-BF56-8444-B772-B4E80A42A225}" destId="{72D8BC95-AF09-7A4B-82C3-EAA8E00E2E32}" srcOrd="0" destOrd="0" presId="urn:microsoft.com/office/officeart/2005/8/layout/cycle8"/>
    <dgm:cxn modelId="{A9A6F800-622B-024A-865A-5417D08CF504}" srcId="{D671068F-58D3-404B-8806-667C39A5F735}" destId="{B9FFBA52-DF67-994A-9358-4205C14D5268}" srcOrd="1" destOrd="0" parTransId="{35EF97D1-CD87-F44E-AFF8-86BFF3203F99}" sibTransId="{690ED384-B476-1440-8A93-D3C0A0171271}"/>
    <dgm:cxn modelId="{4F85BB70-023C-1244-A980-EAAB41323E3F}" type="presOf" srcId="{B9FFBA52-DF67-994A-9358-4205C14D5268}" destId="{B7BCE3D1-265B-A64B-9FD1-951EE88E52B8}" srcOrd="0" destOrd="0" presId="urn:microsoft.com/office/officeart/2005/8/layout/cycle8"/>
    <dgm:cxn modelId="{E32BAAA0-F46D-1249-807D-471BB73D05EF}" type="presOf" srcId="{0E1DB962-BF56-8444-B772-B4E80A42A225}" destId="{310B82E9-5E35-5C4E-B5E3-643B97568B83}" srcOrd="1" destOrd="0" presId="urn:microsoft.com/office/officeart/2005/8/layout/cycle8"/>
    <dgm:cxn modelId="{95810772-CDCD-374F-8BA8-C9E6BECF6DF4}" type="presOf" srcId="{B9FFBA52-DF67-994A-9358-4205C14D5268}" destId="{160F76F8-EEF6-4B46-B0A4-FB071051EB8D}" srcOrd="1" destOrd="0" presId="urn:microsoft.com/office/officeart/2005/8/layout/cycle8"/>
    <dgm:cxn modelId="{A9A6AFF8-117F-3143-89EE-23CDB2683378}" type="presOf" srcId="{854F1995-3D6B-C343-95D4-D60735479415}" destId="{72E8839A-C5AE-7048-A709-FDDEE5A8F723}" srcOrd="0" destOrd="0" presId="urn:microsoft.com/office/officeart/2005/8/layout/cycle8"/>
    <dgm:cxn modelId="{B7B61CB7-4895-494A-B6EE-CEB81FD8D04B}" srcId="{D671068F-58D3-404B-8806-667C39A5F735}" destId="{0E1DB962-BF56-8444-B772-B4E80A42A225}" srcOrd="0" destOrd="0" parTransId="{FCA8CD60-B581-494F-9D66-DDBB4CC90282}" sibTransId="{C59CAEFD-0037-7B46-AE2F-3D325FF48088}"/>
    <dgm:cxn modelId="{CD8A1C6C-958F-214C-8DFE-D0C43E9490B8}" srcId="{D671068F-58D3-404B-8806-667C39A5F735}" destId="{854F1995-3D6B-C343-95D4-D60735479415}" srcOrd="2" destOrd="0" parTransId="{7BC8C038-DEA8-9146-A7F9-413FFB8B0A1C}" sibTransId="{4C017712-B447-E64F-AD64-75D3CC58FC36}"/>
    <dgm:cxn modelId="{5867F028-8E75-0048-9102-07928209709F}" type="presOf" srcId="{D671068F-58D3-404B-8806-667C39A5F735}" destId="{7BA8F8C6-C44E-994D-B996-2CA91621712F}" srcOrd="0" destOrd="0" presId="urn:microsoft.com/office/officeart/2005/8/layout/cycle8"/>
    <dgm:cxn modelId="{5B7B2BC2-4735-0D46-8D41-604F2C06D5AD}" type="presParOf" srcId="{7BA8F8C6-C44E-994D-B996-2CA91621712F}" destId="{72D8BC95-AF09-7A4B-82C3-EAA8E00E2E32}" srcOrd="0" destOrd="0" presId="urn:microsoft.com/office/officeart/2005/8/layout/cycle8"/>
    <dgm:cxn modelId="{4519553D-805F-AB4D-8129-187DFE987AC7}" type="presParOf" srcId="{7BA8F8C6-C44E-994D-B996-2CA91621712F}" destId="{C325C4BF-38C4-F844-AB8E-6F9F94B6996D}" srcOrd="1" destOrd="0" presId="urn:microsoft.com/office/officeart/2005/8/layout/cycle8"/>
    <dgm:cxn modelId="{DE2687BD-EDF8-CF4A-8C79-6D42D4BDCD54}" type="presParOf" srcId="{7BA8F8C6-C44E-994D-B996-2CA91621712F}" destId="{897220EC-3977-B940-9BC4-A73952DE33C1}" srcOrd="2" destOrd="0" presId="urn:microsoft.com/office/officeart/2005/8/layout/cycle8"/>
    <dgm:cxn modelId="{22280B34-8191-014D-ACFC-C2A50E429FA6}" type="presParOf" srcId="{7BA8F8C6-C44E-994D-B996-2CA91621712F}" destId="{310B82E9-5E35-5C4E-B5E3-643B97568B83}" srcOrd="3" destOrd="0" presId="urn:microsoft.com/office/officeart/2005/8/layout/cycle8"/>
    <dgm:cxn modelId="{4711E885-F51E-3F42-A2DA-5063A39633ED}" type="presParOf" srcId="{7BA8F8C6-C44E-994D-B996-2CA91621712F}" destId="{B7BCE3D1-265B-A64B-9FD1-951EE88E52B8}" srcOrd="4" destOrd="0" presId="urn:microsoft.com/office/officeart/2005/8/layout/cycle8"/>
    <dgm:cxn modelId="{633C6E27-F005-654F-9C3B-503798195CCB}" type="presParOf" srcId="{7BA8F8C6-C44E-994D-B996-2CA91621712F}" destId="{3183FAFB-F461-A544-8B3A-47EF925BACD5}" srcOrd="5" destOrd="0" presId="urn:microsoft.com/office/officeart/2005/8/layout/cycle8"/>
    <dgm:cxn modelId="{EE840DD9-E71F-CD47-8592-A18F04F8C82F}" type="presParOf" srcId="{7BA8F8C6-C44E-994D-B996-2CA91621712F}" destId="{64BCEAB6-76CD-3448-B4EF-E0CB7796AD9C}" srcOrd="6" destOrd="0" presId="urn:microsoft.com/office/officeart/2005/8/layout/cycle8"/>
    <dgm:cxn modelId="{4C4DD8CD-7941-F547-8AAB-AEEF8660D65B}" type="presParOf" srcId="{7BA8F8C6-C44E-994D-B996-2CA91621712F}" destId="{160F76F8-EEF6-4B46-B0A4-FB071051EB8D}" srcOrd="7" destOrd="0" presId="urn:microsoft.com/office/officeart/2005/8/layout/cycle8"/>
    <dgm:cxn modelId="{58BD0557-580B-EB44-BA92-5B6B51F6E9A8}" type="presParOf" srcId="{7BA8F8C6-C44E-994D-B996-2CA91621712F}" destId="{72E8839A-C5AE-7048-A709-FDDEE5A8F723}" srcOrd="8" destOrd="0" presId="urn:microsoft.com/office/officeart/2005/8/layout/cycle8"/>
    <dgm:cxn modelId="{FF4E565C-B677-0B46-85F1-5630EFE21869}" type="presParOf" srcId="{7BA8F8C6-C44E-994D-B996-2CA91621712F}" destId="{1879A409-3B5A-B94D-96DF-312B5C922842}" srcOrd="9" destOrd="0" presId="urn:microsoft.com/office/officeart/2005/8/layout/cycle8"/>
    <dgm:cxn modelId="{DF4CEEC2-AF1D-A545-AB03-9BA0EF637FBD}" type="presParOf" srcId="{7BA8F8C6-C44E-994D-B996-2CA91621712F}" destId="{977E2D96-9ED6-884E-94B0-0EDB7A68A1B8}" srcOrd="10" destOrd="0" presId="urn:microsoft.com/office/officeart/2005/8/layout/cycle8"/>
    <dgm:cxn modelId="{151F4E66-A6D0-9E4E-AACB-464DBE36CEA4}" type="presParOf" srcId="{7BA8F8C6-C44E-994D-B996-2CA91621712F}" destId="{ACF1381B-7774-C840-989A-75FFF86E242B}" srcOrd="11" destOrd="0" presId="urn:microsoft.com/office/officeart/2005/8/layout/cycle8"/>
    <dgm:cxn modelId="{0DFAC04E-DD14-1643-91B3-8F937D32A810}" type="presParOf" srcId="{7BA8F8C6-C44E-994D-B996-2CA91621712F}" destId="{C45ABD65-16BB-E04C-BB3F-7474FD18F28D}" srcOrd="12" destOrd="0" presId="urn:microsoft.com/office/officeart/2005/8/layout/cycle8"/>
    <dgm:cxn modelId="{DD7B44D4-1E17-1A4F-A6FA-3804B286C34A}" type="presParOf" srcId="{7BA8F8C6-C44E-994D-B996-2CA91621712F}" destId="{A96A00DA-0400-684F-8D01-63AC4FDA7AFD}" srcOrd="13" destOrd="0" presId="urn:microsoft.com/office/officeart/2005/8/layout/cycle8"/>
    <dgm:cxn modelId="{ED5AFAA9-7A9A-A044-95FD-80A16A5A6D2B}" type="presParOf" srcId="{7BA8F8C6-C44E-994D-B996-2CA91621712F}" destId="{899E45B5-9C87-C449-AB2F-942A5A42D1E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8BC95-AF09-7A4B-82C3-EAA8E00E2E32}">
      <dsp:nvSpPr>
        <dsp:cNvPr id="0" name=""/>
        <dsp:cNvSpPr/>
      </dsp:nvSpPr>
      <dsp:spPr>
        <a:xfrm>
          <a:off x="715094" y="187983"/>
          <a:ext cx="2429326" cy="242932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The Presidency -Technocrats</a:t>
          </a:r>
          <a:endParaRPr lang="en-US" sz="1200" kern="1200" dirty="0"/>
        </a:p>
      </dsp:txBody>
      <dsp:txXfrm>
        <a:off x="1995407" y="702769"/>
        <a:ext cx="867616" cy="723013"/>
      </dsp:txXfrm>
    </dsp:sp>
    <dsp:sp modelId="{B7BCE3D1-265B-A64B-9FD1-951EE88E52B8}">
      <dsp:nvSpPr>
        <dsp:cNvPr id="0" name=""/>
        <dsp:cNvSpPr/>
      </dsp:nvSpPr>
      <dsp:spPr>
        <a:xfrm>
          <a:off x="665061" y="274745"/>
          <a:ext cx="2429326" cy="242932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Islamic Revolution Guards Corps</a:t>
          </a:r>
          <a:endParaRPr lang="en-US" sz="1200" kern="1200" dirty="0"/>
        </a:p>
      </dsp:txBody>
      <dsp:txXfrm>
        <a:off x="1243472" y="1850915"/>
        <a:ext cx="1301424" cy="636252"/>
      </dsp:txXfrm>
    </dsp:sp>
    <dsp:sp modelId="{72E8839A-C5AE-7048-A709-FDDEE5A8F723}">
      <dsp:nvSpPr>
        <dsp:cNvPr id="0" name=""/>
        <dsp:cNvSpPr/>
      </dsp:nvSpPr>
      <dsp:spPr>
        <a:xfrm>
          <a:off x="615029" y="187983"/>
          <a:ext cx="2429326" cy="24293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The Office of the Supreme Leader</a:t>
          </a:r>
          <a:endParaRPr lang="en-US" sz="1200" kern="1200" dirty="0"/>
        </a:p>
      </dsp:txBody>
      <dsp:txXfrm>
        <a:off x="896426" y="702769"/>
        <a:ext cx="867616" cy="723013"/>
      </dsp:txXfrm>
    </dsp:sp>
    <dsp:sp modelId="{C45ABD65-16BB-E04C-BB3F-7474FD18F28D}">
      <dsp:nvSpPr>
        <dsp:cNvPr id="0" name=""/>
        <dsp:cNvSpPr/>
      </dsp:nvSpPr>
      <dsp:spPr>
        <a:xfrm>
          <a:off x="564908" y="37596"/>
          <a:ext cx="2730099" cy="27300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A00DA-0400-684F-8D01-63AC4FDA7AFD}">
      <dsp:nvSpPr>
        <dsp:cNvPr id="0" name=""/>
        <dsp:cNvSpPr/>
      </dsp:nvSpPr>
      <dsp:spPr>
        <a:xfrm>
          <a:off x="514675" y="124204"/>
          <a:ext cx="2730099" cy="2730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E45B5-9C87-C449-AB2F-942A5A42D1E3}">
      <dsp:nvSpPr>
        <dsp:cNvPr id="0" name=""/>
        <dsp:cNvSpPr/>
      </dsp:nvSpPr>
      <dsp:spPr>
        <a:xfrm>
          <a:off x="464441" y="37596"/>
          <a:ext cx="2730099" cy="27300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641D-4453-3B4F-9D7C-B10BCCF306EC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D7D9-312C-A548-A342-13F3FFA48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1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AC43-2203-C747-8115-F2729F98D1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E536-CBB4-7C40-923B-8110A37BF6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523" y="3634903"/>
            <a:ext cx="3423392" cy="984644"/>
          </a:xfrm>
        </p:spPr>
        <p:txBody>
          <a:bodyPr anchor="ctr">
            <a:normAutofit/>
          </a:bodyPr>
          <a:lstStyle/>
          <a:p>
            <a:r>
              <a:rPr lang="en-US" sz="1600" dirty="0" smtClean="0">
                <a:latin typeface="Gill Sans"/>
                <a:cs typeface="Gill Sans"/>
              </a:rPr>
              <a:t>Alex </a:t>
            </a:r>
            <a:r>
              <a:rPr lang="en-US" sz="1600" dirty="0" err="1" smtClean="0">
                <a:latin typeface="Gill Sans"/>
                <a:cs typeface="Gill Sans"/>
              </a:rPr>
              <a:t>vatanka</a:t>
            </a:r>
            <a:r>
              <a:rPr lang="en-US" sz="1600" dirty="0" smtClean="0">
                <a:latin typeface="Gill Sans"/>
                <a:cs typeface="Gill Sans"/>
              </a:rPr>
              <a:t> </a:t>
            </a:r>
            <a:br>
              <a:rPr lang="en-US" sz="1600" dirty="0" smtClean="0">
                <a:latin typeface="Gill Sans"/>
                <a:cs typeface="Gill Sans"/>
              </a:rPr>
            </a:br>
            <a:r>
              <a:rPr lang="en-US" sz="1600" dirty="0" smtClean="0">
                <a:latin typeface="Gill Sans"/>
                <a:cs typeface="Gill Sans"/>
              </a:rPr>
              <a:t>Senior fellow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6523" y="4628751"/>
            <a:ext cx="3423392" cy="1057269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Iran’s Political Economy:</a:t>
            </a:r>
          </a:p>
          <a:p>
            <a:r>
              <a:rPr lang="en-US" dirty="0" smtClean="0">
                <a:latin typeface="Gill Sans"/>
                <a:cs typeface="Gill Sans"/>
              </a:rPr>
              <a:t>Key Stakeholders and Prospects for Change</a:t>
            </a:r>
          </a:p>
          <a:p>
            <a:r>
              <a:rPr lang="en-US" dirty="0" smtClean="0">
                <a:latin typeface="Gill Sans"/>
                <a:cs typeface="Gill Sans"/>
              </a:rPr>
              <a:t>Prepared for: Aramco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MEI Logo - Fundrais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069"/>
            <a:ext cx="5326523" cy="55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96" y="580630"/>
            <a:ext cx="8291226" cy="9608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China: way forward for Iran?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96" y="1864915"/>
            <a:ext cx="8461564" cy="46622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40 years ago, China decided to join the world capitalist system </a:t>
            </a:r>
            <a:r>
              <a:rPr lang="mr-IN" sz="2800" dirty="0" smtClean="0">
                <a:latin typeface="Gill Sans"/>
                <a:cs typeface="Gill Sans"/>
              </a:rPr>
              <a:t>–</a:t>
            </a:r>
            <a:r>
              <a:rPr lang="en-US" sz="2800" dirty="0" smtClean="0">
                <a:latin typeface="Gill Sans"/>
                <a:cs typeface="Gill Sans"/>
              </a:rPr>
              <a:t> it worked; and arguably saved Chinese communist rule 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Many in Tehran looked to China to learn, but some 30 years of talk and Iran has barely moved forward</a:t>
            </a:r>
            <a:endParaRPr lang="en-US" sz="2800" dirty="0">
              <a:latin typeface="Gill Sans"/>
              <a:cs typeface="Gill Sans"/>
            </a:endParaRPr>
          </a:p>
          <a:p>
            <a:r>
              <a:rPr lang="en-US" sz="2800" dirty="0" smtClean="0">
                <a:latin typeface="Gill Sans"/>
                <a:cs typeface="Gill Sans"/>
              </a:rPr>
              <a:t>Big difference: </a:t>
            </a:r>
            <a:r>
              <a:rPr lang="en-US" sz="2800" i="1" dirty="0" smtClean="0">
                <a:latin typeface="Gill Sans"/>
                <a:cs typeface="Gill Sans"/>
              </a:rPr>
              <a:t>Chinese leaders were in agreement</a:t>
            </a:r>
            <a:endParaRPr lang="en-US" sz="2800" i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73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96" y="580630"/>
            <a:ext cx="7228688" cy="9608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Iran’s fragmented power setup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96" y="2159000"/>
            <a:ext cx="5567782" cy="43682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latin typeface="Gill Sans"/>
                <a:cs typeface="Gill Sans"/>
              </a:rPr>
              <a:t>Rouhani</a:t>
            </a:r>
            <a:r>
              <a:rPr lang="en-US" sz="1800" dirty="0" smtClean="0">
                <a:latin typeface="Gill Sans"/>
                <a:cs typeface="Gill Sans"/>
              </a:rPr>
              <a:t> (Re-elected) (57% of the vote on change)</a:t>
            </a:r>
          </a:p>
          <a:p>
            <a:r>
              <a:rPr lang="en-US" sz="1800" b="1" dirty="0" smtClean="0">
                <a:latin typeface="Gill Sans"/>
                <a:cs typeface="Gill Sans"/>
              </a:rPr>
              <a:t>Supreme Leader</a:t>
            </a:r>
            <a:r>
              <a:rPr lang="en-US" sz="1800" dirty="0" smtClean="0">
                <a:latin typeface="Gill Sans"/>
                <a:cs typeface="Gill Sans"/>
              </a:rPr>
              <a:t> (Unelected) (Needs to balance)</a:t>
            </a:r>
          </a:p>
          <a:p>
            <a:r>
              <a:rPr lang="en-US" sz="1800" b="1" dirty="0" smtClean="0">
                <a:latin typeface="Gill Sans"/>
                <a:cs typeface="Gill Sans"/>
              </a:rPr>
              <a:t>Rev. Guards</a:t>
            </a:r>
            <a:r>
              <a:rPr lang="en-US" sz="1800" dirty="0" smtClean="0">
                <a:latin typeface="Gill Sans"/>
                <a:cs typeface="Gill Sans"/>
              </a:rPr>
              <a:t> (Unelected) (Most opposed to change)</a:t>
            </a:r>
          </a:p>
          <a:p>
            <a:pPr marL="0" indent="0">
              <a:buNone/>
            </a:pPr>
            <a:r>
              <a:rPr lang="en-US" sz="1800" dirty="0">
                <a:latin typeface="Gill Sans"/>
                <a:cs typeface="Gill Sans"/>
              </a:rPr>
              <a:t/>
            </a:r>
            <a:br>
              <a:rPr lang="en-US" sz="1800" dirty="0">
                <a:latin typeface="Gill Sans"/>
                <a:cs typeface="Gill Sans"/>
              </a:rPr>
            </a:br>
            <a:r>
              <a:rPr lang="en-US" sz="1800" i="1" dirty="0" smtClean="0">
                <a:latin typeface="Gill Sans"/>
                <a:cs typeface="Gill Sans"/>
              </a:rPr>
              <a:t>With </a:t>
            </a:r>
            <a:r>
              <a:rPr lang="en-US" sz="1800" i="1" dirty="0">
                <a:latin typeface="Gill Sans"/>
                <a:cs typeface="Gill Sans"/>
              </a:rPr>
              <a:t>Khamenei </a:t>
            </a:r>
            <a:r>
              <a:rPr lang="en-US" sz="1800" i="1" dirty="0" smtClean="0">
                <a:latin typeface="Gill Sans"/>
                <a:cs typeface="Gill Sans"/>
              </a:rPr>
              <a:t>soon at 79; </a:t>
            </a:r>
            <a:r>
              <a:rPr lang="en-US" sz="1800" i="1" dirty="0" err="1">
                <a:latin typeface="Gill Sans"/>
                <a:cs typeface="Gill Sans"/>
              </a:rPr>
              <a:t>Rouhani</a:t>
            </a:r>
            <a:r>
              <a:rPr lang="en-US" sz="1800" i="1" dirty="0">
                <a:latin typeface="Gill Sans"/>
                <a:cs typeface="Gill Sans"/>
              </a:rPr>
              <a:t> </a:t>
            </a:r>
            <a:r>
              <a:rPr lang="en-US" sz="1800" i="1" dirty="0" smtClean="0">
                <a:latin typeface="Gill Sans"/>
                <a:cs typeface="Gill Sans"/>
              </a:rPr>
              <a:t>has been hoping to </a:t>
            </a:r>
            <a:r>
              <a:rPr lang="en-US" sz="1800" i="1" dirty="0">
                <a:latin typeface="Gill Sans"/>
                <a:cs typeface="Gill Sans"/>
              </a:rPr>
              <a:t>meet rivals </a:t>
            </a:r>
            <a:r>
              <a:rPr lang="en-US" sz="1800" i="1" dirty="0" smtClean="0">
                <a:latin typeface="Gill Sans"/>
                <a:cs typeface="Gill Sans"/>
              </a:rPr>
              <a:t>halfway as part of a compromise. Has not been easy.</a:t>
            </a:r>
            <a:endParaRPr lang="en-US" sz="1800" i="1" dirty="0">
              <a:latin typeface="Gill Sans"/>
              <a:cs typeface="Gill Sans"/>
            </a:endParaRPr>
          </a:p>
          <a:p>
            <a:endParaRPr lang="en-US" sz="1800" dirty="0">
              <a:latin typeface="Gill Sans"/>
              <a:cs typeface="Gill Sans"/>
            </a:endParaRPr>
          </a:p>
          <a:p>
            <a:r>
              <a:rPr lang="en-US" sz="1800" dirty="0" smtClean="0">
                <a:latin typeface="Gill Sans"/>
                <a:cs typeface="Gill Sans"/>
              </a:rPr>
              <a:t>Recent protests highlights a key question: Can Iran be </a:t>
            </a:r>
            <a:r>
              <a:rPr lang="en-US" sz="1800" dirty="0">
                <a:latin typeface="Gill Sans"/>
                <a:cs typeface="Gill Sans"/>
              </a:rPr>
              <a:t>a </a:t>
            </a:r>
            <a:r>
              <a:rPr lang="en-US" sz="1800" dirty="0" smtClean="0">
                <a:latin typeface="Gill Sans"/>
                <a:cs typeface="Gill Sans"/>
              </a:rPr>
              <a:t>“revolutionary” </a:t>
            </a:r>
            <a:r>
              <a:rPr lang="en-US" sz="1800" dirty="0">
                <a:latin typeface="Gill Sans"/>
                <a:cs typeface="Gill Sans"/>
              </a:rPr>
              <a:t>&amp; “normal” state at the same time?</a:t>
            </a:r>
          </a:p>
          <a:p>
            <a:endParaRPr lang="en-US" sz="1800" dirty="0"/>
          </a:p>
        </p:txBody>
      </p:sp>
      <p:pic>
        <p:nvPicPr>
          <p:cNvPr id="4" name="Picture 3" descr="Logo white tran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84" y="136604"/>
            <a:ext cx="1404827" cy="1404827"/>
          </a:xfrm>
          <a:prstGeom prst="rect">
            <a:avLst/>
          </a:prstGeom>
        </p:spPr>
      </p:pic>
      <p:graphicFrame>
        <p:nvGraphicFramePr>
          <p:cNvPr id="5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25977"/>
              </p:ext>
            </p:extLst>
          </p:nvPr>
        </p:nvGraphicFramePr>
        <p:xfrm>
          <a:off x="5384550" y="2441946"/>
          <a:ext cx="3759450" cy="289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Technocrats vs. Rev. Guards</a:t>
            </a:r>
            <a:endParaRPr lang="en-US" dirty="0"/>
          </a:p>
        </p:txBody>
      </p:sp>
      <p:pic>
        <p:nvPicPr>
          <p:cNvPr id="5" name="Picture 4" descr="دولت-روحان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657051" cy="3104700"/>
          </a:xfrm>
          <a:prstGeom prst="rect">
            <a:avLst/>
          </a:prstGeom>
        </p:spPr>
      </p:pic>
      <p:pic>
        <p:nvPicPr>
          <p:cNvPr id="6" name="Picture 5" descr="IRG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51" y="3756403"/>
            <a:ext cx="4486949" cy="3101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3" y="4881478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Lessons from years of isolation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31176" y="3128878"/>
            <a:ext cx="335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Isolation is good for IRGC business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33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new: A </a:t>
            </a:r>
            <a:r>
              <a:rPr lang="en-US" dirty="0"/>
              <a:t>30+ year rivalry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88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Gill Sans"/>
                <a:cs typeface="Gill Sans"/>
              </a:rPr>
              <a:t>Rouhani’s</a:t>
            </a:r>
            <a:r>
              <a:rPr lang="en-US" dirty="0" smtClean="0">
                <a:latin typeface="Gill Sans"/>
                <a:cs typeface="Gill Sans"/>
              </a:rPr>
              <a:t> mentor, Rafsanjani, tried &amp; failed to integrate/defuse IRGC as early as 1988 (“Neo-liberals”)</a:t>
            </a:r>
          </a:p>
          <a:p>
            <a:endParaRPr lang="en-US" dirty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Instead, he sought to co-opt them with economic contracts</a:t>
            </a:r>
          </a:p>
          <a:p>
            <a:endParaRPr lang="en-US" dirty="0" smtClean="0">
              <a:latin typeface="Gill Sans"/>
              <a:cs typeface="Gill Sans"/>
            </a:endParaRPr>
          </a:p>
          <a:p>
            <a:r>
              <a:rPr lang="en-US" dirty="0">
                <a:latin typeface="Gill Sans"/>
                <a:cs typeface="Gill Sans"/>
              </a:rPr>
              <a:t>1989: a 49-year mid-ranking cleric in need of a support base turned to IRGC </a:t>
            </a:r>
            <a:r>
              <a:rPr lang="en-US" i="1" dirty="0">
                <a:latin typeface="Gill Sans"/>
                <a:cs typeface="Gill Sans"/>
              </a:rPr>
              <a:t>(</a:t>
            </a:r>
            <a:r>
              <a:rPr lang="en-US" i="1" dirty="0" smtClean="0">
                <a:latin typeface="Gill Sans"/>
                <a:cs typeface="Gill Sans"/>
              </a:rPr>
              <a:t>27 </a:t>
            </a:r>
            <a:r>
              <a:rPr lang="en-US" i="1" dirty="0" err="1">
                <a:latin typeface="Gill Sans"/>
                <a:cs typeface="Gill Sans"/>
              </a:rPr>
              <a:t>yrs</a:t>
            </a:r>
            <a:r>
              <a:rPr lang="en-US" i="1" dirty="0">
                <a:latin typeface="Gill Sans"/>
                <a:cs typeface="Gill Sans"/>
              </a:rPr>
              <a:t> of </a:t>
            </a:r>
            <a:r>
              <a:rPr lang="en-US" i="1" dirty="0" smtClean="0">
                <a:latin typeface="Gill Sans"/>
                <a:cs typeface="Gill Sans"/>
              </a:rPr>
              <a:t>solid co</a:t>
            </a:r>
            <a:r>
              <a:rPr lang="en-US" i="1" dirty="0">
                <a:latin typeface="Gill Sans"/>
                <a:cs typeface="Gill Sans"/>
              </a:rPr>
              <a:t>-existence</a:t>
            </a:r>
            <a:r>
              <a:rPr lang="en-US" i="1" dirty="0" smtClean="0">
                <a:latin typeface="Gill Sans"/>
                <a:cs typeface="Gill Sans"/>
              </a:rPr>
              <a:t>)</a:t>
            </a:r>
            <a:endParaRPr lang="en-US" i="1" dirty="0">
              <a:latin typeface="Gill Sans"/>
              <a:cs typeface="Gill Sans"/>
            </a:endParaRPr>
          </a:p>
        </p:txBody>
      </p:sp>
      <p:pic>
        <p:nvPicPr>
          <p:cNvPr id="5" name="Picture 4" descr="Raf and Mohsen Rez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01" y="1600200"/>
            <a:ext cx="4009599" cy="2467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01" y="4235262"/>
            <a:ext cx="4009599" cy="2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86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>
                <a:latin typeface="Gill Sans"/>
                <a:ea typeface="ＭＳ Ｐゴシック" charset="0"/>
                <a:cs typeface="Gill Sans"/>
              </a:rPr>
              <a:t>Battle for Iran’s massive energy riches</a:t>
            </a:r>
            <a:endParaRPr lang="en-US" sz="3400" dirty="0"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7170" name="Subtitle 4"/>
          <p:cNvSpPr>
            <a:spLocks/>
          </p:cNvSpPr>
          <p:nvPr/>
        </p:nvSpPr>
        <p:spPr bwMode="auto">
          <a:xfrm>
            <a:off x="380999" y="1371599"/>
            <a:ext cx="6321779" cy="52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cs typeface="Arial" charset="0"/>
              </a:rPr>
              <a:t>Rev. Guards have vast economic interests (20-30% of eco.)</a:t>
            </a:r>
            <a:endParaRPr lang="en-US" altLang="ja-JP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cs typeface="Arial" charset="0"/>
              </a:rPr>
              <a:t>Engagement in profitable fields, such as the energy sector, and protective of its interests in </a:t>
            </a:r>
            <a:r>
              <a:rPr lang="en-US" dirty="0" smtClean="0">
                <a:cs typeface="Arial" charset="0"/>
              </a:rPr>
              <a:t>the </a:t>
            </a:r>
            <a:r>
              <a:rPr lang="en-US" dirty="0" err="1" smtClean="0">
                <a:cs typeface="Arial" charset="0"/>
              </a:rPr>
              <a:t>Rouhani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era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cs typeface="Arial" charset="0"/>
              </a:rPr>
              <a:t>In </a:t>
            </a:r>
            <a:r>
              <a:rPr lang="en-US" dirty="0" smtClean="0">
                <a:cs typeface="Arial" charset="0"/>
              </a:rPr>
              <a:t>2013 &amp; 2018: </a:t>
            </a:r>
            <a:r>
              <a:rPr lang="en-US" dirty="0" err="1">
                <a:cs typeface="Arial" charset="0"/>
              </a:rPr>
              <a:t>Rouhani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(and Khamenei) warned </a:t>
            </a:r>
            <a:r>
              <a:rPr lang="en-US" dirty="0">
                <a:cs typeface="Arial" charset="0"/>
              </a:rPr>
              <a:t>the </a:t>
            </a:r>
            <a:r>
              <a:rPr lang="en-US" dirty="0" smtClean="0">
                <a:cs typeface="Arial" charset="0"/>
              </a:rPr>
              <a:t>Guards to lessen </a:t>
            </a:r>
            <a:r>
              <a:rPr lang="en-US" dirty="0">
                <a:cs typeface="Arial" charset="0"/>
              </a:rPr>
              <a:t>role in </a:t>
            </a:r>
            <a:r>
              <a:rPr lang="en-US" dirty="0" smtClean="0">
                <a:cs typeface="Arial" charset="0"/>
              </a:rPr>
              <a:t>economy (mute response from Rev. Guards)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cs typeface="Arial" charset="0"/>
              </a:rPr>
              <a:t>Khamenei </a:t>
            </a:r>
            <a:r>
              <a:rPr lang="en-US" dirty="0">
                <a:cs typeface="Arial" charset="0"/>
              </a:rPr>
              <a:t>sees </a:t>
            </a:r>
            <a:r>
              <a:rPr lang="en-US" dirty="0" smtClean="0">
                <a:cs typeface="Arial" charset="0"/>
              </a:rPr>
              <a:t>Rev. Guards </a:t>
            </a:r>
            <a:r>
              <a:rPr lang="en-US" dirty="0">
                <a:cs typeface="Arial" charset="0"/>
              </a:rPr>
              <a:t>as his political </a:t>
            </a:r>
            <a:r>
              <a:rPr lang="en-US" dirty="0" smtClean="0">
                <a:cs typeface="Arial" charset="0"/>
              </a:rPr>
              <a:t>insurance. Will </a:t>
            </a:r>
            <a:r>
              <a:rPr lang="en-US" dirty="0">
                <a:cs typeface="Arial" charset="0"/>
              </a:rPr>
              <a:t>keep it close to </a:t>
            </a:r>
            <a:r>
              <a:rPr lang="en-US" dirty="0" smtClean="0">
                <a:cs typeface="Arial" charset="0"/>
              </a:rPr>
              <a:t>him. But Guards’ economic opportunism, incompetence and corruption feeding mass anger in society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cs typeface="Arial" charset="0"/>
              </a:rPr>
              <a:t>$200bn in FDI in energy sector but is falling way short due to int. investor fears about the US but also opaque Iran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cs typeface="Arial" charset="0"/>
              </a:rPr>
              <a:t>Aimed for $50bn in FDI a </a:t>
            </a:r>
            <a:r>
              <a:rPr lang="en-US" dirty="0" err="1" smtClean="0">
                <a:cs typeface="Arial" charset="0"/>
              </a:rPr>
              <a:t>yr</a:t>
            </a:r>
            <a:r>
              <a:rPr lang="en-US" dirty="0" smtClean="0">
                <a:cs typeface="Arial" charset="0"/>
              </a:rPr>
              <a:t> ($9.7bn since 2015; 40% secured)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endParaRPr lang="en-US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592711" y="2571044"/>
            <a:ext cx="2438400" cy="2362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</a:rPr>
              <a:t>Rev. Guards </a:t>
            </a:r>
            <a:r>
              <a:rPr lang="en-US" b="1" dirty="0">
                <a:solidFill>
                  <a:srgbClr val="000000"/>
                </a:solidFill>
              </a:rPr>
              <a:t>and its affiliates have worked very closely with the </a:t>
            </a:r>
            <a:r>
              <a:rPr lang="en-US" b="1" dirty="0" smtClean="0">
                <a:solidFill>
                  <a:srgbClr val="000000"/>
                </a:solidFill>
              </a:rPr>
              <a:t>Russians &amp; Chinese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46" y="4432468"/>
            <a:ext cx="3352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Russia:</a:t>
            </a:r>
          </a:p>
          <a:p>
            <a:pPr algn="ctr"/>
            <a:r>
              <a:rPr lang="en-US" sz="2200" b="1" dirty="0" smtClean="0"/>
              <a:t>From arms sales, nuke plants to all sorts of ideas on investment/trade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084" y="3983177"/>
            <a:ext cx="4161716" cy="2326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1731" y="6309757"/>
            <a:ext cx="28546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Trade at $</a:t>
            </a:r>
            <a:r>
              <a:rPr lang="en-US" b="1" dirty="0"/>
              <a:t>600bn in 10 </a:t>
            </a:r>
            <a:r>
              <a:rPr lang="en-US" b="1" dirty="0" smtClean="0"/>
              <a:t>year!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4522"/>
            <a:ext cx="3498847" cy="2332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79" y="1424521"/>
            <a:ext cx="3789684" cy="23325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"/>
                <a:cs typeface="Gill Sans"/>
              </a:rPr>
              <a:t>Russia and China come to Iran’s rescue? 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681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418689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Summary:</a:t>
            </a:r>
            <a:r>
              <a:rPr lang="en-US" sz="3000" dirty="0" smtClean="0"/>
              <a:t> Generational and Ideological Crossroads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0330" cy="489091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Key political networks engage in tough competition, often with distinct </a:t>
            </a:r>
            <a:r>
              <a:rPr lang="en-US" dirty="0" smtClean="0"/>
              <a:t>(factional) visions</a:t>
            </a:r>
            <a:r>
              <a:rPr lang="en-US" dirty="0"/>
              <a:t>, but a Khamenei-led consensus remains </a:t>
            </a:r>
            <a:r>
              <a:rPr lang="en-US" dirty="0" smtClean="0"/>
              <a:t>(still) important</a:t>
            </a:r>
          </a:p>
          <a:p>
            <a:endParaRPr lang="en-US" dirty="0" smtClean="0"/>
          </a:p>
          <a:p>
            <a:r>
              <a:rPr lang="en-US" dirty="0" err="1"/>
              <a:t>Rouhani</a:t>
            </a:r>
            <a:r>
              <a:rPr lang="en-US" dirty="0"/>
              <a:t> is not Mr. Gorbachev. He might tweak but </a:t>
            </a:r>
            <a:r>
              <a:rPr lang="en-US" dirty="0" smtClean="0"/>
              <a:t>reluctant to confront </a:t>
            </a:r>
            <a:r>
              <a:rPr lang="en-US" dirty="0"/>
              <a:t>rivals head on on </a:t>
            </a:r>
            <a:r>
              <a:rPr lang="en-US" dirty="0" smtClean="0"/>
              <a:t>foreign policy (Syria, etc.). </a:t>
            </a:r>
            <a:r>
              <a:rPr lang="en-US" dirty="0" err="1"/>
              <a:t>Rouhani’s</a:t>
            </a:r>
            <a:r>
              <a:rPr lang="en-US" dirty="0"/>
              <a:t> nuke-deal hopes are still economic-centered </a:t>
            </a:r>
            <a:r>
              <a:rPr lang="en-US" dirty="0" smtClean="0"/>
              <a:t>(less </a:t>
            </a:r>
            <a:r>
              <a:rPr lang="en-US" dirty="0"/>
              <a:t>interested in bold political reform – Sees an improved economy as his </a:t>
            </a:r>
            <a:r>
              <a:rPr lang="en-US" dirty="0" smtClean="0"/>
              <a:t>legacy &amp; platform to secure supreme leadership)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oubtful </a:t>
            </a:r>
            <a:r>
              <a:rPr lang="en-US" dirty="0"/>
              <a:t>Iran can have it both ways in the long-term (“revolutionary” and “normal”). The </a:t>
            </a:r>
            <a:r>
              <a:rPr lang="en-US" dirty="0" smtClean="0"/>
              <a:t>US can shape decisions via a carrot and stick strategy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such a context, what sort of pressure is likely to work on Iran? European engagement or American containment, or combination?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30" y="2650067"/>
            <a:ext cx="2216469" cy="18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 Vatanka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avatanka@mei.edu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3080</TotalTime>
  <Words>531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Corbel</vt:lpstr>
      <vt:lpstr>Gill Sans</vt:lpstr>
      <vt:lpstr>Mangal</vt:lpstr>
      <vt:lpstr>ヒラギノ角ゴ Pro W3</vt:lpstr>
      <vt:lpstr>Twilight</vt:lpstr>
      <vt:lpstr>Alex vatanka  Senior fellow</vt:lpstr>
      <vt:lpstr>China: way forward for Iran?</vt:lpstr>
      <vt:lpstr>Iran’s fragmented power setup</vt:lpstr>
      <vt:lpstr>Technocrats vs. Rev. Guards</vt:lpstr>
      <vt:lpstr>Not new: A 30+ year rivalry</vt:lpstr>
      <vt:lpstr>Battle for Iran’s massive energy riches</vt:lpstr>
      <vt:lpstr>PowerPoint Presentation</vt:lpstr>
      <vt:lpstr>Summary: Generational and Ideological Crossroads 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communications</dc:creator>
  <cp:lastModifiedBy>Nancy Dull Stuck</cp:lastModifiedBy>
  <cp:revision>58</cp:revision>
  <cp:lastPrinted>2018-02-21T15:06:55Z</cp:lastPrinted>
  <dcterms:created xsi:type="dcterms:W3CDTF">2018-02-12T15:49:09Z</dcterms:created>
  <dcterms:modified xsi:type="dcterms:W3CDTF">2018-04-16T19:34:16Z</dcterms:modified>
</cp:coreProperties>
</file>