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9.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charts/chart10.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1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2.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notesSlides/notesSlide19.xml" ContentType="application/vnd.openxmlformats-officedocument.presentationml.notesSlide+xml"/>
  <Override PartName="/ppt/charts/chart13.xml" ContentType="application/vnd.openxmlformats-officedocument.drawingml.chart+xml"/>
  <Override PartName="/ppt/drawings/drawing3.xml" ContentType="application/vnd.openxmlformats-officedocument.drawingml.chartshapes+xml"/>
  <Override PartName="/ppt/charts/chart14.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5.xml" ContentType="application/vnd.openxmlformats-officedocument.drawingml.chart+xml"/>
  <Override PartName="/ppt/theme/themeOverride4.xml" ContentType="application/vnd.openxmlformats-officedocument.themeOverride+xml"/>
  <Override PartName="/ppt/notesSlides/notesSlide26.xml" ContentType="application/vnd.openxmlformats-officedocument.presentationml.notesSlide+xml"/>
  <Override PartName="/ppt/charts/chart16.xml" ContentType="application/vnd.openxmlformats-officedocument.drawingml.chart+xml"/>
  <Override PartName="/ppt/notesSlides/notesSlide27.xml" ContentType="application/vnd.openxmlformats-officedocument.presentationml.notesSlide+xml"/>
  <Override PartName="/ppt/charts/chart1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8.xml" ContentType="application/vnd.openxmlformats-officedocument.presentationml.notesSlide+xml"/>
  <Override PartName="/ppt/charts/chart1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1"/>
  </p:sldMasterIdLst>
  <p:notesMasterIdLst>
    <p:notesMasterId r:id="rId41"/>
  </p:notesMasterIdLst>
  <p:handoutMasterIdLst>
    <p:handoutMasterId r:id="rId42"/>
  </p:handoutMasterIdLst>
  <p:sldIdLst>
    <p:sldId id="736" r:id="rId2"/>
    <p:sldId id="929" r:id="rId3"/>
    <p:sldId id="962" r:id="rId4"/>
    <p:sldId id="840" r:id="rId5"/>
    <p:sldId id="866" r:id="rId6"/>
    <p:sldId id="867" r:id="rId7"/>
    <p:sldId id="879" r:id="rId8"/>
    <p:sldId id="878" r:id="rId9"/>
    <p:sldId id="969" r:id="rId10"/>
    <p:sldId id="895" r:id="rId11"/>
    <p:sldId id="894" r:id="rId12"/>
    <p:sldId id="922" r:id="rId13"/>
    <p:sldId id="930" r:id="rId14"/>
    <p:sldId id="889" r:id="rId15"/>
    <p:sldId id="956" r:id="rId16"/>
    <p:sldId id="957" r:id="rId17"/>
    <p:sldId id="896" r:id="rId18"/>
    <p:sldId id="955" r:id="rId19"/>
    <p:sldId id="953" r:id="rId20"/>
    <p:sldId id="900" r:id="rId21"/>
    <p:sldId id="960" r:id="rId22"/>
    <p:sldId id="887" r:id="rId23"/>
    <p:sldId id="877" r:id="rId24"/>
    <p:sldId id="865" r:id="rId25"/>
    <p:sldId id="933" r:id="rId26"/>
    <p:sldId id="934" r:id="rId27"/>
    <p:sldId id="936" r:id="rId28"/>
    <p:sldId id="935" r:id="rId29"/>
    <p:sldId id="968" r:id="rId30"/>
    <p:sldId id="923" r:id="rId31"/>
    <p:sldId id="967" r:id="rId32"/>
    <p:sldId id="966" r:id="rId33"/>
    <p:sldId id="951" r:id="rId34"/>
    <p:sldId id="965" r:id="rId35"/>
    <p:sldId id="763" r:id="rId36"/>
    <p:sldId id="950" r:id="rId37"/>
    <p:sldId id="918" r:id="rId38"/>
    <p:sldId id="964" r:id="rId39"/>
    <p:sldId id="963"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2D3A"/>
    <a:srgbClr val="004165"/>
    <a:srgbClr val="FB8800"/>
    <a:srgbClr val="10BC9F"/>
    <a:srgbClr val="0095AB"/>
    <a:srgbClr val="9DC3E6"/>
    <a:srgbClr val="00ADFB"/>
    <a:srgbClr val="5F007F"/>
    <a:srgbClr val="C55F8A"/>
    <a:srgbClr val="C55F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88" autoAdjust="0"/>
    <p:restoredTop sz="70023" autoAdjust="0"/>
  </p:normalViewPr>
  <p:slideViewPr>
    <p:cSldViewPr snapToGrid="0">
      <p:cViewPr varScale="1">
        <p:scale>
          <a:sx n="50" d="100"/>
          <a:sy n="50" d="100"/>
        </p:scale>
        <p:origin x="954" y="48"/>
      </p:cViewPr>
      <p:guideLst>
        <p:guide orient="horz" pos="2160"/>
        <p:guide pos="3840"/>
      </p:guideLst>
    </p:cSldViewPr>
  </p:slideViewPr>
  <p:notesTextViewPr>
    <p:cViewPr>
      <p:scale>
        <a:sx n="3" d="2"/>
        <a:sy n="3" d="2"/>
      </p:scale>
      <p:origin x="0" y="0"/>
    </p:cViewPr>
  </p:notesTextViewPr>
  <p:sorterViewPr>
    <p:cViewPr>
      <p:scale>
        <a:sx n="160" d="100"/>
        <a:sy n="160" d="100"/>
      </p:scale>
      <p:origin x="0" y="-9324"/>
    </p:cViewPr>
  </p:sorterViewPr>
  <p:notesViewPr>
    <p:cSldViewPr snapToGrid="0">
      <p:cViewPr varScale="1">
        <p:scale>
          <a:sx n="68" d="100"/>
          <a:sy n="68" d="100"/>
        </p:scale>
        <p:origin x="3258"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embeddings/oleObject3.bin"/><Relationship Id="rId1" Type="http://schemas.openxmlformats.org/officeDocument/2006/relationships/themeOverride" Target="../theme/themeOverride3.xm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edieqs0002\macrooils\Report\Long%20Term%20Outlook\Long%20term%20outlook%202017%20April\Supply\Harry\Variable%20Width%20Chart%20Pre-FID.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edieqs0002\macrooils\Report\Long%20Term%20Outlook\Long%20term%20outlook%202017%20April\Supply\Harry\Variable%20Width%20Chart%20Pre-FID.xlsx" TargetMode="Externa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4.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6.xml"/><Relationship Id="rId1" Type="http://schemas.microsoft.com/office/2011/relationships/chartStyle" Target="style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7.xml"/><Relationship Id="rId1" Type="http://schemas.microsoft.com/office/2011/relationships/chartStyle" Target="style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tanley\Desktop\Slides%202018\prices%20char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H:\IR\Investor%20Presentations\Spreadsheets\EIA%20DPR%20Since%202007.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000" b="1" i="0" u="none" strike="noStrike" kern="1200" baseline="0">
                <a:solidFill>
                  <a:schemeClr val="tx1"/>
                </a:solidFill>
                <a:latin typeface="+mn-lt"/>
                <a:ea typeface="+mn-ea"/>
                <a:cs typeface="Arial" panose="020B0604020202020204" pitchFamily="34" charset="0"/>
              </a:defRPr>
            </a:pPr>
            <a:r>
              <a:rPr lang="en-US" sz="2000" dirty="0">
                <a:latin typeface="+mn-lt"/>
              </a:rPr>
              <a:t>U.S. Crude Oil </a:t>
            </a:r>
          </a:p>
          <a:p>
            <a:pPr>
              <a:defRPr sz="2000">
                <a:latin typeface="+mn-lt"/>
              </a:defRPr>
            </a:pPr>
            <a:r>
              <a:rPr lang="en-US" sz="2000" dirty="0">
                <a:latin typeface="+mn-lt"/>
              </a:rPr>
              <a:t>Production</a:t>
            </a:r>
          </a:p>
        </c:rich>
      </c:tx>
      <c:layout>
        <c:manualLayout>
          <c:xMode val="edge"/>
          <c:yMode val="edge"/>
          <c:x val="0.30322407615714703"/>
          <c:y val="6.2153375406387455E-2"/>
        </c:manualLayout>
      </c:layout>
      <c:overlay val="1"/>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Arial" panose="020B0604020202020204" pitchFamily="34" charset="0"/>
            </a:defRPr>
          </a:pPr>
          <a:endParaRPr lang="en-US"/>
        </a:p>
      </c:txPr>
    </c:title>
    <c:autoTitleDeleted val="0"/>
    <c:plotArea>
      <c:layout>
        <c:manualLayout>
          <c:layoutTarget val="inner"/>
          <c:xMode val="edge"/>
          <c:yMode val="edge"/>
          <c:x val="0.23370698454359873"/>
          <c:y val="5.9305907681045884E-2"/>
          <c:w val="0.69213015039786696"/>
          <c:h val="0.71914653179422183"/>
        </c:manualLayout>
      </c:layout>
      <c:areaChart>
        <c:grouping val="standard"/>
        <c:varyColors val="0"/>
        <c:ser>
          <c:idx val="1"/>
          <c:order val="1"/>
          <c:tx>
            <c:strRef>
              <c:f>Sheet1!$C$1</c:f>
              <c:strCache>
                <c:ptCount val="1"/>
                <c:pt idx="0">
                  <c:v>Era 1</c:v>
                </c:pt>
              </c:strCache>
            </c:strRef>
          </c:tx>
          <c:spPr>
            <a:solidFill>
              <a:srgbClr val="4F81BD"/>
            </a:solidFill>
            <a:ln>
              <a:noFill/>
            </a:ln>
            <a:effectLst/>
          </c:spPr>
          <c:cat>
            <c:numRef>
              <c:f>Sheet1!$A$2:$A$164</c:f>
              <c:numCache>
                <c:formatCode>m/d/yyyy</c:formatCode>
                <c:ptCount val="163"/>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pt idx="149">
                  <c:v>42887</c:v>
                </c:pt>
                <c:pt idx="150">
                  <c:v>42917</c:v>
                </c:pt>
                <c:pt idx="151" formatCode="mmm\-yyyy">
                  <c:v>42962</c:v>
                </c:pt>
                <c:pt idx="152" formatCode="mmm\-yyyy">
                  <c:v>42993</c:v>
                </c:pt>
                <c:pt idx="153" formatCode="mmm\-yyyy">
                  <c:v>43023</c:v>
                </c:pt>
                <c:pt idx="154" formatCode="mmm\-yyyy">
                  <c:v>43054</c:v>
                </c:pt>
                <c:pt idx="155">
                  <c:v>43070</c:v>
                </c:pt>
                <c:pt idx="156">
                  <c:v>43077</c:v>
                </c:pt>
                <c:pt idx="157">
                  <c:v>43084</c:v>
                </c:pt>
                <c:pt idx="158">
                  <c:v>43091</c:v>
                </c:pt>
                <c:pt idx="159">
                  <c:v>43098</c:v>
                </c:pt>
                <c:pt idx="160">
                  <c:v>43105</c:v>
                </c:pt>
                <c:pt idx="161">
                  <c:v>43112</c:v>
                </c:pt>
                <c:pt idx="162" formatCode="mmm\ dd\,\ yyyy">
                  <c:v>43119</c:v>
                </c:pt>
              </c:numCache>
            </c:numRef>
          </c:cat>
          <c:val>
            <c:numRef>
              <c:f>Sheet1!$C$2:$C$164</c:f>
              <c:numCache>
                <c:formatCode>General</c:formatCode>
                <c:ptCount val="163"/>
                <c:pt idx="0">
                  <c:v>5446</c:v>
                </c:pt>
                <c:pt idx="1">
                  <c:v>5501</c:v>
                </c:pt>
                <c:pt idx="2">
                  <c:v>5601</c:v>
                </c:pt>
                <c:pt idx="3">
                  <c:v>5563</c:v>
                </c:pt>
                <c:pt idx="4">
                  <c:v>5596</c:v>
                </c:pt>
                <c:pt idx="5">
                  <c:v>5442</c:v>
                </c:pt>
                <c:pt idx="6">
                  <c:v>5253</c:v>
                </c:pt>
                <c:pt idx="7">
                  <c:v>5198</c:v>
                </c:pt>
                <c:pt idx="8">
                  <c:v>4214</c:v>
                </c:pt>
                <c:pt idx="9">
                  <c:v>4555</c:v>
                </c:pt>
                <c:pt idx="10">
                  <c:v>4857</c:v>
                </c:pt>
                <c:pt idx="11">
                  <c:v>4988</c:v>
                </c:pt>
                <c:pt idx="12">
                  <c:v>5048</c:v>
                </c:pt>
                <c:pt idx="13">
                  <c:v>5032</c:v>
                </c:pt>
                <c:pt idx="14">
                  <c:v>5027</c:v>
                </c:pt>
                <c:pt idx="15">
                  <c:v>5082</c:v>
                </c:pt>
                <c:pt idx="16">
                  <c:v>5151</c:v>
                </c:pt>
                <c:pt idx="17">
                  <c:v>5163</c:v>
                </c:pt>
                <c:pt idx="18">
                  <c:v>5094</c:v>
                </c:pt>
                <c:pt idx="19">
                  <c:v>5040</c:v>
                </c:pt>
                <c:pt idx="20">
                  <c:v>5031</c:v>
                </c:pt>
                <c:pt idx="21">
                  <c:v>5108</c:v>
                </c:pt>
                <c:pt idx="22">
                  <c:v>5064</c:v>
                </c:pt>
                <c:pt idx="23">
                  <c:v>5186</c:v>
                </c:pt>
                <c:pt idx="24">
                  <c:v>5108</c:v>
                </c:pt>
                <c:pt idx="25">
                  <c:v>5118</c:v>
                </c:pt>
                <c:pt idx="26">
                  <c:v>5119</c:v>
                </c:pt>
                <c:pt idx="27">
                  <c:v>5180</c:v>
                </c:pt>
                <c:pt idx="28">
                  <c:v>5211</c:v>
                </c:pt>
                <c:pt idx="29">
                  <c:v>5075</c:v>
                </c:pt>
                <c:pt idx="30">
                  <c:v>5038</c:v>
                </c:pt>
                <c:pt idx="31">
                  <c:v>4970</c:v>
                </c:pt>
                <c:pt idx="32">
                  <c:v>4902</c:v>
                </c:pt>
                <c:pt idx="33">
                  <c:v>5022</c:v>
                </c:pt>
                <c:pt idx="34">
                  <c:v>5034</c:v>
                </c:pt>
                <c:pt idx="35">
                  <c:v>5111</c:v>
                </c:pt>
                <c:pt idx="36">
                  <c:v>5115</c:v>
                </c:pt>
                <c:pt idx="37">
                  <c:v>5141</c:v>
                </c:pt>
                <c:pt idx="38">
                  <c:v>5192</c:v>
                </c:pt>
                <c:pt idx="39">
                  <c:v>5174</c:v>
                </c:pt>
                <c:pt idx="40">
                  <c:v>5144</c:v>
                </c:pt>
                <c:pt idx="41">
                  <c:v>5135</c:v>
                </c:pt>
                <c:pt idx="42">
                  <c:v>5175</c:v>
                </c:pt>
                <c:pt idx="43">
                  <c:v>4997</c:v>
                </c:pt>
                <c:pt idx="44">
                  <c:v>3971</c:v>
                </c:pt>
                <c:pt idx="45">
                  <c:v>4737</c:v>
                </c:pt>
                <c:pt idx="46">
                  <c:v>5074</c:v>
                </c:pt>
                <c:pt idx="47">
                  <c:v>5104</c:v>
                </c:pt>
                <c:pt idx="48">
                  <c:v>5138</c:v>
                </c:pt>
                <c:pt idx="49">
                  <c:v>5235</c:v>
                </c:pt>
                <c:pt idx="50">
                  <c:v>5210</c:v>
                </c:pt>
                <c:pt idx="51">
                  <c:v>5277</c:v>
                </c:pt>
                <c:pt idx="52">
                  <c:v>5373</c:v>
                </c:pt>
                <c:pt idx="53">
                  <c:v>5263</c:v>
                </c:pt>
                <c:pt idx="54">
                  <c:v>5387</c:v>
                </c:pt>
                <c:pt idx="55">
                  <c:v>5406</c:v>
                </c:pt>
                <c:pt idx="56">
                  <c:v>5554</c:v>
                </c:pt>
                <c:pt idx="57">
                  <c:v>5514</c:v>
                </c:pt>
                <c:pt idx="58">
                  <c:v>5377</c:v>
                </c:pt>
                <c:pt idx="59">
                  <c:v>5440</c:v>
                </c:pt>
                <c:pt idx="60">
                  <c:v>5391</c:v>
                </c:pt>
                <c:pt idx="61">
                  <c:v>5546</c:v>
                </c:pt>
                <c:pt idx="62">
                  <c:v>5502</c:v>
                </c:pt>
                <c:pt idx="63">
                  <c:v>5381</c:v>
                </c:pt>
                <c:pt idx="64">
                  <c:v>5389</c:v>
                </c:pt>
                <c:pt idx="65">
                  <c:v>5380</c:v>
                </c:pt>
                <c:pt idx="66">
                  <c:v>5297</c:v>
                </c:pt>
                <c:pt idx="67">
                  <c:v>5440</c:v>
                </c:pt>
                <c:pt idx="68">
                  <c:v>5609</c:v>
                </c:pt>
                <c:pt idx="69">
                  <c:v>5619</c:v>
                </c:pt>
                <c:pt idx="70">
                  <c:v>5561</c:v>
                </c:pt>
                <c:pt idx="71">
                  <c:v>5595</c:v>
                </c:pt>
                <c:pt idx="72">
                  <c:v>5484</c:v>
                </c:pt>
              </c:numCache>
            </c:numRef>
          </c:val>
          <c:extLst>
            <c:ext xmlns:c16="http://schemas.microsoft.com/office/drawing/2014/chart" uri="{C3380CC4-5D6E-409C-BE32-E72D297353CC}">
              <c16:uniqueId val="{00000000-ADB4-4D7A-875F-FC679F0D0A5E}"/>
            </c:ext>
          </c:extLst>
        </c:ser>
        <c:ser>
          <c:idx val="2"/>
          <c:order val="2"/>
          <c:tx>
            <c:strRef>
              <c:f>Sheet1!$D$1</c:f>
              <c:strCache>
                <c:ptCount val="1"/>
                <c:pt idx="0">
                  <c:v>Era 2</c:v>
                </c:pt>
              </c:strCache>
            </c:strRef>
          </c:tx>
          <c:spPr>
            <a:solidFill>
              <a:schemeClr val="accent1"/>
            </a:solidFill>
            <a:ln>
              <a:noFill/>
            </a:ln>
            <a:effectLst/>
          </c:spPr>
          <c:cat>
            <c:numRef>
              <c:f>Sheet1!$A$2:$A$164</c:f>
              <c:numCache>
                <c:formatCode>m/d/yyyy</c:formatCode>
                <c:ptCount val="163"/>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pt idx="149">
                  <c:v>42887</c:v>
                </c:pt>
                <c:pt idx="150">
                  <c:v>42917</c:v>
                </c:pt>
                <c:pt idx="151" formatCode="mmm\-yyyy">
                  <c:v>42962</c:v>
                </c:pt>
                <c:pt idx="152" formatCode="mmm\-yyyy">
                  <c:v>42993</c:v>
                </c:pt>
                <c:pt idx="153" formatCode="mmm\-yyyy">
                  <c:v>43023</c:v>
                </c:pt>
                <c:pt idx="154" formatCode="mmm\-yyyy">
                  <c:v>43054</c:v>
                </c:pt>
                <c:pt idx="155">
                  <c:v>43070</c:v>
                </c:pt>
                <c:pt idx="156">
                  <c:v>43077</c:v>
                </c:pt>
                <c:pt idx="157">
                  <c:v>43084</c:v>
                </c:pt>
                <c:pt idx="158">
                  <c:v>43091</c:v>
                </c:pt>
                <c:pt idx="159">
                  <c:v>43098</c:v>
                </c:pt>
                <c:pt idx="160">
                  <c:v>43105</c:v>
                </c:pt>
                <c:pt idx="161">
                  <c:v>43112</c:v>
                </c:pt>
                <c:pt idx="162" formatCode="mmm\ dd\,\ yyyy">
                  <c:v>43119</c:v>
                </c:pt>
              </c:numCache>
            </c:numRef>
          </c:cat>
          <c:val>
            <c:numRef>
              <c:f>Sheet1!$D$2:$D$164</c:f>
              <c:numCache>
                <c:formatCode>General</c:formatCode>
                <c:ptCount val="163"/>
                <c:pt idx="72">
                  <c:v>5484</c:v>
                </c:pt>
                <c:pt idx="73">
                  <c:v>5392</c:v>
                </c:pt>
                <c:pt idx="74">
                  <c:v>5604</c:v>
                </c:pt>
                <c:pt idx="75">
                  <c:v>5546</c:v>
                </c:pt>
                <c:pt idx="76">
                  <c:v>5605</c:v>
                </c:pt>
                <c:pt idx="77">
                  <c:v>5572</c:v>
                </c:pt>
                <c:pt idx="78">
                  <c:v>5422</c:v>
                </c:pt>
                <c:pt idx="79">
                  <c:v>5639</c:v>
                </c:pt>
                <c:pt idx="80">
                  <c:v>5566</c:v>
                </c:pt>
                <c:pt idx="81">
                  <c:v>5859</c:v>
                </c:pt>
                <c:pt idx="82">
                  <c:v>5972</c:v>
                </c:pt>
                <c:pt idx="83">
                  <c:v>6033</c:v>
                </c:pt>
                <c:pt idx="84">
                  <c:v>6141</c:v>
                </c:pt>
                <c:pt idx="85">
                  <c:v>6237</c:v>
                </c:pt>
                <c:pt idx="86">
                  <c:v>6291</c:v>
                </c:pt>
                <c:pt idx="87">
                  <c:v>6285</c:v>
                </c:pt>
                <c:pt idx="88">
                  <c:v>6341</c:v>
                </c:pt>
                <c:pt idx="89">
                  <c:v>6264</c:v>
                </c:pt>
                <c:pt idx="90">
                  <c:v>6418</c:v>
                </c:pt>
                <c:pt idx="91">
                  <c:v>6363</c:v>
                </c:pt>
                <c:pt idx="92">
                  <c:v>6556</c:v>
                </c:pt>
                <c:pt idx="93">
                  <c:v>6940</c:v>
                </c:pt>
                <c:pt idx="94">
                  <c:v>7029</c:v>
                </c:pt>
                <c:pt idx="95">
                  <c:v>7083</c:v>
                </c:pt>
                <c:pt idx="96">
                  <c:v>7073</c:v>
                </c:pt>
                <c:pt idx="97">
                  <c:v>7136</c:v>
                </c:pt>
                <c:pt idx="98">
                  <c:v>7202</c:v>
                </c:pt>
                <c:pt idx="99">
                  <c:v>7373</c:v>
                </c:pt>
                <c:pt idx="100">
                  <c:v>7297</c:v>
                </c:pt>
                <c:pt idx="101">
                  <c:v>7254</c:v>
                </c:pt>
                <c:pt idx="102">
                  <c:v>7464</c:v>
                </c:pt>
                <c:pt idx="103">
                  <c:v>7513</c:v>
                </c:pt>
                <c:pt idx="104">
                  <c:v>7761</c:v>
                </c:pt>
                <c:pt idx="105">
                  <c:v>7709</c:v>
                </c:pt>
                <c:pt idx="106">
                  <c:v>7878</c:v>
                </c:pt>
                <c:pt idx="107">
                  <c:v>7918</c:v>
                </c:pt>
                <c:pt idx="108">
                  <c:v>8023</c:v>
                </c:pt>
                <c:pt idx="109">
                  <c:v>8114</c:v>
                </c:pt>
                <c:pt idx="110">
                  <c:v>8253</c:v>
                </c:pt>
                <c:pt idx="111">
                  <c:v>8597</c:v>
                </c:pt>
                <c:pt idx="112">
                  <c:v>8595</c:v>
                </c:pt>
                <c:pt idx="113">
                  <c:v>8707</c:v>
                </c:pt>
                <c:pt idx="114">
                  <c:v>8805</c:v>
                </c:pt>
                <c:pt idx="115">
                  <c:v>8866</c:v>
                </c:pt>
                <c:pt idx="116">
                  <c:v>9046</c:v>
                </c:pt>
                <c:pt idx="117">
                  <c:v>9232</c:v>
                </c:pt>
                <c:pt idx="118">
                  <c:v>9295</c:v>
                </c:pt>
                <c:pt idx="119">
                  <c:v>9465</c:v>
                </c:pt>
                <c:pt idx="120">
                  <c:v>9358</c:v>
                </c:pt>
                <c:pt idx="121">
                  <c:v>9537</c:v>
                </c:pt>
                <c:pt idx="122">
                  <c:v>9561</c:v>
                </c:pt>
                <c:pt idx="123">
                  <c:v>9626</c:v>
                </c:pt>
              </c:numCache>
            </c:numRef>
          </c:val>
          <c:extLst>
            <c:ext xmlns:c16="http://schemas.microsoft.com/office/drawing/2014/chart" uri="{C3380CC4-5D6E-409C-BE32-E72D297353CC}">
              <c16:uniqueId val="{00000001-ADB4-4D7A-875F-FC679F0D0A5E}"/>
            </c:ext>
          </c:extLst>
        </c:ser>
        <c:ser>
          <c:idx val="3"/>
          <c:order val="3"/>
          <c:tx>
            <c:strRef>
              <c:f>Sheet1!$E$1</c:f>
              <c:strCache>
                <c:ptCount val="1"/>
                <c:pt idx="0">
                  <c:v>Era 3</c:v>
                </c:pt>
              </c:strCache>
            </c:strRef>
          </c:tx>
          <c:spPr>
            <a:solidFill>
              <a:srgbClr val="4F81BD"/>
            </a:solidFill>
            <a:ln>
              <a:noFill/>
            </a:ln>
            <a:effectLst/>
          </c:spPr>
          <c:cat>
            <c:numRef>
              <c:f>Sheet1!$A$2:$A$164</c:f>
              <c:numCache>
                <c:formatCode>m/d/yyyy</c:formatCode>
                <c:ptCount val="163"/>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pt idx="149">
                  <c:v>42887</c:v>
                </c:pt>
                <c:pt idx="150">
                  <c:v>42917</c:v>
                </c:pt>
                <c:pt idx="151" formatCode="mmm\-yyyy">
                  <c:v>42962</c:v>
                </c:pt>
                <c:pt idx="152" formatCode="mmm\-yyyy">
                  <c:v>42993</c:v>
                </c:pt>
                <c:pt idx="153" formatCode="mmm\-yyyy">
                  <c:v>43023</c:v>
                </c:pt>
                <c:pt idx="154" formatCode="mmm\-yyyy">
                  <c:v>43054</c:v>
                </c:pt>
                <c:pt idx="155">
                  <c:v>43070</c:v>
                </c:pt>
                <c:pt idx="156">
                  <c:v>43077</c:v>
                </c:pt>
                <c:pt idx="157">
                  <c:v>43084</c:v>
                </c:pt>
                <c:pt idx="158">
                  <c:v>43091</c:v>
                </c:pt>
                <c:pt idx="159">
                  <c:v>43098</c:v>
                </c:pt>
                <c:pt idx="160">
                  <c:v>43105</c:v>
                </c:pt>
                <c:pt idx="161">
                  <c:v>43112</c:v>
                </c:pt>
                <c:pt idx="162" formatCode="mmm\ dd\,\ yyyy">
                  <c:v>43119</c:v>
                </c:pt>
              </c:numCache>
            </c:numRef>
          </c:cat>
          <c:val>
            <c:numRef>
              <c:f>Sheet1!$E$2:$E$164</c:f>
              <c:numCache>
                <c:formatCode>General</c:formatCode>
                <c:ptCount val="163"/>
                <c:pt idx="123">
                  <c:v>9626</c:v>
                </c:pt>
                <c:pt idx="124">
                  <c:v>9428</c:v>
                </c:pt>
                <c:pt idx="125">
                  <c:v>9329</c:v>
                </c:pt>
                <c:pt idx="126">
                  <c:v>9402</c:v>
                </c:pt>
                <c:pt idx="127">
                  <c:v>9379</c:v>
                </c:pt>
                <c:pt idx="128">
                  <c:v>9417</c:v>
                </c:pt>
                <c:pt idx="129">
                  <c:v>9339</c:v>
                </c:pt>
                <c:pt idx="130">
                  <c:v>9307</c:v>
                </c:pt>
                <c:pt idx="131">
                  <c:v>9229</c:v>
                </c:pt>
                <c:pt idx="132">
                  <c:v>9186</c:v>
                </c:pt>
                <c:pt idx="133">
                  <c:v>9107</c:v>
                </c:pt>
                <c:pt idx="134">
                  <c:v>9134</c:v>
                </c:pt>
                <c:pt idx="135">
                  <c:v>8906</c:v>
                </c:pt>
                <c:pt idx="136">
                  <c:v>8859</c:v>
                </c:pt>
                <c:pt idx="137">
                  <c:v>8703</c:v>
                </c:pt>
                <c:pt idx="138">
                  <c:v>8682</c:v>
                </c:pt>
                <c:pt idx="139">
                  <c:v>8716</c:v>
                </c:pt>
                <c:pt idx="140">
                  <c:v>8553</c:v>
                </c:pt>
              </c:numCache>
            </c:numRef>
          </c:val>
          <c:extLst>
            <c:ext xmlns:c16="http://schemas.microsoft.com/office/drawing/2014/chart" uri="{C3380CC4-5D6E-409C-BE32-E72D297353CC}">
              <c16:uniqueId val="{00000002-ADB4-4D7A-875F-FC679F0D0A5E}"/>
            </c:ext>
          </c:extLst>
        </c:ser>
        <c:ser>
          <c:idx val="4"/>
          <c:order val="4"/>
          <c:tx>
            <c:strRef>
              <c:f>Sheet1!$F$1</c:f>
              <c:strCache>
                <c:ptCount val="1"/>
                <c:pt idx="0">
                  <c:v>Era 4</c:v>
                </c:pt>
              </c:strCache>
            </c:strRef>
          </c:tx>
          <c:spPr>
            <a:solidFill>
              <a:srgbClr val="4F81BD"/>
            </a:solidFill>
            <a:ln>
              <a:noFill/>
            </a:ln>
            <a:effectLst/>
          </c:spPr>
          <c:cat>
            <c:numRef>
              <c:f>Sheet1!$A$2:$A$164</c:f>
              <c:numCache>
                <c:formatCode>m/d/yyyy</c:formatCode>
                <c:ptCount val="163"/>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pt idx="149">
                  <c:v>42887</c:v>
                </c:pt>
                <c:pt idx="150">
                  <c:v>42917</c:v>
                </c:pt>
                <c:pt idx="151" formatCode="mmm\-yyyy">
                  <c:v>42962</c:v>
                </c:pt>
                <c:pt idx="152" formatCode="mmm\-yyyy">
                  <c:v>42993</c:v>
                </c:pt>
                <c:pt idx="153" formatCode="mmm\-yyyy">
                  <c:v>43023</c:v>
                </c:pt>
                <c:pt idx="154" formatCode="mmm\-yyyy">
                  <c:v>43054</c:v>
                </c:pt>
                <c:pt idx="155">
                  <c:v>43070</c:v>
                </c:pt>
                <c:pt idx="156">
                  <c:v>43077</c:v>
                </c:pt>
                <c:pt idx="157">
                  <c:v>43084</c:v>
                </c:pt>
                <c:pt idx="158">
                  <c:v>43091</c:v>
                </c:pt>
                <c:pt idx="159">
                  <c:v>43098</c:v>
                </c:pt>
                <c:pt idx="160">
                  <c:v>43105</c:v>
                </c:pt>
                <c:pt idx="161">
                  <c:v>43112</c:v>
                </c:pt>
                <c:pt idx="162" formatCode="mmm\ dd\,\ yyyy">
                  <c:v>43119</c:v>
                </c:pt>
              </c:numCache>
            </c:numRef>
          </c:cat>
          <c:val>
            <c:numRef>
              <c:f>Sheet1!$F$2:$F$164</c:f>
              <c:numCache>
                <c:formatCode>General</c:formatCode>
                <c:ptCount val="163"/>
                <c:pt idx="140">
                  <c:v>8553</c:v>
                </c:pt>
                <c:pt idx="141">
                  <c:v>8791</c:v>
                </c:pt>
                <c:pt idx="142">
                  <c:v>8876</c:v>
                </c:pt>
                <c:pt idx="143">
                  <c:v>8771</c:v>
                </c:pt>
                <c:pt idx="144">
                  <c:v>8825</c:v>
                </c:pt>
                <c:pt idx="145">
                  <c:v>9045</c:v>
                </c:pt>
                <c:pt idx="146">
                  <c:v>9107</c:v>
                </c:pt>
                <c:pt idx="147">
                  <c:v>9093</c:v>
                </c:pt>
                <c:pt idx="148">
                  <c:v>9134</c:v>
                </c:pt>
                <c:pt idx="149">
                  <c:v>9068</c:v>
                </c:pt>
                <c:pt idx="150">
                  <c:v>9209</c:v>
                </c:pt>
                <c:pt idx="151">
                  <c:v>9192</c:v>
                </c:pt>
                <c:pt idx="152">
                  <c:v>9485</c:v>
                </c:pt>
                <c:pt idx="153">
                  <c:v>9654</c:v>
                </c:pt>
                <c:pt idx="154">
                  <c:v>10038</c:v>
                </c:pt>
                <c:pt idx="155">
                  <c:v>10125</c:v>
                </c:pt>
                <c:pt idx="156">
                  <c:v>10198</c:v>
                </c:pt>
                <c:pt idx="157">
                  <c:v>10207</c:v>
                </c:pt>
                <c:pt idx="158">
                  <c:v>10172</c:v>
                </c:pt>
                <c:pt idx="159">
                  <c:v>10200</c:v>
                </c:pt>
                <c:pt idx="160">
                  <c:v>9910</c:v>
                </c:pt>
                <c:pt idx="161">
                  <c:v>10168</c:v>
                </c:pt>
                <c:pt idx="162">
                  <c:v>10296</c:v>
                </c:pt>
              </c:numCache>
            </c:numRef>
          </c:val>
          <c:extLst>
            <c:ext xmlns:c16="http://schemas.microsoft.com/office/drawing/2014/chart" uri="{C3380CC4-5D6E-409C-BE32-E72D297353CC}">
              <c16:uniqueId val="{00000003-ADB4-4D7A-875F-FC679F0D0A5E}"/>
            </c:ext>
          </c:extLst>
        </c:ser>
        <c:dLbls>
          <c:showLegendKey val="0"/>
          <c:showVal val="0"/>
          <c:showCatName val="0"/>
          <c:showSerName val="0"/>
          <c:showPercent val="0"/>
          <c:showBubbleSize val="0"/>
        </c:dLbls>
        <c:axId val="77566776"/>
        <c:axId val="76670744"/>
      </c:areaChart>
      <c:lineChart>
        <c:grouping val="standard"/>
        <c:varyColors val="0"/>
        <c:ser>
          <c:idx val="0"/>
          <c:order val="0"/>
          <c:tx>
            <c:strRef>
              <c:f>Sheet1!$B$1</c:f>
              <c:strCache>
                <c:ptCount val="1"/>
                <c:pt idx="0">
                  <c:v>Actual</c:v>
                </c:pt>
              </c:strCache>
            </c:strRef>
          </c:tx>
          <c:spPr>
            <a:ln w="9525" cap="rnd" cmpd="sng" algn="ctr">
              <a:solidFill>
                <a:schemeClr val="accent1">
                  <a:lumMod val="50000"/>
                </a:schemeClr>
              </a:solidFill>
              <a:prstDash val="solid"/>
              <a:round/>
            </a:ln>
            <a:effectLst/>
          </c:spPr>
          <c:marker>
            <c:symbol val="none"/>
          </c:marker>
          <c:cat>
            <c:numRef>
              <c:f>Sheet1!$A$2:$A$164</c:f>
              <c:numCache>
                <c:formatCode>m/d/yyyy</c:formatCode>
                <c:ptCount val="163"/>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pt idx="149">
                  <c:v>42887</c:v>
                </c:pt>
                <c:pt idx="150">
                  <c:v>42917</c:v>
                </c:pt>
                <c:pt idx="151" formatCode="mmm\-yyyy">
                  <c:v>42962</c:v>
                </c:pt>
                <c:pt idx="152" formatCode="mmm\-yyyy">
                  <c:v>42993</c:v>
                </c:pt>
                <c:pt idx="153" formatCode="mmm\-yyyy">
                  <c:v>43023</c:v>
                </c:pt>
                <c:pt idx="154" formatCode="mmm\-yyyy">
                  <c:v>43054</c:v>
                </c:pt>
                <c:pt idx="155">
                  <c:v>43070</c:v>
                </c:pt>
                <c:pt idx="156">
                  <c:v>43077</c:v>
                </c:pt>
                <c:pt idx="157">
                  <c:v>43084</c:v>
                </c:pt>
                <c:pt idx="158">
                  <c:v>43091</c:v>
                </c:pt>
                <c:pt idx="159">
                  <c:v>43098</c:v>
                </c:pt>
                <c:pt idx="160">
                  <c:v>43105</c:v>
                </c:pt>
                <c:pt idx="161">
                  <c:v>43112</c:v>
                </c:pt>
                <c:pt idx="162" formatCode="mmm\ dd\,\ yyyy">
                  <c:v>43119</c:v>
                </c:pt>
              </c:numCache>
            </c:numRef>
          </c:cat>
          <c:val>
            <c:numRef>
              <c:f>Sheet1!$B$2:$B$164</c:f>
              <c:numCache>
                <c:formatCode>General</c:formatCode>
                <c:ptCount val="163"/>
                <c:pt idx="0">
                  <c:v>5446</c:v>
                </c:pt>
                <c:pt idx="1">
                  <c:v>5501</c:v>
                </c:pt>
                <c:pt idx="2">
                  <c:v>5601</c:v>
                </c:pt>
                <c:pt idx="3">
                  <c:v>5563</c:v>
                </c:pt>
                <c:pt idx="4">
                  <c:v>5596</c:v>
                </c:pt>
                <c:pt idx="5">
                  <c:v>5442</c:v>
                </c:pt>
                <c:pt idx="6">
                  <c:v>5253</c:v>
                </c:pt>
                <c:pt idx="7">
                  <c:v>5198</c:v>
                </c:pt>
                <c:pt idx="8">
                  <c:v>4214</c:v>
                </c:pt>
                <c:pt idx="9">
                  <c:v>4555</c:v>
                </c:pt>
                <c:pt idx="10">
                  <c:v>4857</c:v>
                </c:pt>
                <c:pt idx="11">
                  <c:v>4988</c:v>
                </c:pt>
                <c:pt idx="12">
                  <c:v>5048</c:v>
                </c:pt>
                <c:pt idx="13">
                  <c:v>5032</c:v>
                </c:pt>
                <c:pt idx="14">
                  <c:v>5027</c:v>
                </c:pt>
                <c:pt idx="15">
                  <c:v>5082</c:v>
                </c:pt>
                <c:pt idx="16">
                  <c:v>5151</c:v>
                </c:pt>
                <c:pt idx="17">
                  <c:v>5163</c:v>
                </c:pt>
                <c:pt idx="18">
                  <c:v>5094</c:v>
                </c:pt>
                <c:pt idx="19">
                  <c:v>5040</c:v>
                </c:pt>
                <c:pt idx="20">
                  <c:v>5031</c:v>
                </c:pt>
                <c:pt idx="21">
                  <c:v>5108</c:v>
                </c:pt>
                <c:pt idx="22">
                  <c:v>5064</c:v>
                </c:pt>
                <c:pt idx="23">
                  <c:v>5186</c:v>
                </c:pt>
                <c:pt idx="24">
                  <c:v>5108</c:v>
                </c:pt>
                <c:pt idx="25">
                  <c:v>5118</c:v>
                </c:pt>
                <c:pt idx="26">
                  <c:v>5119</c:v>
                </c:pt>
                <c:pt idx="27">
                  <c:v>5180</c:v>
                </c:pt>
                <c:pt idx="28">
                  <c:v>5211</c:v>
                </c:pt>
                <c:pt idx="29">
                  <c:v>5075</c:v>
                </c:pt>
                <c:pt idx="30">
                  <c:v>5038</c:v>
                </c:pt>
                <c:pt idx="31">
                  <c:v>4970</c:v>
                </c:pt>
                <c:pt idx="32">
                  <c:v>4902</c:v>
                </c:pt>
                <c:pt idx="33">
                  <c:v>5022</c:v>
                </c:pt>
                <c:pt idx="34">
                  <c:v>5034</c:v>
                </c:pt>
                <c:pt idx="35">
                  <c:v>5111</c:v>
                </c:pt>
                <c:pt idx="36">
                  <c:v>5115</c:v>
                </c:pt>
                <c:pt idx="37">
                  <c:v>5141</c:v>
                </c:pt>
                <c:pt idx="38">
                  <c:v>5192</c:v>
                </c:pt>
                <c:pt idx="39">
                  <c:v>5174</c:v>
                </c:pt>
                <c:pt idx="40">
                  <c:v>5144</c:v>
                </c:pt>
                <c:pt idx="41">
                  <c:v>5135</c:v>
                </c:pt>
                <c:pt idx="42">
                  <c:v>5175</c:v>
                </c:pt>
                <c:pt idx="43">
                  <c:v>4997</c:v>
                </c:pt>
                <c:pt idx="44">
                  <c:v>3971</c:v>
                </c:pt>
                <c:pt idx="45">
                  <c:v>4737</c:v>
                </c:pt>
                <c:pt idx="46">
                  <c:v>5074</c:v>
                </c:pt>
                <c:pt idx="47">
                  <c:v>5104</c:v>
                </c:pt>
                <c:pt idx="48">
                  <c:v>5138</c:v>
                </c:pt>
                <c:pt idx="49">
                  <c:v>5235</c:v>
                </c:pt>
                <c:pt idx="50">
                  <c:v>5210</c:v>
                </c:pt>
                <c:pt idx="51">
                  <c:v>5277</c:v>
                </c:pt>
                <c:pt idx="52">
                  <c:v>5373</c:v>
                </c:pt>
                <c:pt idx="53">
                  <c:v>5263</c:v>
                </c:pt>
                <c:pt idx="54">
                  <c:v>5387</c:v>
                </c:pt>
                <c:pt idx="55">
                  <c:v>5406</c:v>
                </c:pt>
                <c:pt idx="56">
                  <c:v>5554</c:v>
                </c:pt>
                <c:pt idx="57">
                  <c:v>5514</c:v>
                </c:pt>
                <c:pt idx="58">
                  <c:v>5377</c:v>
                </c:pt>
                <c:pt idx="59">
                  <c:v>5440</c:v>
                </c:pt>
                <c:pt idx="60">
                  <c:v>5391</c:v>
                </c:pt>
                <c:pt idx="61">
                  <c:v>5546</c:v>
                </c:pt>
                <c:pt idx="62">
                  <c:v>5502</c:v>
                </c:pt>
                <c:pt idx="63">
                  <c:v>5381</c:v>
                </c:pt>
                <c:pt idx="64">
                  <c:v>5389</c:v>
                </c:pt>
                <c:pt idx="65">
                  <c:v>5380</c:v>
                </c:pt>
                <c:pt idx="66">
                  <c:v>5297</c:v>
                </c:pt>
                <c:pt idx="67">
                  <c:v>5440</c:v>
                </c:pt>
                <c:pt idx="68">
                  <c:v>5609</c:v>
                </c:pt>
                <c:pt idx="69">
                  <c:v>5619</c:v>
                </c:pt>
                <c:pt idx="70">
                  <c:v>5561</c:v>
                </c:pt>
                <c:pt idx="71">
                  <c:v>5595</c:v>
                </c:pt>
                <c:pt idx="72">
                  <c:v>5484</c:v>
                </c:pt>
                <c:pt idx="73">
                  <c:v>5392</c:v>
                </c:pt>
                <c:pt idx="74">
                  <c:v>5604</c:v>
                </c:pt>
                <c:pt idx="75">
                  <c:v>5546</c:v>
                </c:pt>
                <c:pt idx="76">
                  <c:v>5605</c:v>
                </c:pt>
                <c:pt idx="77">
                  <c:v>5572</c:v>
                </c:pt>
                <c:pt idx="78">
                  <c:v>5422</c:v>
                </c:pt>
                <c:pt idx="79">
                  <c:v>5639</c:v>
                </c:pt>
                <c:pt idx="80">
                  <c:v>5566</c:v>
                </c:pt>
                <c:pt idx="81">
                  <c:v>5859</c:v>
                </c:pt>
                <c:pt idx="82">
                  <c:v>5972</c:v>
                </c:pt>
                <c:pt idx="83">
                  <c:v>6033</c:v>
                </c:pt>
                <c:pt idx="84">
                  <c:v>6141</c:v>
                </c:pt>
                <c:pt idx="85">
                  <c:v>6237</c:v>
                </c:pt>
                <c:pt idx="86">
                  <c:v>6291</c:v>
                </c:pt>
                <c:pt idx="87">
                  <c:v>6285</c:v>
                </c:pt>
                <c:pt idx="88">
                  <c:v>6341</c:v>
                </c:pt>
                <c:pt idx="89">
                  <c:v>6264</c:v>
                </c:pt>
                <c:pt idx="90">
                  <c:v>6418</c:v>
                </c:pt>
                <c:pt idx="91">
                  <c:v>6363</c:v>
                </c:pt>
                <c:pt idx="92">
                  <c:v>6556</c:v>
                </c:pt>
                <c:pt idx="93">
                  <c:v>6940</c:v>
                </c:pt>
                <c:pt idx="94">
                  <c:v>7029</c:v>
                </c:pt>
                <c:pt idx="95">
                  <c:v>7083</c:v>
                </c:pt>
                <c:pt idx="96">
                  <c:v>7073</c:v>
                </c:pt>
                <c:pt idx="97">
                  <c:v>7136</c:v>
                </c:pt>
                <c:pt idx="98">
                  <c:v>7202</c:v>
                </c:pt>
                <c:pt idx="99">
                  <c:v>7373</c:v>
                </c:pt>
                <c:pt idx="100">
                  <c:v>7297</c:v>
                </c:pt>
                <c:pt idx="101">
                  <c:v>7254</c:v>
                </c:pt>
                <c:pt idx="102">
                  <c:v>7464</c:v>
                </c:pt>
                <c:pt idx="103">
                  <c:v>7513</c:v>
                </c:pt>
                <c:pt idx="104">
                  <c:v>7761</c:v>
                </c:pt>
                <c:pt idx="105">
                  <c:v>7709</c:v>
                </c:pt>
                <c:pt idx="106">
                  <c:v>7878</c:v>
                </c:pt>
                <c:pt idx="107">
                  <c:v>7918</c:v>
                </c:pt>
                <c:pt idx="108">
                  <c:v>8023</c:v>
                </c:pt>
                <c:pt idx="109">
                  <c:v>8114</c:v>
                </c:pt>
                <c:pt idx="110">
                  <c:v>8253</c:v>
                </c:pt>
                <c:pt idx="111">
                  <c:v>8597</c:v>
                </c:pt>
                <c:pt idx="112">
                  <c:v>8595</c:v>
                </c:pt>
                <c:pt idx="113">
                  <c:v>8707</c:v>
                </c:pt>
                <c:pt idx="114">
                  <c:v>8805</c:v>
                </c:pt>
                <c:pt idx="115">
                  <c:v>8866</c:v>
                </c:pt>
                <c:pt idx="116">
                  <c:v>9046</c:v>
                </c:pt>
                <c:pt idx="117">
                  <c:v>9232</c:v>
                </c:pt>
                <c:pt idx="118">
                  <c:v>9295</c:v>
                </c:pt>
                <c:pt idx="119">
                  <c:v>9465</c:v>
                </c:pt>
                <c:pt idx="120">
                  <c:v>9358</c:v>
                </c:pt>
                <c:pt idx="121">
                  <c:v>9537</c:v>
                </c:pt>
                <c:pt idx="122">
                  <c:v>9561</c:v>
                </c:pt>
                <c:pt idx="123">
                  <c:v>9626</c:v>
                </c:pt>
                <c:pt idx="124">
                  <c:v>9428</c:v>
                </c:pt>
                <c:pt idx="125">
                  <c:v>9329</c:v>
                </c:pt>
                <c:pt idx="126">
                  <c:v>9402</c:v>
                </c:pt>
                <c:pt idx="127">
                  <c:v>9379</c:v>
                </c:pt>
                <c:pt idx="128">
                  <c:v>9417</c:v>
                </c:pt>
                <c:pt idx="129">
                  <c:v>9339</c:v>
                </c:pt>
                <c:pt idx="130">
                  <c:v>9307</c:v>
                </c:pt>
                <c:pt idx="131">
                  <c:v>9229</c:v>
                </c:pt>
                <c:pt idx="132">
                  <c:v>9186</c:v>
                </c:pt>
                <c:pt idx="133">
                  <c:v>9107</c:v>
                </c:pt>
                <c:pt idx="134">
                  <c:v>9134</c:v>
                </c:pt>
                <c:pt idx="135">
                  <c:v>8906</c:v>
                </c:pt>
                <c:pt idx="136">
                  <c:v>8859</c:v>
                </c:pt>
                <c:pt idx="137">
                  <c:v>8703</c:v>
                </c:pt>
                <c:pt idx="138">
                  <c:v>8682</c:v>
                </c:pt>
                <c:pt idx="139">
                  <c:v>8716</c:v>
                </c:pt>
                <c:pt idx="140">
                  <c:v>8553</c:v>
                </c:pt>
                <c:pt idx="141">
                  <c:v>8791</c:v>
                </c:pt>
                <c:pt idx="142">
                  <c:v>8876</c:v>
                </c:pt>
                <c:pt idx="143">
                  <c:v>8771</c:v>
                </c:pt>
                <c:pt idx="144">
                  <c:v>8825</c:v>
                </c:pt>
                <c:pt idx="145">
                  <c:v>9045</c:v>
                </c:pt>
                <c:pt idx="146">
                  <c:v>9107</c:v>
                </c:pt>
                <c:pt idx="147">
                  <c:v>9093</c:v>
                </c:pt>
                <c:pt idx="148">
                  <c:v>9134</c:v>
                </c:pt>
                <c:pt idx="149">
                  <c:v>9068</c:v>
                </c:pt>
                <c:pt idx="150">
                  <c:v>9209</c:v>
                </c:pt>
                <c:pt idx="151">
                  <c:v>9192</c:v>
                </c:pt>
                <c:pt idx="152">
                  <c:v>9485</c:v>
                </c:pt>
                <c:pt idx="153">
                  <c:v>9654</c:v>
                </c:pt>
                <c:pt idx="154">
                  <c:v>10038</c:v>
                </c:pt>
                <c:pt idx="155">
                  <c:v>10125</c:v>
                </c:pt>
                <c:pt idx="156">
                  <c:v>10198</c:v>
                </c:pt>
                <c:pt idx="157">
                  <c:v>10207</c:v>
                </c:pt>
                <c:pt idx="158">
                  <c:v>10172</c:v>
                </c:pt>
                <c:pt idx="159">
                  <c:v>10200</c:v>
                </c:pt>
                <c:pt idx="160">
                  <c:v>9910</c:v>
                </c:pt>
                <c:pt idx="161">
                  <c:v>10168</c:v>
                </c:pt>
                <c:pt idx="162">
                  <c:v>10296</c:v>
                </c:pt>
              </c:numCache>
            </c:numRef>
          </c:val>
          <c:smooth val="0"/>
          <c:extLst>
            <c:ext xmlns:c16="http://schemas.microsoft.com/office/drawing/2014/chart" uri="{C3380CC4-5D6E-409C-BE32-E72D297353CC}">
              <c16:uniqueId val="{00000004-ADB4-4D7A-875F-FC679F0D0A5E}"/>
            </c:ext>
          </c:extLst>
        </c:ser>
        <c:dLbls>
          <c:showLegendKey val="0"/>
          <c:showVal val="0"/>
          <c:showCatName val="0"/>
          <c:showSerName val="0"/>
          <c:showPercent val="0"/>
          <c:showBubbleSize val="0"/>
        </c:dLbls>
        <c:marker val="1"/>
        <c:smooth val="0"/>
        <c:axId val="77566776"/>
        <c:axId val="76670744"/>
      </c:lineChart>
      <c:dateAx>
        <c:axId val="77566776"/>
        <c:scaling>
          <c:orientation val="minMax"/>
          <c:min val="38718"/>
        </c:scaling>
        <c:delete val="0"/>
        <c:axPos val="b"/>
        <c:numFmt formatCode="yyyy;@" sourceLinked="0"/>
        <c:majorTickMark val="out"/>
        <c:minorTickMark val="cross"/>
        <c:tickLblPos val="nextTo"/>
        <c:spPr>
          <a:noFill/>
          <a:ln w="9525" cap="flat" cmpd="sng" algn="ctr">
            <a:solidFill>
              <a:schemeClr val="tx1"/>
            </a:solidFill>
            <a:prstDash val="solid"/>
            <a:round/>
          </a:ln>
          <a:effectLst/>
        </c:spPr>
        <c:txPr>
          <a:bodyPr rot="-2700000" spcFirstLastPara="1" vertOverflow="ellipsis" wrap="square" anchor="ctr" anchorCtr="1"/>
          <a:lstStyle/>
          <a:p>
            <a:pPr>
              <a:defRPr sz="1800" b="1" i="0" u="none" strike="noStrike" kern="1200" baseline="0">
                <a:solidFill>
                  <a:schemeClr val="tx1"/>
                </a:solidFill>
                <a:latin typeface="+mn-lt"/>
                <a:ea typeface="+mn-ea"/>
                <a:cs typeface="Arial" panose="020B0604020202020204" pitchFamily="34" charset="0"/>
              </a:defRPr>
            </a:pPr>
            <a:endParaRPr lang="en-US"/>
          </a:p>
        </c:txPr>
        <c:crossAx val="76670744"/>
        <c:crosses val="autoZero"/>
        <c:auto val="1"/>
        <c:lblOffset val="100"/>
        <c:baseTimeUnit val="months"/>
        <c:majorUnit val="2"/>
        <c:majorTimeUnit val="years"/>
      </c:dateAx>
      <c:valAx>
        <c:axId val="76670744"/>
        <c:scaling>
          <c:orientation val="minMax"/>
          <c:min val="4000"/>
        </c:scaling>
        <c:delete val="0"/>
        <c:axPos val="l"/>
        <c:majorGridlines>
          <c:spPr>
            <a:ln w="9525" cap="flat" cmpd="sng" algn="ctr">
              <a:solidFill>
                <a:schemeClr val="tx1"/>
              </a:solidFill>
              <a:prstDash val="solid"/>
              <a:round/>
            </a:ln>
            <a:effectLst/>
          </c:spPr>
        </c:majorGridlines>
        <c:numFmt formatCode="#,##0" sourceLinked="0"/>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Arial" panose="020B0604020202020204" pitchFamily="34" charset="0"/>
              </a:defRPr>
            </a:pPr>
            <a:endParaRPr lang="en-US"/>
          </a:p>
        </c:txPr>
        <c:crossAx val="77566776"/>
        <c:crosses val="autoZero"/>
        <c:crossBetween val="between"/>
        <c:majorUnit val="1000"/>
        <c:dispUnits>
          <c:builtInUnit val="thousands"/>
          <c:dispUnitsLbl>
            <c:layout>
              <c:manualLayout>
                <c:xMode val="edge"/>
                <c:yMode val="edge"/>
                <c:x val="3.0983366662500525E-2"/>
                <c:y val="0.31585152006601586"/>
              </c:manualLayout>
            </c:layout>
            <c:tx>
              <c:rich>
                <a:bodyPr rot="-5400000" spcFirstLastPara="1" vertOverflow="ellipsis" vert="horz" wrap="square" anchor="ctr" anchorCtr="1"/>
                <a:lstStyle/>
                <a:p>
                  <a:pPr>
                    <a:defRPr sz="1800" b="1" i="0" u="none" strike="noStrike" kern="1200" baseline="0">
                      <a:solidFill>
                        <a:schemeClr val="tx1"/>
                      </a:solidFill>
                      <a:latin typeface="+mn-lt"/>
                      <a:ea typeface="+mn-ea"/>
                      <a:cs typeface="Arial" panose="020B0604020202020204" pitchFamily="34" charset="0"/>
                    </a:defRPr>
                  </a:pPr>
                  <a:r>
                    <a:rPr lang="en-US" sz="1800">
                      <a:latin typeface="+mn-lt"/>
                    </a:rPr>
                    <a:t>MMB/d</a:t>
                  </a:r>
                </a:p>
              </c:rich>
            </c:tx>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Arial" panose="020B0604020202020204" pitchFamily="34" charset="0"/>
                  </a:defRPr>
                </a:pPr>
                <a:endParaRPr lang="en-US"/>
              </a:p>
            </c:txPr>
          </c:dispUnitsLbl>
        </c:dispUnits>
      </c:valAx>
      <c:spPr>
        <a:noFill/>
        <a:ln>
          <a:solidFill>
            <a:schemeClr val="tx1"/>
          </a:solidFill>
        </a:ln>
        <a:effectLst/>
      </c:spPr>
    </c:plotArea>
    <c:plotVisOnly val="1"/>
    <c:dispBlanksAs val="zero"/>
    <c:showDLblsOverMax val="0"/>
  </c:chart>
  <c:spPr>
    <a:noFill/>
    <a:ln w="6350" cap="flat" cmpd="sng" algn="ctr">
      <a:noFill/>
      <a:prstDash val="solid"/>
      <a:miter lim="800000"/>
    </a:ln>
    <a:effectLst/>
  </c:spPr>
  <c:txPr>
    <a:bodyPr/>
    <a:lstStyle/>
    <a:p>
      <a:pPr>
        <a:defRPr sz="1800">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82069795427201"/>
          <c:y val="0.16012722368037299"/>
          <c:w val="0.64420611044257303"/>
          <c:h val="0.66735126859142602"/>
        </c:manualLayout>
      </c:layout>
      <c:lineChart>
        <c:grouping val="standard"/>
        <c:varyColors val="0"/>
        <c:ser>
          <c:idx val="0"/>
          <c:order val="0"/>
          <c:tx>
            <c:v>Vertical</c:v>
          </c:tx>
          <c:spPr>
            <a:ln w="28575" cap="rnd" cmpd="sng" algn="ctr">
              <a:solidFill>
                <a:srgbClr val="00A4E3"/>
              </a:solidFill>
              <a:prstDash val="solid"/>
              <a:round/>
              <a:headEnd type="none" w="med" len="med"/>
              <a:tailEnd type="none" w="med" len="med"/>
            </a:ln>
          </c:spPr>
          <c:marker>
            <c:symbol val="none"/>
          </c:marker>
          <c:cat>
            <c:numRef>
              <c:f>'Wolfcamp Over Time (2)'!$C$30:$R$30</c:f>
              <c:numCache>
                <c:formatCode>General</c:formatCode>
                <c:ptCount val="16"/>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numCache>
            </c:numRef>
          </c:cat>
          <c:val>
            <c:numRef>
              <c:f>'Wolfcamp Over Time (2)'!$C$31:$N$31</c:f>
              <c:numCache>
                <c:formatCode>General</c:formatCode>
                <c:ptCount val="12"/>
                <c:pt idx="0">
                  <c:v>4.8865946078563698E-2</c:v>
                </c:pt>
                <c:pt idx="1">
                  <c:v>7.4196455465859304E-2</c:v>
                </c:pt>
                <c:pt idx="2">
                  <c:v>7.6595509557591299E-2</c:v>
                </c:pt>
                <c:pt idx="3">
                  <c:v>7.3583699233188707E-2</c:v>
                </c:pt>
                <c:pt idx="4">
                  <c:v>0.20214697195282699</c:v>
                </c:pt>
                <c:pt idx="5">
                  <c:v>0.12037018154124</c:v>
                </c:pt>
                <c:pt idx="6">
                  <c:v>8.7798815853066495E-2</c:v>
                </c:pt>
                <c:pt idx="7">
                  <c:v>0.127755970083682</c:v>
                </c:pt>
                <c:pt idx="8">
                  <c:v>0.11743435256717601</c:v>
                </c:pt>
                <c:pt idx="9">
                  <c:v>0.16864580113149499</c:v>
                </c:pt>
              </c:numCache>
            </c:numRef>
          </c:val>
          <c:smooth val="0"/>
          <c:extLst>
            <c:ext xmlns:c16="http://schemas.microsoft.com/office/drawing/2014/chart" uri="{C3380CC4-5D6E-409C-BE32-E72D297353CC}">
              <c16:uniqueId val="{00000000-72F5-42A0-B3C9-50250D25823D}"/>
            </c:ext>
          </c:extLst>
        </c:ser>
        <c:ser>
          <c:idx val="1"/>
          <c:order val="1"/>
          <c:tx>
            <c:v>Horizontal</c:v>
          </c:tx>
          <c:marker>
            <c:symbol val="none"/>
          </c:marker>
          <c:cat>
            <c:numRef>
              <c:f>'Wolfcamp Over Time (2)'!$C$30:$R$30</c:f>
              <c:numCache>
                <c:formatCode>General</c:formatCode>
                <c:ptCount val="16"/>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numCache>
            </c:numRef>
          </c:cat>
          <c:val>
            <c:numRef>
              <c:f>'Wolfcamp Over Time (2)'!$C$32:$R$32</c:f>
              <c:numCache>
                <c:formatCode>General</c:formatCode>
                <c:ptCount val="16"/>
                <c:pt idx="9">
                  <c:v>0.16864580113149499</c:v>
                </c:pt>
                <c:pt idx="10">
                  <c:v>0.178007408463254</c:v>
                </c:pt>
                <c:pt idx="11">
                  <c:v>0.173278671041636</c:v>
                </c:pt>
                <c:pt idx="12">
                  <c:v>0.22787166919929</c:v>
                </c:pt>
                <c:pt idx="13">
                  <c:v>0.30464055141378699</c:v>
                </c:pt>
                <c:pt idx="14">
                  <c:v>0.449332054701363</c:v>
                </c:pt>
                <c:pt idx="15">
                  <c:v>0.43136896172398598</c:v>
                </c:pt>
              </c:numCache>
            </c:numRef>
          </c:val>
          <c:smooth val="0"/>
          <c:extLst>
            <c:ext xmlns:c16="http://schemas.microsoft.com/office/drawing/2014/chart" uri="{C3380CC4-5D6E-409C-BE32-E72D297353CC}">
              <c16:uniqueId val="{00000001-72F5-42A0-B3C9-50250D25823D}"/>
            </c:ext>
          </c:extLst>
        </c:ser>
        <c:dLbls>
          <c:showLegendKey val="0"/>
          <c:showVal val="0"/>
          <c:showCatName val="0"/>
          <c:showSerName val="0"/>
          <c:showPercent val="0"/>
          <c:showBubbleSize val="0"/>
        </c:dLbls>
        <c:marker val="1"/>
        <c:smooth val="0"/>
        <c:axId val="158977024"/>
        <c:axId val="158983296"/>
      </c:lineChart>
      <c:lineChart>
        <c:grouping val="standard"/>
        <c:varyColors val="0"/>
        <c:ser>
          <c:idx val="2"/>
          <c:order val="2"/>
          <c:tx>
            <c:v>Wells Drilled</c:v>
          </c:tx>
          <c:spPr>
            <a:ln>
              <a:noFill/>
            </a:ln>
            <a:effectLst/>
          </c:spPr>
          <c:marker>
            <c:symbol val="diamond"/>
            <c:size val="5"/>
            <c:spPr>
              <a:solidFill>
                <a:schemeClr val="accent1"/>
              </a:solidFill>
              <a:effectLst/>
            </c:spPr>
          </c:marker>
          <c:cat>
            <c:numRef>
              <c:f>'Wolfcamp Over Time (2)'!$C$30:$R$30</c:f>
              <c:numCache>
                <c:formatCode>General</c:formatCode>
                <c:ptCount val="16"/>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numCache>
            </c:numRef>
          </c:cat>
          <c:val>
            <c:numRef>
              <c:f>'Wolfcamp Over Time (2)'!$C$33:$R$33</c:f>
              <c:numCache>
                <c:formatCode>General</c:formatCode>
                <c:ptCount val="16"/>
                <c:pt idx="0">
                  <c:v>55</c:v>
                </c:pt>
                <c:pt idx="1">
                  <c:v>40</c:v>
                </c:pt>
                <c:pt idx="2">
                  <c:v>37</c:v>
                </c:pt>
                <c:pt idx="3">
                  <c:v>31</c:v>
                </c:pt>
                <c:pt idx="4">
                  <c:v>39</c:v>
                </c:pt>
                <c:pt idx="5">
                  <c:v>43</c:v>
                </c:pt>
                <c:pt idx="6">
                  <c:v>65</c:v>
                </c:pt>
                <c:pt idx="7">
                  <c:v>116</c:v>
                </c:pt>
                <c:pt idx="8">
                  <c:v>54</c:v>
                </c:pt>
                <c:pt idx="9">
                  <c:v>137</c:v>
                </c:pt>
                <c:pt idx="10">
                  <c:v>333</c:v>
                </c:pt>
                <c:pt idx="11">
                  <c:v>755</c:v>
                </c:pt>
                <c:pt idx="12">
                  <c:v>1340</c:v>
                </c:pt>
                <c:pt idx="13">
                  <c:v>2295</c:v>
                </c:pt>
                <c:pt idx="14">
                  <c:v>1704</c:v>
                </c:pt>
                <c:pt idx="15">
                  <c:v>1342</c:v>
                </c:pt>
              </c:numCache>
            </c:numRef>
          </c:val>
          <c:smooth val="0"/>
          <c:extLst>
            <c:ext xmlns:c16="http://schemas.microsoft.com/office/drawing/2014/chart" uri="{C3380CC4-5D6E-409C-BE32-E72D297353CC}">
              <c16:uniqueId val="{00000002-72F5-42A0-B3C9-50250D25823D}"/>
            </c:ext>
          </c:extLst>
        </c:ser>
        <c:dLbls>
          <c:showLegendKey val="0"/>
          <c:showVal val="0"/>
          <c:showCatName val="0"/>
          <c:showSerName val="0"/>
          <c:showPercent val="0"/>
          <c:showBubbleSize val="0"/>
        </c:dLbls>
        <c:marker val="1"/>
        <c:smooth val="0"/>
        <c:axId val="158987392"/>
        <c:axId val="158985216"/>
      </c:lineChart>
      <c:catAx>
        <c:axId val="158977024"/>
        <c:scaling>
          <c:orientation val="minMax"/>
        </c:scaling>
        <c:delete val="0"/>
        <c:axPos val="b"/>
        <c:numFmt formatCode="General" sourceLinked="1"/>
        <c:majorTickMark val="out"/>
        <c:minorTickMark val="none"/>
        <c:tickLblPos val="nextTo"/>
        <c:spPr>
          <a:noFill/>
          <a:ln>
            <a:solidFill>
              <a:srgbClr val="06357A"/>
            </a:solidFill>
          </a:ln>
          <a:effectLst/>
          <a:extLst>
            <a:ext uri="{909E8E84-426E-40DD-AFC4-6F175D3DCCD1}">
              <a14:hiddenFill xmlns:a14="http://schemas.microsoft.com/office/drawing/2010/main">
                <a:noFill/>
              </a14:hiddenFill>
            </a:ext>
          </a:extLst>
        </c:spPr>
        <c:txPr>
          <a:bodyPr rot="-5400000" vert="horz"/>
          <a:lstStyle/>
          <a:p>
            <a:pPr>
              <a:defRPr/>
            </a:pPr>
            <a:endParaRPr lang="en-US"/>
          </a:p>
        </c:txPr>
        <c:crossAx val="158983296"/>
        <c:crosses val="autoZero"/>
        <c:auto val="1"/>
        <c:lblAlgn val="ctr"/>
        <c:lblOffset val="100"/>
        <c:tickLblSkip val="2"/>
        <c:noMultiLvlLbl val="0"/>
      </c:catAx>
      <c:valAx>
        <c:axId val="158983296"/>
        <c:scaling>
          <c:orientation val="minMax"/>
          <c:min val="0"/>
        </c:scaling>
        <c:delete val="0"/>
        <c:axPos val="l"/>
        <c:title>
          <c:tx>
            <c:rich>
              <a:bodyPr rot="-5400000" vert="horz"/>
              <a:lstStyle/>
              <a:p>
                <a:pPr>
                  <a:defRPr/>
                </a:pPr>
                <a:r>
                  <a:rPr lang="en-US"/>
                  <a:t>Oil EUR (mmbbl)</a:t>
                </a:r>
              </a:p>
            </c:rich>
          </c:tx>
          <c:layout>
            <c:manualLayout>
              <c:xMode val="edge"/>
              <c:yMode val="edge"/>
              <c:x val="1.02273031153898E-2"/>
              <c:y val="0.31788612645795"/>
            </c:manualLayout>
          </c:layout>
          <c:overlay val="0"/>
        </c:title>
        <c:numFmt formatCode="#,##0.0" sourceLinked="0"/>
        <c:majorTickMark val="out"/>
        <c:minorTickMark val="none"/>
        <c:tickLblPos val="nextTo"/>
        <c:spPr>
          <a:noFill/>
          <a:ln>
            <a:solidFill>
              <a:srgbClr val="06357A"/>
            </a:solidFill>
          </a:ln>
          <a:effectLst/>
          <a:extLst>
            <a:ext uri="{909E8E84-426E-40DD-AFC4-6F175D3DCCD1}">
              <a14:hiddenFill xmlns:a14="http://schemas.microsoft.com/office/drawing/2010/main">
                <a:noFill/>
              </a14:hiddenFill>
            </a:ext>
          </a:extLst>
        </c:spPr>
        <c:crossAx val="158977024"/>
        <c:crosses val="autoZero"/>
        <c:crossBetween val="between"/>
        <c:majorUnit val="0.1"/>
      </c:valAx>
      <c:valAx>
        <c:axId val="158985216"/>
        <c:scaling>
          <c:orientation val="minMax"/>
          <c:min val="0"/>
        </c:scaling>
        <c:delete val="0"/>
        <c:axPos val="r"/>
        <c:title>
          <c:tx>
            <c:rich>
              <a:bodyPr rot="-5400000" vert="horz"/>
              <a:lstStyle/>
              <a:p>
                <a:pPr>
                  <a:defRPr/>
                </a:pPr>
                <a:r>
                  <a:rPr lang="en-US"/>
                  <a:t>Annual Wells Drilled</a:t>
                </a:r>
              </a:p>
            </c:rich>
          </c:tx>
          <c:layout>
            <c:manualLayout>
              <c:xMode val="edge"/>
              <c:yMode val="edge"/>
              <c:x val="0.93545126353790597"/>
              <c:y val="0.28196040515653797"/>
            </c:manualLayout>
          </c:layout>
          <c:overlay val="0"/>
        </c:title>
        <c:numFmt formatCode="#,##0" sourceLinked="0"/>
        <c:majorTickMark val="out"/>
        <c:minorTickMark val="none"/>
        <c:tickLblPos val="nextTo"/>
        <c:crossAx val="158987392"/>
        <c:crosses val="max"/>
        <c:crossBetween val="between"/>
      </c:valAx>
      <c:catAx>
        <c:axId val="158987392"/>
        <c:scaling>
          <c:orientation val="minMax"/>
        </c:scaling>
        <c:delete val="1"/>
        <c:axPos val="b"/>
        <c:numFmt formatCode="General" sourceLinked="1"/>
        <c:majorTickMark val="out"/>
        <c:minorTickMark val="none"/>
        <c:tickLblPos val="nextTo"/>
        <c:crossAx val="158985216"/>
        <c:crosses val="autoZero"/>
        <c:auto val="1"/>
        <c:lblAlgn val="ctr"/>
        <c:lblOffset val="100"/>
        <c:noMultiLvlLbl val="0"/>
      </c:catAx>
      <c:spPr>
        <a:noFill/>
        <a:extLst>
          <a:ext uri="{909E8E84-426E-40DD-AFC4-6F175D3DCCD1}">
            <a14:hiddenFill xmlns:a14="http://schemas.microsoft.com/office/drawing/2010/main">
              <a:solidFill>
                <a:sysClr val="window" lastClr="FFFFFF"/>
              </a:solidFill>
            </a14:hiddenFill>
          </a:ext>
        </a:extLst>
      </c:spPr>
    </c:plotArea>
    <c:legend>
      <c:legendPos val="t"/>
      <c:layout>
        <c:manualLayout>
          <c:xMode val="edge"/>
          <c:yMode val="edge"/>
          <c:x val="0.12818591426071699"/>
          <c:y val="2.7777777777777801E-2"/>
          <c:w val="0.74918350831146097"/>
          <c:h val="0.101086322543015"/>
        </c:manualLayout>
      </c:layout>
      <c:overlay val="0"/>
    </c:legend>
    <c:plotVisOnly val="1"/>
    <c:dispBlanksAs val="gap"/>
    <c:showDLblsOverMax val="0"/>
  </c:chart>
  <c:spPr>
    <a:solidFill>
      <a:srgbClr val="FFFFFF"/>
    </a:solidFill>
    <a:ln w="12700">
      <a:noFill/>
    </a:ln>
  </c:spPr>
  <c:txPr>
    <a:bodyPr/>
    <a:lstStyle/>
    <a:p>
      <a:pPr>
        <a:defRPr sz="1200" baseline="0">
          <a:solidFill>
            <a:srgbClr val="002060"/>
          </a:solidFill>
          <a:latin typeface="arial" charset="0"/>
        </a:defRPr>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295895173152"/>
          <c:y val="8.6053149606299201E-2"/>
          <c:w val="0.74452032357266995"/>
          <c:h val="0.79916513198281103"/>
        </c:manualLayout>
      </c:layout>
      <c:lineChart>
        <c:grouping val="standard"/>
        <c:varyColors val="0"/>
        <c:ser>
          <c:idx val="1"/>
          <c:order val="0"/>
          <c:tx>
            <c:strRef>
              <c:f>'Eagle Ford Case Study'!$B$3</c:f>
              <c:strCache>
                <c:ptCount val="1"/>
                <c:pt idx="0">
                  <c:v>EUR Oil per Lateral Length (mmbbl per thousand ft)</c:v>
                </c:pt>
              </c:strCache>
            </c:strRef>
          </c:tx>
          <c:spPr>
            <a:ln w="28575" cap="rnd" cmpd="sng" algn="ctr">
              <a:solidFill>
                <a:srgbClr val="06357A"/>
              </a:solidFill>
              <a:prstDash val="solid"/>
              <a:round/>
              <a:headEnd type="none" w="med" len="med"/>
              <a:tailEnd type="none" w="med" len="med"/>
            </a:ln>
          </c:spPr>
          <c:marker>
            <c:symbol val="none"/>
          </c:marker>
          <c:cat>
            <c:numRef>
              <c:f>'Eagle Ford Case Study'!$N$1:$T$1</c:f>
              <c:numCache>
                <c:formatCode>General</c:formatCode>
                <c:ptCount val="7"/>
                <c:pt idx="0">
                  <c:v>2010</c:v>
                </c:pt>
                <c:pt idx="1">
                  <c:v>2011</c:v>
                </c:pt>
                <c:pt idx="2">
                  <c:v>2012</c:v>
                </c:pt>
                <c:pt idx="3">
                  <c:v>2013</c:v>
                </c:pt>
                <c:pt idx="4">
                  <c:v>2014</c:v>
                </c:pt>
                <c:pt idx="5">
                  <c:v>2015</c:v>
                </c:pt>
                <c:pt idx="6">
                  <c:v>2016</c:v>
                </c:pt>
              </c:numCache>
            </c:numRef>
          </c:cat>
          <c:val>
            <c:numRef>
              <c:f>'Eagle Ford Case Study'!$N$3:$T$3</c:f>
              <c:numCache>
                <c:formatCode>General</c:formatCode>
                <c:ptCount val="7"/>
                <c:pt idx="0">
                  <c:v>4.4181575647917699E-2</c:v>
                </c:pt>
                <c:pt idx="1">
                  <c:v>4.47373400842907E-2</c:v>
                </c:pt>
                <c:pt idx="2">
                  <c:v>4.5552585525574701E-2</c:v>
                </c:pt>
                <c:pt idx="3">
                  <c:v>4.1789803671229198E-2</c:v>
                </c:pt>
                <c:pt idx="4">
                  <c:v>4.33172973589913E-2</c:v>
                </c:pt>
                <c:pt idx="5">
                  <c:v>4.0432070872734101E-2</c:v>
                </c:pt>
                <c:pt idx="6">
                  <c:v>4.5114222142837501E-2</c:v>
                </c:pt>
              </c:numCache>
            </c:numRef>
          </c:val>
          <c:smooth val="0"/>
          <c:extLst>
            <c:ext xmlns:c16="http://schemas.microsoft.com/office/drawing/2014/chart" uri="{C3380CC4-5D6E-409C-BE32-E72D297353CC}">
              <c16:uniqueId val="{00000000-1F14-451E-A068-F6520980D5C4}"/>
            </c:ext>
          </c:extLst>
        </c:ser>
        <c:ser>
          <c:idx val="3"/>
          <c:order val="1"/>
          <c:tx>
            <c:strRef>
              <c:f>'Eagle Ford Case Study'!$B$4</c:f>
              <c:strCache>
                <c:ptCount val="1"/>
                <c:pt idx="0">
                  <c:v>EUR Oil per Fracture Stages (mmbbl per stage)</c:v>
                </c:pt>
              </c:strCache>
            </c:strRef>
          </c:tx>
          <c:marker>
            <c:symbol val="none"/>
          </c:marker>
          <c:cat>
            <c:numRef>
              <c:f>'Eagle Ford Case Study'!$N$1:$T$1</c:f>
              <c:numCache>
                <c:formatCode>General</c:formatCode>
                <c:ptCount val="7"/>
                <c:pt idx="0">
                  <c:v>2010</c:v>
                </c:pt>
                <c:pt idx="1">
                  <c:v>2011</c:v>
                </c:pt>
                <c:pt idx="2">
                  <c:v>2012</c:v>
                </c:pt>
                <c:pt idx="3">
                  <c:v>2013</c:v>
                </c:pt>
                <c:pt idx="4">
                  <c:v>2014</c:v>
                </c:pt>
                <c:pt idx="5">
                  <c:v>2015</c:v>
                </c:pt>
                <c:pt idx="6">
                  <c:v>2016</c:v>
                </c:pt>
              </c:numCache>
            </c:numRef>
          </c:cat>
          <c:val>
            <c:numRef>
              <c:f>'Eagle Ford Case Study'!$N$4:$T$4</c:f>
              <c:numCache>
                <c:formatCode>General</c:formatCode>
                <c:ptCount val="7"/>
                <c:pt idx="0">
                  <c:v>1.44698864550162E-2</c:v>
                </c:pt>
                <c:pt idx="1">
                  <c:v>1.4718735104564101E-2</c:v>
                </c:pt>
                <c:pt idx="2">
                  <c:v>1.5100588023170099E-2</c:v>
                </c:pt>
                <c:pt idx="3">
                  <c:v>9.8345917688881408E-3</c:v>
                </c:pt>
                <c:pt idx="4">
                  <c:v>1.22638607749128E-2</c:v>
                </c:pt>
                <c:pt idx="5">
                  <c:v>1.3028149249762699E-2</c:v>
                </c:pt>
                <c:pt idx="6">
                  <c:v>1.1713109174726099E-2</c:v>
                </c:pt>
              </c:numCache>
            </c:numRef>
          </c:val>
          <c:smooth val="0"/>
          <c:extLst>
            <c:ext xmlns:c16="http://schemas.microsoft.com/office/drawing/2014/chart" uri="{C3380CC4-5D6E-409C-BE32-E72D297353CC}">
              <c16:uniqueId val="{00000001-1F14-451E-A068-F6520980D5C4}"/>
            </c:ext>
          </c:extLst>
        </c:ser>
        <c:dLbls>
          <c:showLegendKey val="0"/>
          <c:showVal val="0"/>
          <c:showCatName val="0"/>
          <c:showSerName val="0"/>
          <c:showPercent val="0"/>
          <c:showBubbleSize val="0"/>
        </c:dLbls>
        <c:smooth val="0"/>
        <c:axId val="159017600"/>
        <c:axId val="159023488"/>
      </c:lineChart>
      <c:catAx>
        <c:axId val="159017600"/>
        <c:scaling>
          <c:orientation val="minMax"/>
        </c:scaling>
        <c:delete val="0"/>
        <c:axPos val="b"/>
        <c:numFmt formatCode="General" sourceLinked="1"/>
        <c:majorTickMark val="out"/>
        <c:minorTickMark val="none"/>
        <c:tickLblPos val="nextTo"/>
        <c:spPr>
          <a:noFill/>
          <a:ln>
            <a:solidFill>
              <a:srgbClr val="06357A"/>
            </a:solidFill>
          </a:ln>
          <a:effectLst/>
          <a:extLst>
            <a:ext uri="{909E8E84-426E-40DD-AFC4-6F175D3DCCD1}">
              <a14:hiddenFill xmlns:a14="http://schemas.microsoft.com/office/drawing/2010/main">
                <a:noFill/>
              </a14:hiddenFill>
            </a:ext>
          </a:extLst>
        </c:spPr>
        <c:crossAx val="159023488"/>
        <c:crosses val="autoZero"/>
        <c:auto val="1"/>
        <c:lblAlgn val="ctr"/>
        <c:lblOffset val="100"/>
        <c:tickLblSkip val="2"/>
        <c:tickMarkSkip val="2"/>
        <c:noMultiLvlLbl val="0"/>
      </c:catAx>
      <c:valAx>
        <c:axId val="159023488"/>
        <c:scaling>
          <c:orientation val="minMax"/>
        </c:scaling>
        <c:delete val="0"/>
        <c:axPos val="l"/>
        <c:title>
          <c:tx>
            <c:rich>
              <a:bodyPr rot="-5400000" vert="horz"/>
              <a:lstStyle/>
              <a:p>
                <a:pPr>
                  <a:defRPr/>
                </a:pPr>
                <a:r>
                  <a:rPr lang="en-US"/>
                  <a:t>Eagle Ford Well Oil EUR</a:t>
                </a:r>
              </a:p>
            </c:rich>
          </c:tx>
          <c:layout>
            <c:manualLayout>
              <c:xMode val="edge"/>
              <c:yMode val="edge"/>
              <c:x val="3.7008794186519998E-2"/>
              <c:y val="0.27037672049420203"/>
            </c:manualLayout>
          </c:layout>
          <c:overlay val="0"/>
        </c:title>
        <c:numFmt formatCode="#,##0.000" sourceLinked="0"/>
        <c:majorTickMark val="out"/>
        <c:minorTickMark val="none"/>
        <c:tickLblPos val="nextTo"/>
        <c:spPr>
          <a:noFill/>
          <a:ln>
            <a:solidFill>
              <a:srgbClr val="06357A"/>
            </a:solidFill>
          </a:ln>
          <a:effectLst/>
          <a:extLst>
            <a:ext uri="{909E8E84-426E-40DD-AFC4-6F175D3DCCD1}">
              <a14:hiddenFill xmlns:a14="http://schemas.microsoft.com/office/drawing/2010/main">
                <a:noFill/>
              </a14:hiddenFill>
            </a:ext>
          </a:extLst>
        </c:spPr>
        <c:crossAx val="159017600"/>
        <c:crosses val="autoZero"/>
        <c:crossBetween val="between"/>
        <c:minorUnit val="0.01"/>
      </c:valAx>
      <c:spPr>
        <a:noFill/>
        <a:extLst>
          <a:ext uri="{909E8E84-426E-40DD-AFC4-6F175D3DCCD1}">
            <a14:hiddenFill xmlns:a14="http://schemas.microsoft.com/office/drawing/2010/main">
              <a:solidFill>
                <a:sysClr val="window" lastClr="FFFFFF"/>
              </a:solidFill>
            </a14:hiddenFill>
          </a:ext>
        </a:extLst>
      </c:spPr>
    </c:plotArea>
    <c:legend>
      <c:legendPos val="r"/>
      <c:layout>
        <c:manualLayout>
          <c:xMode val="edge"/>
          <c:yMode val="edge"/>
          <c:x val="0.25340754111512198"/>
          <c:y val="0.32765101289134402"/>
          <c:w val="0.63018652226233396"/>
          <c:h val="0.21398496009821999"/>
        </c:manualLayout>
      </c:layout>
      <c:overlay val="0"/>
      <c:spPr>
        <a:solidFill>
          <a:schemeClr val="bg1"/>
        </a:solidFill>
        <a:ln>
          <a:noFill/>
          <a:prstDash val="solid"/>
        </a:ln>
        <a:effectLst/>
        <a:extLst/>
      </c:spPr>
    </c:legend>
    <c:plotVisOnly val="1"/>
    <c:dispBlanksAs val="gap"/>
    <c:showDLblsOverMax val="0"/>
  </c:chart>
  <c:spPr>
    <a:solidFill>
      <a:srgbClr val="FFFFFF"/>
    </a:solidFill>
    <a:ln w="12700">
      <a:noFill/>
    </a:ln>
  </c:spPr>
  <c:txPr>
    <a:bodyPr/>
    <a:lstStyle/>
    <a:p>
      <a:pPr>
        <a:defRPr sz="1100">
          <a:solidFill>
            <a:srgbClr val="002060"/>
          </a:solidFil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9488273152519573E-2"/>
          <c:y val="5.4237386993292502E-2"/>
          <c:w val="0.871001421764942"/>
          <c:h val="0.69743289915990614"/>
        </c:manualLayout>
      </c:layout>
      <c:barChart>
        <c:barDir val="col"/>
        <c:grouping val="clustered"/>
        <c:varyColors val="0"/>
        <c:ser>
          <c:idx val="0"/>
          <c:order val="0"/>
          <c:tx>
            <c:strRef>
              <c:f>cost_curve_by_play!$BM$4</c:f>
              <c:strCache>
                <c:ptCount val="1"/>
                <c:pt idx="0">
                  <c:v>Wolfcamp</c:v>
                </c:pt>
              </c:strCache>
            </c:strRef>
          </c:tx>
          <c:spPr>
            <a:solidFill>
              <a:srgbClr val="00A4E3"/>
            </a:solidFill>
            <a:ln w="25400">
              <a:noFill/>
            </a:ln>
            <a:effectLst/>
          </c:spPr>
          <c:invertIfNegative val="0"/>
          <c:cat>
            <c:numRef>
              <c:f>cost_curve_by_play!$BL$5:$BL$403</c:f>
              <c:numCache>
                <c:formatCode>0.00</c:formatCode>
                <c:ptCount val="399"/>
                <c:pt idx="0">
                  <c:v>0</c:v>
                </c:pt>
                <c:pt idx="1">
                  <c:v>2.5000000000000001E-3</c:v>
                </c:pt>
                <c:pt idx="2">
                  <c:v>5.0000000000000001E-3</c:v>
                </c:pt>
                <c:pt idx="3">
                  <c:v>7.4999999999999997E-3</c:v>
                </c:pt>
                <c:pt idx="4">
                  <c:v>0.01</c:v>
                </c:pt>
                <c:pt idx="5">
                  <c:v>1.2500000000000001E-2</c:v>
                </c:pt>
                <c:pt idx="6">
                  <c:v>1.4999999999999999E-2</c:v>
                </c:pt>
                <c:pt idx="7">
                  <c:v>1.7500000000000002E-2</c:v>
                </c:pt>
                <c:pt idx="8">
                  <c:v>0.02</c:v>
                </c:pt>
                <c:pt idx="9">
                  <c:v>2.2499999999999999E-2</c:v>
                </c:pt>
                <c:pt idx="10">
                  <c:v>2.5000000000000001E-2</c:v>
                </c:pt>
                <c:pt idx="11">
                  <c:v>2.75E-2</c:v>
                </c:pt>
                <c:pt idx="12">
                  <c:v>0.03</c:v>
                </c:pt>
                <c:pt idx="13">
                  <c:v>3.2500000000000001E-2</c:v>
                </c:pt>
                <c:pt idx="14">
                  <c:v>3.5000000000000003E-2</c:v>
                </c:pt>
                <c:pt idx="15">
                  <c:v>3.7499999999999999E-2</c:v>
                </c:pt>
                <c:pt idx="16">
                  <c:v>0.04</c:v>
                </c:pt>
                <c:pt idx="17">
                  <c:v>4.2500000000000003E-2</c:v>
                </c:pt>
                <c:pt idx="18">
                  <c:v>4.4999999999999998E-2</c:v>
                </c:pt>
                <c:pt idx="19">
                  <c:v>4.7500000000000001E-2</c:v>
                </c:pt>
                <c:pt idx="20">
                  <c:v>0.05</c:v>
                </c:pt>
                <c:pt idx="21">
                  <c:v>5.2499999999999998E-2</c:v>
                </c:pt>
                <c:pt idx="22">
                  <c:v>5.5E-2</c:v>
                </c:pt>
                <c:pt idx="23">
                  <c:v>5.7500000000000002E-2</c:v>
                </c:pt>
                <c:pt idx="24">
                  <c:v>0.06</c:v>
                </c:pt>
                <c:pt idx="25">
                  <c:v>6.25E-2</c:v>
                </c:pt>
                <c:pt idx="26">
                  <c:v>6.5000000000000002E-2</c:v>
                </c:pt>
                <c:pt idx="27">
                  <c:v>6.7500000000000004E-2</c:v>
                </c:pt>
                <c:pt idx="28">
                  <c:v>7.0000000000000007E-2</c:v>
                </c:pt>
                <c:pt idx="29">
                  <c:v>7.2499999999999995E-2</c:v>
                </c:pt>
                <c:pt idx="30">
                  <c:v>7.4999999999999997E-2</c:v>
                </c:pt>
                <c:pt idx="31">
                  <c:v>7.7499999999999999E-2</c:v>
                </c:pt>
                <c:pt idx="32">
                  <c:v>0.08</c:v>
                </c:pt>
                <c:pt idx="33">
                  <c:v>8.2500000000000004E-2</c:v>
                </c:pt>
                <c:pt idx="34">
                  <c:v>8.5000000000000006E-2</c:v>
                </c:pt>
                <c:pt idx="35">
                  <c:v>8.7499999999999994E-2</c:v>
                </c:pt>
                <c:pt idx="36">
                  <c:v>0.09</c:v>
                </c:pt>
                <c:pt idx="37">
                  <c:v>9.2499999999999999E-2</c:v>
                </c:pt>
                <c:pt idx="38">
                  <c:v>9.5000000000000001E-2</c:v>
                </c:pt>
                <c:pt idx="39">
                  <c:v>9.7500000000000003E-2</c:v>
                </c:pt>
                <c:pt idx="40">
                  <c:v>0.1</c:v>
                </c:pt>
                <c:pt idx="41">
                  <c:v>0.10249999999999999</c:v>
                </c:pt>
                <c:pt idx="42">
                  <c:v>0.105</c:v>
                </c:pt>
                <c:pt idx="43">
                  <c:v>0.1075</c:v>
                </c:pt>
                <c:pt idx="44">
                  <c:v>0.11</c:v>
                </c:pt>
                <c:pt idx="45">
                  <c:v>0.1125</c:v>
                </c:pt>
                <c:pt idx="46">
                  <c:v>0.115</c:v>
                </c:pt>
                <c:pt idx="47">
                  <c:v>0.11749999999999999</c:v>
                </c:pt>
                <c:pt idx="48">
                  <c:v>0.12</c:v>
                </c:pt>
                <c:pt idx="49">
                  <c:v>0.1225</c:v>
                </c:pt>
                <c:pt idx="50">
                  <c:v>0.125</c:v>
                </c:pt>
                <c:pt idx="51">
                  <c:v>0.1275</c:v>
                </c:pt>
                <c:pt idx="52">
                  <c:v>0.13</c:v>
                </c:pt>
                <c:pt idx="53">
                  <c:v>0.13250000000000001</c:v>
                </c:pt>
                <c:pt idx="54">
                  <c:v>0.13500000000000001</c:v>
                </c:pt>
                <c:pt idx="55">
                  <c:v>0.13750000000000001</c:v>
                </c:pt>
                <c:pt idx="56">
                  <c:v>0.14000000000000001</c:v>
                </c:pt>
                <c:pt idx="57">
                  <c:v>0.14249999999999999</c:v>
                </c:pt>
                <c:pt idx="58">
                  <c:v>0.14499999999999999</c:v>
                </c:pt>
                <c:pt idx="59">
                  <c:v>0.14749999999999999</c:v>
                </c:pt>
                <c:pt idx="60">
                  <c:v>0.15</c:v>
                </c:pt>
                <c:pt idx="61">
                  <c:v>0.1525</c:v>
                </c:pt>
                <c:pt idx="62">
                  <c:v>0.155</c:v>
                </c:pt>
                <c:pt idx="63">
                  <c:v>0.1575</c:v>
                </c:pt>
                <c:pt idx="64">
                  <c:v>0.16</c:v>
                </c:pt>
                <c:pt idx="65">
                  <c:v>0.16250000000000001</c:v>
                </c:pt>
                <c:pt idx="66">
                  <c:v>0.16500000000000001</c:v>
                </c:pt>
                <c:pt idx="67">
                  <c:v>0.16750000000000001</c:v>
                </c:pt>
                <c:pt idx="68">
                  <c:v>0.17</c:v>
                </c:pt>
                <c:pt idx="69">
                  <c:v>0.17249999999999999</c:v>
                </c:pt>
                <c:pt idx="70">
                  <c:v>0.17499999999999999</c:v>
                </c:pt>
                <c:pt idx="71">
                  <c:v>0.17749999999999999</c:v>
                </c:pt>
                <c:pt idx="72">
                  <c:v>0.18</c:v>
                </c:pt>
                <c:pt idx="73">
                  <c:v>0.1825</c:v>
                </c:pt>
                <c:pt idx="74">
                  <c:v>0.185</c:v>
                </c:pt>
                <c:pt idx="75">
                  <c:v>0.1875</c:v>
                </c:pt>
                <c:pt idx="76">
                  <c:v>0.19</c:v>
                </c:pt>
                <c:pt idx="77">
                  <c:v>0.1925</c:v>
                </c:pt>
                <c:pt idx="78">
                  <c:v>0.19500000000000001</c:v>
                </c:pt>
                <c:pt idx="79">
                  <c:v>0.19750000000000001</c:v>
                </c:pt>
                <c:pt idx="80">
                  <c:v>0.2</c:v>
                </c:pt>
                <c:pt idx="81">
                  <c:v>0.20250000000000001</c:v>
                </c:pt>
                <c:pt idx="82">
                  <c:v>0.20499999999999999</c:v>
                </c:pt>
                <c:pt idx="83">
                  <c:v>0.20749999999999999</c:v>
                </c:pt>
                <c:pt idx="84">
                  <c:v>0.21</c:v>
                </c:pt>
                <c:pt idx="85">
                  <c:v>0.21249999999999999</c:v>
                </c:pt>
                <c:pt idx="86">
                  <c:v>0.215</c:v>
                </c:pt>
                <c:pt idx="87">
                  <c:v>0.2175</c:v>
                </c:pt>
                <c:pt idx="88">
                  <c:v>0.22</c:v>
                </c:pt>
                <c:pt idx="89">
                  <c:v>0.2225</c:v>
                </c:pt>
                <c:pt idx="90">
                  <c:v>0.22500000000000001</c:v>
                </c:pt>
                <c:pt idx="91">
                  <c:v>0.22750000000000001</c:v>
                </c:pt>
                <c:pt idx="92">
                  <c:v>0.23</c:v>
                </c:pt>
                <c:pt idx="93">
                  <c:v>0.23250000000000001</c:v>
                </c:pt>
                <c:pt idx="94">
                  <c:v>0.23499999999999999</c:v>
                </c:pt>
                <c:pt idx="95">
                  <c:v>0.23749999999999999</c:v>
                </c:pt>
                <c:pt idx="96">
                  <c:v>0.24</c:v>
                </c:pt>
                <c:pt idx="97">
                  <c:v>0.24249999999999999</c:v>
                </c:pt>
                <c:pt idx="98">
                  <c:v>0.245</c:v>
                </c:pt>
                <c:pt idx="99">
                  <c:v>0.2475</c:v>
                </c:pt>
                <c:pt idx="100">
                  <c:v>0.25</c:v>
                </c:pt>
                <c:pt idx="101">
                  <c:v>0.2525</c:v>
                </c:pt>
                <c:pt idx="102">
                  <c:v>0.255</c:v>
                </c:pt>
                <c:pt idx="103">
                  <c:v>0.25750000000000001</c:v>
                </c:pt>
                <c:pt idx="104">
                  <c:v>0.26</c:v>
                </c:pt>
                <c:pt idx="105">
                  <c:v>0.26250000000000001</c:v>
                </c:pt>
                <c:pt idx="106">
                  <c:v>0.26500000000000001</c:v>
                </c:pt>
                <c:pt idx="107">
                  <c:v>0.26750000000000002</c:v>
                </c:pt>
                <c:pt idx="108">
                  <c:v>0.27</c:v>
                </c:pt>
                <c:pt idx="109">
                  <c:v>0.27250000000000002</c:v>
                </c:pt>
                <c:pt idx="110">
                  <c:v>0.27500000000000002</c:v>
                </c:pt>
                <c:pt idx="111">
                  <c:v>0.27750000000000002</c:v>
                </c:pt>
                <c:pt idx="112">
                  <c:v>0.28000000000000003</c:v>
                </c:pt>
                <c:pt idx="113">
                  <c:v>0.28249999999999997</c:v>
                </c:pt>
                <c:pt idx="114">
                  <c:v>0.28499999999999998</c:v>
                </c:pt>
                <c:pt idx="115">
                  <c:v>0.28749999999999998</c:v>
                </c:pt>
                <c:pt idx="116">
                  <c:v>0.28999999999999998</c:v>
                </c:pt>
                <c:pt idx="117">
                  <c:v>0.29249999999999998</c:v>
                </c:pt>
                <c:pt idx="118">
                  <c:v>0.29499999999999998</c:v>
                </c:pt>
                <c:pt idx="119">
                  <c:v>0.29749999999999999</c:v>
                </c:pt>
                <c:pt idx="120">
                  <c:v>0.3</c:v>
                </c:pt>
                <c:pt idx="121">
                  <c:v>0.30249999999999999</c:v>
                </c:pt>
                <c:pt idx="122">
                  <c:v>0.30499999999999999</c:v>
                </c:pt>
                <c:pt idx="123">
                  <c:v>0.3075</c:v>
                </c:pt>
                <c:pt idx="124">
                  <c:v>0.31</c:v>
                </c:pt>
                <c:pt idx="125">
                  <c:v>0.3125</c:v>
                </c:pt>
                <c:pt idx="126">
                  <c:v>0.315</c:v>
                </c:pt>
                <c:pt idx="127">
                  <c:v>0.3175</c:v>
                </c:pt>
                <c:pt idx="128">
                  <c:v>0.32</c:v>
                </c:pt>
                <c:pt idx="129">
                  <c:v>0.32250000000000001</c:v>
                </c:pt>
                <c:pt idx="130">
                  <c:v>0.32500000000000001</c:v>
                </c:pt>
                <c:pt idx="131">
                  <c:v>0.32750000000000001</c:v>
                </c:pt>
                <c:pt idx="132">
                  <c:v>0.33</c:v>
                </c:pt>
                <c:pt idx="133">
                  <c:v>0.33250000000000002</c:v>
                </c:pt>
                <c:pt idx="134">
                  <c:v>0.33500000000000002</c:v>
                </c:pt>
                <c:pt idx="135">
                  <c:v>0.33750000000000002</c:v>
                </c:pt>
                <c:pt idx="136">
                  <c:v>0.34</c:v>
                </c:pt>
                <c:pt idx="137">
                  <c:v>0.34250000000000003</c:v>
                </c:pt>
                <c:pt idx="138">
                  <c:v>0.34499999999999997</c:v>
                </c:pt>
                <c:pt idx="139">
                  <c:v>0.34749999999999998</c:v>
                </c:pt>
                <c:pt idx="140">
                  <c:v>0.35</c:v>
                </c:pt>
                <c:pt idx="141">
                  <c:v>0.35249999999999998</c:v>
                </c:pt>
                <c:pt idx="142">
                  <c:v>0.35499999999999998</c:v>
                </c:pt>
                <c:pt idx="143">
                  <c:v>0.35749999999999998</c:v>
                </c:pt>
                <c:pt idx="144">
                  <c:v>0.36</c:v>
                </c:pt>
                <c:pt idx="145">
                  <c:v>0.36249999999999999</c:v>
                </c:pt>
                <c:pt idx="146">
                  <c:v>0.36499999999999999</c:v>
                </c:pt>
                <c:pt idx="147">
                  <c:v>0.36749999999999999</c:v>
                </c:pt>
                <c:pt idx="148">
                  <c:v>0.37</c:v>
                </c:pt>
                <c:pt idx="149">
                  <c:v>0.3725</c:v>
                </c:pt>
                <c:pt idx="150">
                  <c:v>0.375</c:v>
                </c:pt>
                <c:pt idx="151">
                  <c:v>0.3775</c:v>
                </c:pt>
                <c:pt idx="152">
                  <c:v>0.38</c:v>
                </c:pt>
                <c:pt idx="153">
                  <c:v>0.38250000000000001</c:v>
                </c:pt>
                <c:pt idx="154">
                  <c:v>0.38500000000000001</c:v>
                </c:pt>
                <c:pt idx="155">
                  <c:v>0.38750000000000001</c:v>
                </c:pt>
                <c:pt idx="156">
                  <c:v>0.39</c:v>
                </c:pt>
                <c:pt idx="157">
                  <c:v>0.39250000000000002</c:v>
                </c:pt>
                <c:pt idx="158">
                  <c:v>0.39500000000000002</c:v>
                </c:pt>
                <c:pt idx="159">
                  <c:v>0.39750000000000002</c:v>
                </c:pt>
                <c:pt idx="160">
                  <c:v>0.4</c:v>
                </c:pt>
                <c:pt idx="161">
                  <c:v>0.40250000000000002</c:v>
                </c:pt>
                <c:pt idx="162">
                  <c:v>0.40500000000000003</c:v>
                </c:pt>
                <c:pt idx="163">
                  <c:v>0.40749999999999997</c:v>
                </c:pt>
                <c:pt idx="164">
                  <c:v>0.41</c:v>
                </c:pt>
                <c:pt idx="165">
                  <c:v>0.41249999999999998</c:v>
                </c:pt>
                <c:pt idx="166">
                  <c:v>0.41499999999999998</c:v>
                </c:pt>
                <c:pt idx="167">
                  <c:v>0.41749999999999998</c:v>
                </c:pt>
                <c:pt idx="168">
                  <c:v>0.42</c:v>
                </c:pt>
                <c:pt idx="169">
                  <c:v>0.42249999999999999</c:v>
                </c:pt>
                <c:pt idx="170">
                  <c:v>0.42499999999999999</c:v>
                </c:pt>
                <c:pt idx="171">
                  <c:v>0.42749999999999999</c:v>
                </c:pt>
                <c:pt idx="172">
                  <c:v>0.43</c:v>
                </c:pt>
                <c:pt idx="173">
                  <c:v>0.4325</c:v>
                </c:pt>
                <c:pt idx="174">
                  <c:v>0.435</c:v>
                </c:pt>
                <c:pt idx="175">
                  <c:v>0.4375</c:v>
                </c:pt>
                <c:pt idx="176">
                  <c:v>0.44</c:v>
                </c:pt>
                <c:pt idx="177">
                  <c:v>0.4425</c:v>
                </c:pt>
                <c:pt idx="178">
                  <c:v>0.44500000000000001</c:v>
                </c:pt>
                <c:pt idx="179">
                  <c:v>0.44750000000000001</c:v>
                </c:pt>
                <c:pt idx="180">
                  <c:v>0.45</c:v>
                </c:pt>
                <c:pt idx="181">
                  <c:v>0.45250000000000001</c:v>
                </c:pt>
                <c:pt idx="182">
                  <c:v>0.45500000000000002</c:v>
                </c:pt>
                <c:pt idx="183">
                  <c:v>0.45750000000000002</c:v>
                </c:pt>
                <c:pt idx="184">
                  <c:v>0.46</c:v>
                </c:pt>
                <c:pt idx="185">
                  <c:v>0.46250000000000002</c:v>
                </c:pt>
                <c:pt idx="186">
                  <c:v>0.46500000000000002</c:v>
                </c:pt>
                <c:pt idx="187">
                  <c:v>0.46750000000000003</c:v>
                </c:pt>
                <c:pt idx="188">
                  <c:v>0.47</c:v>
                </c:pt>
                <c:pt idx="189">
                  <c:v>0.47249999999999998</c:v>
                </c:pt>
                <c:pt idx="190">
                  <c:v>0.47499999999999998</c:v>
                </c:pt>
                <c:pt idx="191">
                  <c:v>0.47749999999999998</c:v>
                </c:pt>
                <c:pt idx="192">
                  <c:v>0.48</c:v>
                </c:pt>
                <c:pt idx="193">
                  <c:v>0.48249999999999998</c:v>
                </c:pt>
                <c:pt idx="194">
                  <c:v>0.48499999999999999</c:v>
                </c:pt>
                <c:pt idx="195">
                  <c:v>0.48749999999999999</c:v>
                </c:pt>
                <c:pt idx="196">
                  <c:v>0.49</c:v>
                </c:pt>
                <c:pt idx="197">
                  <c:v>0.49249999999999999</c:v>
                </c:pt>
                <c:pt idx="198">
                  <c:v>0.495</c:v>
                </c:pt>
                <c:pt idx="199">
                  <c:v>0.4975</c:v>
                </c:pt>
                <c:pt idx="200">
                  <c:v>0.5</c:v>
                </c:pt>
                <c:pt idx="201">
                  <c:v>0.50249999999999995</c:v>
                </c:pt>
                <c:pt idx="202">
                  <c:v>0.505</c:v>
                </c:pt>
                <c:pt idx="203">
                  <c:v>0.50749999999999995</c:v>
                </c:pt>
                <c:pt idx="204">
                  <c:v>0.51</c:v>
                </c:pt>
                <c:pt idx="205">
                  <c:v>0.51249999999999996</c:v>
                </c:pt>
                <c:pt idx="206">
                  <c:v>0.51500000000000001</c:v>
                </c:pt>
                <c:pt idx="207">
                  <c:v>0.51749999999999996</c:v>
                </c:pt>
                <c:pt idx="208">
                  <c:v>0.52</c:v>
                </c:pt>
                <c:pt idx="209">
                  <c:v>0.52249999999999996</c:v>
                </c:pt>
                <c:pt idx="210">
                  <c:v>0.52500000000000002</c:v>
                </c:pt>
                <c:pt idx="211">
                  <c:v>0.52749999999999997</c:v>
                </c:pt>
                <c:pt idx="212">
                  <c:v>0.53</c:v>
                </c:pt>
                <c:pt idx="213">
                  <c:v>0.53249999999999997</c:v>
                </c:pt>
                <c:pt idx="214">
                  <c:v>0.53500000000000003</c:v>
                </c:pt>
                <c:pt idx="215">
                  <c:v>0.53749999999999998</c:v>
                </c:pt>
                <c:pt idx="216">
                  <c:v>0.54</c:v>
                </c:pt>
                <c:pt idx="217">
                  <c:v>0.54249999999999998</c:v>
                </c:pt>
                <c:pt idx="218">
                  <c:v>0.54500000000000004</c:v>
                </c:pt>
                <c:pt idx="219">
                  <c:v>0.54749999999999999</c:v>
                </c:pt>
                <c:pt idx="220">
                  <c:v>0.55000000000000004</c:v>
                </c:pt>
                <c:pt idx="221">
                  <c:v>0.55249999999999999</c:v>
                </c:pt>
                <c:pt idx="222">
                  <c:v>0.55500000000000005</c:v>
                </c:pt>
                <c:pt idx="223">
                  <c:v>0.5575</c:v>
                </c:pt>
                <c:pt idx="224">
                  <c:v>0.56000000000000005</c:v>
                </c:pt>
                <c:pt idx="225">
                  <c:v>0.5625</c:v>
                </c:pt>
                <c:pt idx="226">
                  <c:v>0.56499999999999995</c:v>
                </c:pt>
                <c:pt idx="227">
                  <c:v>0.5675</c:v>
                </c:pt>
                <c:pt idx="228">
                  <c:v>0.56999999999999995</c:v>
                </c:pt>
                <c:pt idx="229">
                  <c:v>0.57250000000000001</c:v>
                </c:pt>
                <c:pt idx="230">
                  <c:v>0.57499999999999996</c:v>
                </c:pt>
                <c:pt idx="231">
                  <c:v>0.57750000000000001</c:v>
                </c:pt>
                <c:pt idx="232">
                  <c:v>0.57999999999999996</c:v>
                </c:pt>
                <c:pt idx="233">
                  <c:v>0.58250000000000002</c:v>
                </c:pt>
                <c:pt idx="234">
                  <c:v>0.58499999999999996</c:v>
                </c:pt>
                <c:pt idx="235">
                  <c:v>0.58750000000000002</c:v>
                </c:pt>
                <c:pt idx="236">
                  <c:v>0.59</c:v>
                </c:pt>
                <c:pt idx="237">
                  <c:v>0.59250000000000003</c:v>
                </c:pt>
                <c:pt idx="238">
                  <c:v>0.59499999999999997</c:v>
                </c:pt>
                <c:pt idx="239">
                  <c:v>0.59750000000000003</c:v>
                </c:pt>
                <c:pt idx="240">
                  <c:v>0.6</c:v>
                </c:pt>
                <c:pt idx="241">
                  <c:v>0.60250000000000004</c:v>
                </c:pt>
                <c:pt idx="242">
                  <c:v>0.60499999999999998</c:v>
                </c:pt>
                <c:pt idx="243">
                  <c:v>0.60750000000000004</c:v>
                </c:pt>
                <c:pt idx="244">
                  <c:v>0.61</c:v>
                </c:pt>
                <c:pt idx="245">
                  <c:v>0.61250000000000004</c:v>
                </c:pt>
                <c:pt idx="246">
                  <c:v>0.61499999999999999</c:v>
                </c:pt>
                <c:pt idx="247">
                  <c:v>0.61750000000000005</c:v>
                </c:pt>
                <c:pt idx="248">
                  <c:v>0.62</c:v>
                </c:pt>
                <c:pt idx="249">
                  <c:v>0.62250000000000005</c:v>
                </c:pt>
                <c:pt idx="250">
                  <c:v>0.625</c:v>
                </c:pt>
                <c:pt idx="251">
                  <c:v>0.62749999999999995</c:v>
                </c:pt>
                <c:pt idx="252">
                  <c:v>0.63</c:v>
                </c:pt>
                <c:pt idx="253">
                  <c:v>0.63249999999999995</c:v>
                </c:pt>
                <c:pt idx="254">
                  <c:v>0.63500000000000001</c:v>
                </c:pt>
                <c:pt idx="255">
                  <c:v>0.63749999999999996</c:v>
                </c:pt>
                <c:pt idx="256">
                  <c:v>0.64</c:v>
                </c:pt>
                <c:pt idx="257">
                  <c:v>0.64249999999999996</c:v>
                </c:pt>
                <c:pt idx="258">
                  <c:v>0.64500000000000002</c:v>
                </c:pt>
                <c:pt idx="259">
                  <c:v>0.64749999999999996</c:v>
                </c:pt>
                <c:pt idx="260">
                  <c:v>0.65</c:v>
                </c:pt>
                <c:pt idx="261">
                  <c:v>0.65249999999999997</c:v>
                </c:pt>
                <c:pt idx="262">
                  <c:v>0.65500000000000003</c:v>
                </c:pt>
                <c:pt idx="263">
                  <c:v>0.65749999999999997</c:v>
                </c:pt>
                <c:pt idx="264">
                  <c:v>0.66</c:v>
                </c:pt>
                <c:pt idx="265">
                  <c:v>0.66249999999999998</c:v>
                </c:pt>
                <c:pt idx="266">
                  <c:v>0.66500000000000004</c:v>
                </c:pt>
                <c:pt idx="267">
                  <c:v>0.66749999999999998</c:v>
                </c:pt>
                <c:pt idx="268">
                  <c:v>0.67</c:v>
                </c:pt>
                <c:pt idx="269">
                  <c:v>0.67249999999999999</c:v>
                </c:pt>
                <c:pt idx="270">
                  <c:v>0.67500000000000004</c:v>
                </c:pt>
                <c:pt idx="271">
                  <c:v>0.67749999999999999</c:v>
                </c:pt>
                <c:pt idx="272">
                  <c:v>0.68</c:v>
                </c:pt>
                <c:pt idx="273">
                  <c:v>0.6825</c:v>
                </c:pt>
                <c:pt idx="274">
                  <c:v>0.68500000000000005</c:v>
                </c:pt>
                <c:pt idx="275">
                  <c:v>0.6875</c:v>
                </c:pt>
                <c:pt idx="276">
                  <c:v>0.69</c:v>
                </c:pt>
                <c:pt idx="277">
                  <c:v>0.6925</c:v>
                </c:pt>
                <c:pt idx="278">
                  <c:v>0.69499999999999995</c:v>
                </c:pt>
                <c:pt idx="279">
                  <c:v>0.69750000000000001</c:v>
                </c:pt>
                <c:pt idx="280">
                  <c:v>0.7</c:v>
                </c:pt>
                <c:pt idx="281">
                  <c:v>0.70250000000000001</c:v>
                </c:pt>
                <c:pt idx="282">
                  <c:v>0.70499999999999996</c:v>
                </c:pt>
                <c:pt idx="283">
                  <c:v>0.70750000000000002</c:v>
                </c:pt>
                <c:pt idx="284">
                  <c:v>0.71</c:v>
                </c:pt>
                <c:pt idx="285">
                  <c:v>0.71250000000000002</c:v>
                </c:pt>
                <c:pt idx="286">
                  <c:v>0.71499999999999997</c:v>
                </c:pt>
                <c:pt idx="287">
                  <c:v>0.71750000000000003</c:v>
                </c:pt>
                <c:pt idx="288">
                  <c:v>0.72</c:v>
                </c:pt>
                <c:pt idx="289">
                  <c:v>0.72250000000000003</c:v>
                </c:pt>
                <c:pt idx="290">
                  <c:v>0.72499999999999998</c:v>
                </c:pt>
                <c:pt idx="291">
                  <c:v>0.72750000000000004</c:v>
                </c:pt>
                <c:pt idx="292">
                  <c:v>0.73</c:v>
                </c:pt>
                <c:pt idx="293">
                  <c:v>0.73250000000000004</c:v>
                </c:pt>
                <c:pt idx="294">
                  <c:v>0.73499999999999999</c:v>
                </c:pt>
                <c:pt idx="295">
                  <c:v>0.73750000000000004</c:v>
                </c:pt>
                <c:pt idx="296">
                  <c:v>0.74</c:v>
                </c:pt>
                <c:pt idx="297">
                  <c:v>0.74250000000000005</c:v>
                </c:pt>
                <c:pt idx="298">
                  <c:v>0.745</c:v>
                </c:pt>
                <c:pt idx="299">
                  <c:v>0.74750000000000005</c:v>
                </c:pt>
                <c:pt idx="300">
                  <c:v>0.75</c:v>
                </c:pt>
                <c:pt idx="301">
                  <c:v>0.75249999999999995</c:v>
                </c:pt>
                <c:pt idx="302">
                  <c:v>0.755</c:v>
                </c:pt>
                <c:pt idx="303">
                  <c:v>0.75749999999999995</c:v>
                </c:pt>
                <c:pt idx="304">
                  <c:v>0.76</c:v>
                </c:pt>
                <c:pt idx="305">
                  <c:v>0.76249999999999996</c:v>
                </c:pt>
                <c:pt idx="306">
                  <c:v>0.76500000000000001</c:v>
                </c:pt>
                <c:pt idx="307">
                  <c:v>0.76749999999999996</c:v>
                </c:pt>
                <c:pt idx="308">
                  <c:v>0.77</c:v>
                </c:pt>
                <c:pt idx="309">
                  <c:v>0.77249999999999996</c:v>
                </c:pt>
                <c:pt idx="310">
                  <c:v>0.77500000000000002</c:v>
                </c:pt>
                <c:pt idx="311">
                  <c:v>0.77749999999999997</c:v>
                </c:pt>
                <c:pt idx="312">
                  <c:v>0.78</c:v>
                </c:pt>
                <c:pt idx="313">
                  <c:v>0.78249999999999997</c:v>
                </c:pt>
                <c:pt idx="314">
                  <c:v>0.78500000000000003</c:v>
                </c:pt>
                <c:pt idx="315">
                  <c:v>0.78749999999999998</c:v>
                </c:pt>
                <c:pt idx="316">
                  <c:v>0.79</c:v>
                </c:pt>
                <c:pt idx="317">
                  <c:v>0.79249999999999998</c:v>
                </c:pt>
                <c:pt idx="318">
                  <c:v>0.79500000000000004</c:v>
                </c:pt>
                <c:pt idx="319">
                  <c:v>0.79749999999999999</c:v>
                </c:pt>
                <c:pt idx="320">
                  <c:v>0.8</c:v>
                </c:pt>
                <c:pt idx="321">
                  <c:v>0.80249999999999999</c:v>
                </c:pt>
                <c:pt idx="322">
                  <c:v>0.80500000000000005</c:v>
                </c:pt>
                <c:pt idx="323">
                  <c:v>0.8075</c:v>
                </c:pt>
                <c:pt idx="324">
                  <c:v>0.81</c:v>
                </c:pt>
                <c:pt idx="325">
                  <c:v>0.8125</c:v>
                </c:pt>
                <c:pt idx="326">
                  <c:v>0.81499999999999995</c:v>
                </c:pt>
                <c:pt idx="327">
                  <c:v>0.8175</c:v>
                </c:pt>
                <c:pt idx="328">
                  <c:v>0.82</c:v>
                </c:pt>
                <c:pt idx="329">
                  <c:v>0.82250000000000001</c:v>
                </c:pt>
                <c:pt idx="330">
                  <c:v>0.82499999999999996</c:v>
                </c:pt>
                <c:pt idx="331">
                  <c:v>0.82750000000000001</c:v>
                </c:pt>
                <c:pt idx="332">
                  <c:v>0.83</c:v>
                </c:pt>
                <c:pt idx="333">
                  <c:v>0.83250000000000002</c:v>
                </c:pt>
                <c:pt idx="334">
                  <c:v>0.83499999999999996</c:v>
                </c:pt>
                <c:pt idx="335">
                  <c:v>0.83750000000000002</c:v>
                </c:pt>
                <c:pt idx="336">
                  <c:v>0.84</c:v>
                </c:pt>
                <c:pt idx="337">
                  <c:v>0.84250000000000003</c:v>
                </c:pt>
                <c:pt idx="338">
                  <c:v>0.84499999999999997</c:v>
                </c:pt>
                <c:pt idx="339">
                  <c:v>0.84750000000000003</c:v>
                </c:pt>
                <c:pt idx="340">
                  <c:v>0.85</c:v>
                </c:pt>
                <c:pt idx="341">
                  <c:v>0.85250000000000004</c:v>
                </c:pt>
                <c:pt idx="342">
                  <c:v>0.85499999999999998</c:v>
                </c:pt>
                <c:pt idx="343">
                  <c:v>0.85750000000000004</c:v>
                </c:pt>
                <c:pt idx="344">
                  <c:v>0.86</c:v>
                </c:pt>
                <c:pt idx="345">
                  <c:v>0.86250000000000004</c:v>
                </c:pt>
                <c:pt idx="346">
                  <c:v>0.86499999999999999</c:v>
                </c:pt>
                <c:pt idx="347">
                  <c:v>0.86750000000000005</c:v>
                </c:pt>
                <c:pt idx="348">
                  <c:v>0.87</c:v>
                </c:pt>
                <c:pt idx="349">
                  <c:v>0.87250000000000005</c:v>
                </c:pt>
                <c:pt idx="350">
                  <c:v>0.875</c:v>
                </c:pt>
                <c:pt idx="351">
                  <c:v>0.87749999999999995</c:v>
                </c:pt>
                <c:pt idx="352">
                  <c:v>0.88</c:v>
                </c:pt>
                <c:pt idx="353">
                  <c:v>0.88249999999999995</c:v>
                </c:pt>
                <c:pt idx="354">
                  <c:v>0.88500000000000001</c:v>
                </c:pt>
                <c:pt idx="355">
                  <c:v>0.88749999999999996</c:v>
                </c:pt>
                <c:pt idx="356">
                  <c:v>0.89</c:v>
                </c:pt>
                <c:pt idx="357">
                  <c:v>0.89249999999999996</c:v>
                </c:pt>
                <c:pt idx="358">
                  <c:v>0.89500000000000002</c:v>
                </c:pt>
                <c:pt idx="359">
                  <c:v>0.89749999999999996</c:v>
                </c:pt>
                <c:pt idx="360">
                  <c:v>0.9</c:v>
                </c:pt>
                <c:pt idx="361">
                  <c:v>0.90249999999999997</c:v>
                </c:pt>
                <c:pt idx="362">
                  <c:v>0.90500000000000003</c:v>
                </c:pt>
                <c:pt idx="363">
                  <c:v>0.90749999999999997</c:v>
                </c:pt>
                <c:pt idx="364">
                  <c:v>0.91</c:v>
                </c:pt>
                <c:pt idx="365">
                  <c:v>0.91249999999999998</c:v>
                </c:pt>
                <c:pt idx="366">
                  <c:v>0.91500000000000004</c:v>
                </c:pt>
                <c:pt idx="367">
                  <c:v>0.91749999999999998</c:v>
                </c:pt>
                <c:pt idx="368">
                  <c:v>0.92</c:v>
                </c:pt>
                <c:pt idx="369">
                  <c:v>0.92249999999999999</c:v>
                </c:pt>
                <c:pt idx="370">
                  <c:v>0.92500000000000004</c:v>
                </c:pt>
                <c:pt idx="371">
                  <c:v>0.92749999999999999</c:v>
                </c:pt>
                <c:pt idx="372">
                  <c:v>0.93</c:v>
                </c:pt>
                <c:pt idx="373">
                  <c:v>0.9325</c:v>
                </c:pt>
                <c:pt idx="374">
                  <c:v>0.93500000000000005</c:v>
                </c:pt>
                <c:pt idx="375">
                  <c:v>0.9375</c:v>
                </c:pt>
                <c:pt idx="376">
                  <c:v>0.94</c:v>
                </c:pt>
                <c:pt idx="377">
                  <c:v>0.9425</c:v>
                </c:pt>
                <c:pt idx="378">
                  <c:v>0.94499999999999995</c:v>
                </c:pt>
                <c:pt idx="379">
                  <c:v>0.94750000000000001</c:v>
                </c:pt>
                <c:pt idx="380">
                  <c:v>0.95</c:v>
                </c:pt>
                <c:pt idx="381">
                  <c:v>0.95250000000000001</c:v>
                </c:pt>
                <c:pt idx="382">
                  <c:v>0.95499999999999996</c:v>
                </c:pt>
                <c:pt idx="383">
                  <c:v>0.95750000000000002</c:v>
                </c:pt>
                <c:pt idx="384">
                  <c:v>0.96</c:v>
                </c:pt>
                <c:pt idx="385">
                  <c:v>0.96250000000000002</c:v>
                </c:pt>
                <c:pt idx="386">
                  <c:v>0.96499999999999997</c:v>
                </c:pt>
                <c:pt idx="387">
                  <c:v>0.96750000000000003</c:v>
                </c:pt>
                <c:pt idx="388">
                  <c:v>0.97</c:v>
                </c:pt>
                <c:pt idx="389">
                  <c:v>0.97250000000000003</c:v>
                </c:pt>
                <c:pt idx="390">
                  <c:v>0.97499999999999998</c:v>
                </c:pt>
                <c:pt idx="391">
                  <c:v>0.97750000000000004</c:v>
                </c:pt>
                <c:pt idx="392">
                  <c:v>0.98</c:v>
                </c:pt>
                <c:pt idx="393">
                  <c:v>0.98250000000000004</c:v>
                </c:pt>
                <c:pt idx="394">
                  <c:v>0.98499999999999999</c:v>
                </c:pt>
                <c:pt idx="395">
                  <c:v>0.98750000000000004</c:v>
                </c:pt>
                <c:pt idx="396">
                  <c:v>0.99</c:v>
                </c:pt>
                <c:pt idx="397">
                  <c:v>0.99250000000000005</c:v>
                </c:pt>
                <c:pt idx="398">
                  <c:v>0.995</c:v>
                </c:pt>
              </c:numCache>
            </c:numRef>
          </c:cat>
          <c:val>
            <c:numRef>
              <c:f>cost_curve_by_play!$BM$5:$BM$403</c:f>
              <c:numCache>
                <c:formatCode>General</c:formatCode>
                <c:ptCount val="399"/>
                <c:pt idx="0">
                  <c:v>14.839957478846323</c:v>
                </c:pt>
                <c:pt idx="1">
                  <c:v>14.839957478846323</c:v>
                </c:pt>
                <c:pt idx="2">
                  <c:v>14.839957478846323</c:v>
                </c:pt>
                <c:pt idx="3">
                  <c:v>16.162006210618987</c:v>
                </c:pt>
                <c:pt idx="4">
                  <c:v>16.162006210618987</c:v>
                </c:pt>
                <c:pt idx="5">
                  <c:v>0</c:v>
                </c:pt>
                <c:pt idx="6">
                  <c:v>0</c:v>
                </c:pt>
                <c:pt idx="7">
                  <c:v>0</c:v>
                </c:pt>
                <c:pt idx="8">
                  <c:v>16.248832199420097</c:v>
                </c:pt>
                <c:pt idx="9">
                  <c:v>0</c:v>
                </c:pt>
                <c:pt idx="10">
                  <c:v>0</c:v>
                </c:pt>
                <c:pt idx="11">
                  <c:v>17.371414665727887</c:v>
                </c:pt>
                <c:pt idx="12">
                  <c:v>17.371414665727887</c:v>
                </c:pt>
                <c:pt idx="13">
                  <c:v>17.371414665727887</c:v>
                </c:pt>
                <c:pt idx="14">
                  <c:v>17.371414665727887</c:v>
                </c:pt>
                <c:pt idx="15">
                  <c:v>0</c:v>
                </c:pt>
                <c:pt idx="16">
                  <c:v>0</c:v>
                </c:pt>
                <c:pt idx="17">
                  <c:v>0</c:v>
                </c:pt>
                <c:pt idx="18">
                  <c:v>17.731588334819993</c:v>
                </c:pt>
                <c:pt idx="19">
                  <c:v>0</c:v>
                </c:pt>
                <c:pt idx="20">
                  <c:v>0</c:v>
                </c:pt>
                <c:pt idx="21">
                  <c:v>0</c:v>
                </c:pt>
                <c:pt idx="22">
                  <c:v>0</c:v>
                </c:pt>
                <c:pt idx="23">
                  <c:v>20.14701387811283</c:v>
                </c:pt>
                <c:pt idx="24">
                  <c:v>20.14701387811283</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29.679914957692645</c:v>
                </c:pt>
                <c:pt idx="50">
                  <c:v>0</c:v>
                </c:pt>
                <c:pt idx="51">
                  <c:v>0</c:v>
                </c:pt>
                <c:pt idx="52">
                  <c:v>0</c:v>
                </c:pt>
                <c:pt idx="53">
                  <c:v>0</c:v>
                </c:pt>
                <c:pt idx="54">
                  <c:v>32.324012421237974</c:v>
                </c:pt>
                <c:pt idx="55">
                  <c:v>0</c:v>
                </c:pt>
                <c:pt idx="56">
                  <c:v>0</c:v>
                </c:pt>
                <c:pt idx="57">
                  <c:v>34.742829331455773</c:v>
                </c:pt>
                <c:pt idx="58">
                  <c:v>34.742829331455773</c:v>
                </c:pt>
                <c:pt idx="59">
                  <c:v>0</c:v>
                </c:pt>
                <c:pt idx="60">
                  <c:v>35.736493397382254</c:v>
                </c:pt>
                <c:pt idx="61">
                  <c:v>35.736493397382254</c:v>
                </c:pt>
                <c:pt idx="62">
                  <c:v>35.736493397382254</c:v>
                </c:pt>
                <c:pt idx="63">
                  <c:v>35.736493397382254</c:v>
                </c:pt>
                <c:pt idx="64">
                  <c:v>35.736493397382254</c:v>
                </c:pt>
                <c:pt idx="65">
                  <c:v>35.736493397382254</c:v>
                </c:pt>
                <c:pt idx="66">
                  <c:v>0</c:v>
                </c:pt>
                <c:pt idx="67">
                  <c:v>0</c:v>
                </c:pt>
                <c:pt idx="68">
                  <c:v>0</c:v>
                </c:pt>
                <c:pt idx="69">
                  <c:v>0</c:v>
                </c:pt>
                <c:pt idx="70">
                  <c:v>0</c:v>
                </c:pt>
                <c:pt idx="71">
                  <c:v>0</c:v>
                </c:pt>
                <c:pt idx="72">
                  <c:v>0</c:v>
                </c:pt>
                <c:pt idx="73">
                  <c:v>38.968258121947585</c:v>
                </c:pt>
                <c:pt idx="74">
                  <c:v>38.968258121947585</c:v>
                </c:pt>
                <c:pt idx="75">
                  <c:v>0</c:v>
                </c:pt>
                <c:pt idx="76">
                  <c:v>0</c:v>
                </c:pt>
                <c:pt idx="77">
                  <c:v>39.028055570637484</c:v>
                </c:pt>
                <c:pt idx="78">
                  <c:v>39.028055570637484</c:v>
                </c:pt>
                <c:pt idx="79">
                  <c:v>0</c:v>
                </c:pt>
                <c:pt idx="80">
                  <c:v>0</c:v>
                </c:pt>
                <c:pt idx="81">
                  <c:v>0</c:v>
                </c:pt>
                <c:pt idx="82">
                  <c:v>0</c:v>
                </c:pt>
                <c:pt idx="83">
                  <c:v>0</c:v>
                </c:pt>
                <c:pt idx="84">
                  <c:v>40.29402775622566</c:v>
                </c:pt>
                <c:pt idx="85">
                  <c:v>40.709946444225018</c:v>
                </c:pt>
                <c:pt idx="86">
                  <c:v>40.709946444225018</c:v>
                </c:pt>
                <c:pt idx="87">
                  <c:v>40.709946444225018</c:v>
                </c:pt>
                <c:pt idx="88">
                  <c:v>40.709946444225018</c:v>
                </c:pt>
                <c:pt idx="89">
                  <c:v>40.709946444225018</c:v>
                </c:pt>
                <c:pt idx="90">
                  <c:v>40.709946444225018</c:v>
                </c:pt>
                <c:pt idx="91">
                  <c:v>40.709946444225018</c:v>
                </c:pt>
                <c:pt idx="92">
                  <c:v>40.709946444225018</c:v>
                </c:pt>
                <c:pt idx="93">
                  <c:v>40.709946444225018</c:v>
                </c:pt>
                <c:pt idx="94">
                  <c:v>40.709946444225018</c:v>
                </c:pt>
                <c:pt idx="95">
                  <c:v>40.709946444225018</c:v>
                </c:pt>
                <c:pt idx="96">
                  <c:v>0</c:v>
                </c:pt>
                <c:pt idx="97">
                  <c:v>0</c:v>
                </c:pt>
                <c:pt idx="98">
                  <c:v>41.435670437187341</c:v>
                </c:pt>
                <c:pt idx="99">
                  <c:v>41.435670437187341</c:v>
                </c:pt>
                <c:pt idx="100">
                  <c:v>41.435670437187341</c:v>
                </c:pt>
                <c:pt idx="101">
                  <c:v>41.435670437187341</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43.706611850617556</c:v>
                </c:pt>
                <c:pt idx="125">
                  <c:v>44.350815670942282</c:v>
                </c:pt>
                <c:pt idx="126">
                  <c:v>44.350815670942282</c:v>
                </c:pt>
                <c:pt idx="127">
                  <c:v>44.350815670942282</c:v>
                </c:pt>
                <c:pt idx="128">
                  <c:v>44.350815670942282</c:v>
                </c:pt>
                <c:pt idx="129">
                  <c:v>44.387721823501224</c:v>
                </c:pt>
                <c:pt idx="130">
                  <c:v>44.387721823501224</c:v>
                </c:pt>
                <c:pt idx="131">
                  <c:v>44.387721823501224</c:v>
                </c:pt>
                <c:pt idx="132">
                  <c:v>0</c:v>
                </c:pt>
                <c:pt idx="133">
                  <c:v>0</c:v>
                </c:pt>
                <c:pt idx="134">
                  <c:v>0</c:v>
                </c:pt>
                <c:pt idx="135">
                  <c:v>44.817540438211495</c:v>
                </c:pt>
                <c:pt idx="136">
                  <c:v>44.817540438211495</c:v>
                </c:pt>
                <c:pt idx="137">
                  <c:v>44.817540438211495</c:v>
                </c:pt>
                <c:pt idx="138">
                  <c:v>44.817540438211495</c:v>
                </c:pt>
                <c:pt idx="139">
                  <c:v>44.817540438211495</c:v>
                </c:pt>
                <c:pt idx="140">
                  <c:v>44.817540438211495</c:v>
                </c:pt>
                <c:pt idx="141">
                  <c:v>0</c:v>
                </c:pt>
                <c:pt idx="142">
                  <c:v>0</c:v>
                </c:pt>
                <c:pt idx="143">
                  <c:v>0</c:v>
                </c:pt>
                <c:pt idx="144">
                  <c:v>0</c:v>
                </c:pt>
                <c:pt idx="145">
                  <c:v>0</c:v>
                </c:pt>
                <c:pt idx="146">
                  <c:v>0</c:v>
                </c:pt>
                <c:pt idx="147">
                  <c:v>0</c:v>
                </c:pt>
                <c:pt idx="148">
                  <c:v>0</c:v>
                </c:pt>
                <c:pt idx="149">
                  <c:v>0</c:v>
                </c:pt>
                <c:pt idx="150">
                  <c:v>46.917599748252087</c:v>
                </c:pt>
                <c:pt idx="151">
                  <c:v>46.917599748252087</c:v>
                </c:pt>
                <c:pt idx="152">
                  <c:v>46.917599748252087</c:v>
                </c:pt>
                <c:pt idx="153">
                  <c:v>46.917599748252087</c:v>
                </c:pt>
                <c:pt idx="154">
                  <c:v>46.917599748252087</c:v>
                </c:pt>
                <c:pt idx="155">
                  <c:v>46.917599748252087</c:v>
                </c:pt>
                <c:pt idx="156">
                  <c:v>46.917599748252087</c:v>
                </c:pt>
                <c:pt idx="157">
                  <c:v>46.917599748252087</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48.525580297842303</c:v>
                </c:pt>
                <c:pt idx="180">
                  <c:v>48.525580297842303</c:v>
                </c:pt>
                <c:pt idx="181">
                  <c:v>48.752873377756387</c:v>
                </c:pt>
                <c:pt idx="182">
                  <c:v>48.752873377756387</c:v>
                </c:pt>
                <c:pt idx="183">
                  <c:v>48.870105346613343</c:v>
                </c:pt>
                <c:pt idx="184">
                  <c:v>48.870105346613343</c:v>
                </c:pt>
                <c:pt idx="185">
                  <c:v>48.870105346613343</c:v>
                </c:pt>
                <c:pt idx="186">
                  <c:v>49.748475470925278</c:v>
                </c:pt>
                <c:pt idx="187">
                  <c:v>0</c:v>
                </c:pt>
                <c:pt idx="188">
                  <c:v>0</c:v>
                </c:pt>
                <c:pt idx="189">
                  <c:v>0</c:v>
                </c:pt>
                <c:pt idx="190">
                  <c:v>0</c:v>
                </c:pt>
                <c:pt idx="191">
                  <c:v>0</c:v>
                </c:pt>
                <c:pt idx="192">
                  <c:v>0</c:v>
                </c:pt>
                <c:pt idx="193">
                  <c:v>50.495389043554447</c:v>
                </c:pt>
                <c:pt idx="194">
                  <c:v>50.495389043554447</c:v>
                </c:pt>
                <c:pt idx="195">
                  <c:v>0</c:v>
                </c:pt>
                <c:pt idx="196">
                  <c:v>0</c:v>
                </c:pt>
                <c:pt idx="197">
                  <c:v>0</c:v>
                </c:pt>
                <c:pt idx="198">
                  <c:v>0</c:v>
                </c:pt>
                <c:pt idx="199">
                  <c:v>0</c:v>
                </c:pt>
                <c:pt idx="200">
                  <c:v>0</c:v>
                </c:pt>
                <c:pt idx="201">
                  <c:v>51.285543912583492</c:v>
                </c:pt>
                <c:pt idx="202">
                  <c:v>51.285543912583492</c:v>
                </c:pt>
                <c:pt idx="203">
                  <c:v>51.285543912583492</c:v>
                </c:pt>
                <c:pt idx="204">
                  <c:v>51.480410119981634</c:v>
                </c:pt>
                <c:pt idx="205">
                  <c:v>51.480410119981634</c:v>
                </c:pt>
                <c:pt idx="206">
                  <c:v>51.480410119981634</c:v>
                </c:pt>
                <c:pt idx="207">
                  <c:v>51.480410119981634</c:v>
                </c:pt>
                <c:pt idx="208">
                  <c:v>51.480410119981634</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55.152404032805386</c:v>
                </c:pt>
                <c:pt idx="235">
                  <c:v>55.152404032805386</c:v>
                </c:pt>
                <c:pt idx="236">
                  <c:v>55.152404032805386</c:v>
                </c:pt>
                <c:pt idx="237">
                  <c:v>0</c:v>
                </c:pt>
                <c:pt idx="238">
                  <c:v>0</c:v>
                </c:pt>
                <c:pt idx="239">
                  <c:v>55.627948868455377</c:v>
                </c:pt>
                <c:pt idx="240">
                  <c:v>55.908448600480455</c:v>
                </c:pt>
                <c:pt idx="241">
                  <c:v>56.150901351463212</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57.503997069234842</c:v>
                </c:pt>
                <c:pt idx="258">
                  <c:v>57.503997069234842</c:v>
                </c:pt>
                <c:pt idx="259">
                  <c:v>57.503997069234842</c:v>
                </c:pt>
                <c:pt idx="260">
                  <c:v>0</c:v>
                </c:pt>
                <c:pt idx="261">
                  <c:v>0</c:v>
                </c:pt>
                <c:pt idx="262">
                  <c:v>0</c:v>
                </c:pt>
                <c:pt idx="263">
                  <c:v>0</c:v>
                </c:pt>
                <c:pt idx="264">
                  <c:v>0</c:v>
                </c:pt>
                <c:pt idx="265">
                  <c:v>0</c:v>
                </c:pt>
                <c:pt idx="266">
                  <c:v>0</c:v>
                </c:pt>
                <c:pt idx="267">
                  <c:v>0</c:v>
                </c:pt>
                <c:pt idx="268">
                  <c:v>0</c:v>
                </c:pt>
                <c:pt idx="269">
                  <c:v>0</c:v>
                </c:pt>
                <c:pt idx="270">
                  <c:v>0</c:v>
                </c:pt>
                <c:pt idx="271">
                  <c:v>58.62796283275658</c:v>
                </c:pt>
                <c:pt idx="272">
                  <c:v>58.62796283275658</c:v>
                </c:pt>
                <c:pt idx="273">
                  <c:v>58.62796283275658</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60.638562039026596</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63.93611685037169</c:v>
                </c:pt>
                <c:pt idx="315">
                  <c:v>63.93611685037169</c:v>
                </c:pt>
                <c:pt idx="316">
                  <c:v>63.93611685037169</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74.003071772679917</c:v>
                </c:pt>
                <c:pt idx="369">
                  <c:v>74.003071772679917</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numCache>
            </c:numRef>
          </c:val>
          <c:extLst>
            <c:ext xmlns:c16="http://schemas.microsoft.com/office/drawing/2014/chart" uri="{C3380CC4-5D6E-409C-BE32-E72D297353CC}">
              <c16:uniqueId val="{00000000-71C7-4150-94C6-C77FCB5C3304}"/>
            </c:ext>
          </c:extLst>
        </c:ser>
        <c:ser>
          <c:idx val="2"/>
          <c:order val="1"/>
          <c:tx>
            <c:strRef>
              <c:f>cost_curve_by_play!$BO$4</c:f>
              <c:strCache>
                <c:ptCount val="1"/>
                <c:pt idx="0">
                  <c:v>Bone Spring</c:v>
                </c:pt>
              </c:strCache>
            </c:strRef>
          </c:tx>
          <c:spPr>
            <a:solidFill>
              <a:srgbClr val="06357A"/>
            </a:solidFill>
            <a:ln w="25400">
              <a:noFill/>
            </a:ln>
            <a:effectLst/>
          </c:spPr>
          <c:invertIfNegative val="0"/>
          <c:cat>
            <c:numRef>
              <c:f>cost_curve_by_play!$BL$5:$BL$403</c:f>
              <c:numCache>
                <c:formatCode>0.00</c:formatCode>
                <c:ptCount val="399"/>
                <c:pt idx="0">
                  <c:v>0</c:v>
                </c:pt>
                <c:pt idx="1">
                  <c:v>2.5000000000000001E-3</c:v>
                </c:pt>
                <c:pt idx="2">
                  <c:v>5.0000000000000001E-3</c:v>
                </c:pt>
                <c:pt idx="3">
                  <c:v>7.4999999999999997E-3</c:v>
                </c:pt>
                <c:pt idx="4">
                  <c:v>0.01</c:v>
                </c:pt>
                <c:pt idx="5">
                  <c:v>1.2500000000000001E-2</c:v>
                </c:pt>
                <c:pt idx="6">
                  <c:v>1.4999999999999999E-2</c:v>
                </c:pt>
                <c:pt idx="7">
                  <c:v>1.7500000000000002E-2</c:v>
                </c:pt>
                <c:pt idx="8">
                  <c:v>0.02</c:v>
                </c:pt>
                <c:pt idx="9">
                  <c:v>2.2499999999999999E-2</c:v>
                </c:pt>
                <c:pt idx="10">
                  <c:v>2.5000000000000001E-2</c:v>
                </c:pt>
                <c:pt idx="11">
                  <c:v>2.75E-2</c:v>
                </c:pt>
                <c:pt idx="12">
                  <c:v>0.03</c:v>
                </c:pt>
                <c:pt idx="13">
                  <c:v>3.2500000000000001E-2</c:v>
                </c:pt>
                <c:pt idx="14">
                  <c:v>3.5000000000000003E-2</c:v>
                </c:pt>
                <c:pt idx="15">
                  <c:v>3.7499999999999999E-2</c:v>
                </c:pt>
                <c:pt idx="16">
                  <c:v>0.04</c:v>
                </c:pt>
                <c:pt idx="17">
                  <c:v>4.2500000000000003E-2</c:v>
                </c:pt>
                <c:pt idx="18">
                  <c:v>4.4999999999999998E-2</c:v>
                </c:pt>
                <c:pt idx="19">
                  <c:v>4.7500000000000001E-2</c:v>
                </c:pt>
                <c:pt idx="20">
                  <c:v>0.05</c:v>
                </c:pt>
                <c:pt idx="21">
                  <c:v>5.2499999999999998E-2</c:v>
                </c:pt>
                <c:pt idx="22">
                  <c:v>5.5E-2</c:v>
                </c:pt>
                <c:pt idx="23">
                  <c:v>5.7500000000000002E-2</c:v>
                </c:pt>
                <c:pt idx="24">
                  <c:v>0.06</c:v>
                </c:pt>
                <c:pt idx="25">
                  <c:v>6.25E-2</c:v>
                </c:pt>
                <c:pt idx="26">
                  <c:v>6.5000000000000002E-2</c:v>
                </c:pt>
                <c:pt idx="27">
                  <c:v>6.7500000000000004E-2</c:v>
                </c:pt>
                <c:pt idx="28">
                  <c:v>7.0000000000000007E-2</c:v>
                </c:pt>
                <c:pt idx="29">
                  <c:v>7.2499999999999995E-2</c:v>
                </c:pt>
                <c:pt idx="30">
                  <c:v>7.4999999999999997E-2</c:v>
                </c:pt>
                <c:pt idx="31">
                  <c:v>7.7499999999999999E-2</c:v>
                </c:pt>
                <c:pt idx="32">
                  <c:v>0.08</c:v>
                </c:pt>
                <c:pt idx="33">
                  <c:v>8.2500000000000004E-2</c:v>
                </c:pt>
                <c:pt idx="34">
                  <c:v>8.5000000000000006E-2</c:v>
                </c:pt>
                <c:pt idx="35">
                  <c:v>8.7499999999999994E-2</c:v>
                </c:pt>
                <c:pt idx="36">
                  <c:v>0.09</c:v>
                </c:pt>
                <c:pt idx="37">
                  <c:v>9.2499999999999999E-2</c:v>
                </c:pt>
                <c:pt idx="38">
                  <c:v>9.5000000000000001E-2</c:v>
                </c:pt>
                <c:pt idx="39">
                  <c:v>9.7500000000000003E-2</c:v>
                </c:pt>
                <c:pt idx="40">
                  <c:v>0.1</c:v>
                </c:pt>
                <c:pt idx="41">
                  <c:v>0.10249999999999999</c:v>
                </c:pt>
                <c:pt idx="42">
                  <c:v>0.105</c:v>
                </c:pt>
                <c:pt idx="43">
                  <c:v>0.1075</c:v>
                </c:pt>
                <c:pt idx="44">
                  <c:v>0.11</c:v>
                </c:pt>
                <c:pt idx="45">
                  <c:v>0.1125</c:v>
                </c:pt>
                <c:pt idx="46">
                  <c:v>0.115</c:v>
                </c:pt>
                <c:pt idx="47">
                  <c:v>0.11749999999999999</c:v>
                </c:pt>
                <c:pt idx="48">
                  <c:v>0.12</c:v>
                </c:pt>
                <c:pt idx="49">
                  <c:v>0.1225</c:v>
                </c:pt>
                <c:pt idx="50">
                  <c:v>0.125</c:v>
                </c:pt>
                <c:pt idx="51">
                  <c:v>0.1275</c:v>
                </c:pt>
                <c:pt idx="52">
                  <c:v>0.13</c:v>
                </c:pt>
                <c:pt idx="53">
                  <c:v>0.13250000000000001</c:v>
                </c:pt>
                <c:pt idx="54">
                  <c:v>0.13500000000000001</c:v>
                </c:pt>
                <c:pt idx="55">
                  <c:v>0.13750000000000001</c:v>
                </c:pt>
                <c:pt idx="56">
                  <c:v>0.14000000000000001</c:v>
                </c:pt>
                <c:pt idx="57">
                  <c:v>0.14249999999999999</c:v>
                </c:pt>
                <c:pt idx="58">
                  <c:v>0.14499999999999999</c:v>
                </c:pt>
                <c:pt idx="59">
                  <c:v>0.14749999999999999</c:v>
                </c:pt>
                <c:pt idx="60">
                  <c:v>0.15</c:v>
                </c:pt>
                <c:pt idx="61">
                  <c:v>0.1525</c:v>
                </c:pt>
                <c:pt idx="62">
                  <c:v>0.155</c:v>
                </c:pt>
                <c:pt idx="63">
                  <c:v>0.1575</c:v>
                </c:pt>
                <c:pt idx="64">
                  <c:v>0.16</c:v>
                </c:pt>
                <c:pt idx="65">
                  <c:v>0.16250000000000001</c:v>
                </c:pt>
                <c:pt idx="66">
                  <c:v>0.16500000000000001</c:v>
                </c:pt>
                <c:pt idx="67">
                  <c:v>0.16750000000000001</c:v>
                </c:pt>
                <c:pt idx="68">
                  <c:v>0.17</c:v>
                </c:pt>
                <c:pt idx="69">
                  <c:v>0.17249999999999999</c:v>
                </c:pt>
                <c:pt idx="70">
                  <c:v>0.17499999999999999</c:v>
                </c:pt>
                <c:pt idx="71">
                  <c:v>0.17749999999999999</c:v>
                </c:pt>
                <c:pt idx="72">
                  <c:v>0.18</c:v>
                </c:pt>
                <c:pt idx="73">
                  <c:v>0.1825</c:v>
                </c:pt>
                <c:pt idx="74">
                  <c:v>0.185</c:v>
                </c:pt>
                <c:pt idx="75">
                  <c:v>0.1875</c:v>
                </c:pt>
                <c:pt idx="76">
                  <c:v>0.19</c:v>
                </c:pt>
                <c:pt idx="77">
                  <c:v>0.1925</c:v>
                </c:pt>
                <c:pt idx="78">
                  <c:v>0.19500000000000001</c:v>
                </c:pt>
                <c:pt idx="79">
                  <c:v>0.19750000000000001</c:v>
                </c:pt>
                <c:pt idx="80">
                  <c:v>0.2</c:v>
                </c:pt>
                <c:pt idx="81">
                  <c:v>0.20250000000000001</c:v>
                </c:pt>
                <c:pt idx="82">
                  <c:v>0.20499999999999999</c:v>
                </c:pt>
                <c:pt idx="83">
                  <c:v>0.20749999999999999</c:v>
                </c:pt>
                <c:pt idx="84">
                  <c:v>0.21</c:v>
                </c:pt>
                <c:pt idx="85">
                  <c:v>0.21249999999999999</c:v>
                </c:pt>
                <c:pt idx="86">
                  <c:v>0.215</c:v>
                </c:pt>
                <c:pt idx="87">
                  <c:v>0.2175</c:v>
                </c:pt>
                <c:pt idx="88">
                  <c:v>0.22</c:v>
                </c:pt>
                <c:pt idx="89">
                  <c:v>0.2225</c:v>
                </c:pt>
                <c:pt idx="90">
                  <c:v>0.22500000000000001</c:v>
                </c:pt>
                <c:pt idx="91">
                  <c:v>0.22750000000000001</c:v>
                </c:pt>
                <c:pt idx="92">
                  <c:v>0.23</c:v>
                </c:pt>
                <c:pt idx="93">
                  <c:v>0.23250000000000001</c:v>
                </c:pt>
                <c:pt idx="94">
                  <c:v>0.23499999999999999</c:v>
                </c:pt>
                <c:pt idx="95">
                  <c:v>0.23749999999999999</c:v>
                </c:pt>
                <c:pt idx="96">
                  <c:v>0.24</c:v>
                </c:pt>
                <c:pt idx="97">
                  <c:v>0.24249999999999999</c:v>
                </c:pt>
                <c:pt idx="98">
                  <c:v>0.245</c:v>
                </c:pt>
                <c:pt idx="99">
                  <c:v>0.2475</c:v>
                </c:pt>
                <c:pt idx="100">
                  <c:v>0.25</c:v>
                </c:pt>
                <c:pt idx="101">
                  <c:v>0.2525</c:v>
                </c:pt>
                <c:pt idx="102">
                  <c:v>0.255</c:v>
                </c:pt>
                <c:pt idx="103">
                  <c:v>0.25750000000000001</c:v>
                </c:pt>
                <c:pt idx="104">
                  <c:v>0.26</c:v>
                </c:pt>
                <c:pt idx="105">
                  <c:v>0.26250000000000001</c:v>
                </c:pt>
                <c:pt idx="106">
                  <c:v>0.26500000000000001</c:v>
                </c:pt>
                <c:pt idx="107">
                  <c:v>0.26750000000000002</c:v>
                </c:pt>
                <c:pt idx="108">
                  <c:v>0.27</c:v>
                </c:pt>
                <c:pt idx="109">
                  <c:v>0.27250000000000002</c:v>
                </c:pt>
                <c:pt idx="110">
                  <c:v>0.27500000000000002</c:v>
                </c:pt>
                <c:pt idx="111">
                  <c:v>0.27750000000000002</c:v>
                </c:pt>
                <c:pt idx="112">
                  <c:v>0.28000000000000003</c:v>
                </c:pt>
                <c:pt idx="113">
                  <c:v>0.28249999999999997</c:v>
                </c:pt>
                <c:pt idx="114">
                  <c:v>0.28499999999999998</c:v>
                </c:pt>
                <c:pt idx="115">
                  <c:v>0.28749999999999998</c:v>
                </c:pt>
                <c:pt idx="116">
                  <c:v>0.28999999999999998</c:v>
                </c:pt>
                <c:pt idx="117">
                  <c:v>0.29249999999999998</c:v>
                </c:pt>
                <c:pt idx="118">
                  <c:v>0.29499999999999998</c:v>
                </c:pt>
                <c:pt idx="119">
                  <c:v>0.29749999999999999</c:v>
                </c:pt>
                <c:pt idx="120">
                  <c:v>0.3</c:v>
                </c:pt>
                <c:pt idx="121">
                  <c:v>0.30249999999999999</c:v>
                </c:pt>
                <c:pt idx="122">
                  <c:v>0.30499999999999999</c:v>
                </c:pt>
                <c:pt idx="123">
                  <c:v>0.3075</c:v>
                </c:pt>
                <c:pt idx="124">
                  <c:v>0.31</c:v>
                </c:pt>
                <c:pt idx="125">
                  <c:v>0.3125</c:v>
                </c:pt>
                <c:pt idx="126">
                  <c:v>0.315</c:v>
                </c:pt>
                <c:pt idx="127">
                  <c:v>0.3175</c:v>
                </c:pt>
                <c:pt idx="128">
                  <c:v>0.32</c:v>
                </c:pt>
                <c:pt idx="129">
                  <c:v>0.32250000000000001</c:v>
                </c:pt>
                <c:pt idx="130">
                  <c:v>0.32500000000000001</c:v>
                </c:pt>
                <c:pt idx="131">
                  <c:v>0.32750000000000001</c:v>
                </c:pt>
                <c:pt idx="132">
                  <c:v>0.33</c:v>
                </c:pt>
                <c:pt idx="133">
                  <c:v>0.33250000000000002</c:v>
                </c:pt>
                <c:pt idx="134">
                  <c:v>0.33500000000000002</c:v>
                </c:pt>
                <c:pt idx="135">
                  <c:v>0.33750000000000002</c:v>
                </c:pt>
                <c:pt idx="136">
                  <c:v>0.34</c:v>
                </c:pt>
                <c:pt idx="137">
                  <c:v>0.34250000000000003</c:v>
                </c:pt>
                <c:pt idx="138">
                  <c:v>0.34499999999999997</c:v>
                </c:pt>
                <c:pt idx="139">
                  <c:v>0.34749999999999998</c:v>
                </c:pt>
                <c:pt idx="140">
                  <c:v>0.35</c:v>
                </c:pt>
                <c:pt idx="141">
                  <c:v>0.35249999999999998</c:v>
                </c:pt>
                <c:pt idx="142">
                  <c:v>0.35499999999999998</c:v>
                </c:pt>
                <c:pt idx="143">
                  <c:v>0.35749999999999998</c:v>
                </c:pt>
                <c:pt idx="144">
                  <c:v>0.36</c:v>
                </c:pt>
                <c:pt idx="145">
                  <c:v>0.36249999999999999</c:v>
                </c:pt>
                <c:pt idx="146">
                  <c:v>0.36499999999999999</c:v>
                </c:pt>
                <c:pt idx="147">
                  <c:v>0.36749999999999999</c:v>
                </c:pt>
                <c:pt idx="148">
                  <c:v>0.37</c:v>
                </c:pt>
                <c:pt idx="149">
                  <c:v>0.3725</c:v>
                </c:pt>
                <c:pt idx="150">
                  <c:v>0.375</c:v>
                </c:pt>
                <c:pt idx="151">
                  <c:v>0.3775</c:v>
                </c:pt>
                <c:pt idx="152">
                  <c:v>0.38</c:v>
                </c:pt>
                <c:pt idx="153">
                  <c:v>0.38250000000000001</c:v>
                </c:pt>
                <c:pt idx="154">
                  <c:v>0.38500000000000001</c:v>
                </c:pt>
                <c:pt idx="155">
                  <c:v>0.38750000000000001</c:v>
                </c:pt>
                <c:pt idx="156">
                  <c:v>0.39</c:v>
                </c:pt>
                <c:pt idx="157">
                  <c:v>0.39250000000000002</c:v>
                </c:pt>
                <c:pt idx="158">
                  <c:v>0.39500000000000002</c:v>
                </c:pt>
                <c:pt idx="159">
                  <c:v>0.39750000000000002</c:v>
                </c:pt>
                <c:pt idx="160">
                  <c:v>0.4</c:v>
                </c:pt>
                <c:pt idx="161">
                  <c:v>0.40250000000000002</c:v>
                </c:pt>
                <c:pt idx="162">
                  <c:v>0.40500000000000003</c:v>
                </c:pt>
                <c:pt idx="163">
                  <c:v>0.40749999999999997</c:v>
                </c:pt>
                <c:pt idx="164">
                  <c:v>0.41</c:v>
                </c:pt>
                <c:pt idx="165">
                  <c:v>0.41249999999999998</c:v>
                </c:pt>
                <c:pt idx="166">
                  <c:v>0.41499999999999998</c:v>
                </c:pt>
                <c:pt idx="167">
                  <c:v>0.41749999999999998</c:v>
                </c:pt>
                <c:pt idx="168">
                  <c:v>0.42</c:v>
                </c:pt>
                <c:pt idx="169">
                  <c:v>0.42249999999999999</c:v>
                </c:pt>
                <c:pt idx="170">
                  <c:v>0.42499999999999999</c:v>
                </c:pt>
                <c:pt idx="171">
                  <c:v>0.42749999999999999</c:v>
                </c:pt>
                <c:pt idx="172">
                  <c:v>0.43</c:v>
                </c:pt>
                <c:pt idx="173">
                  <c:v>0.4325</c:v>
                </c:pt>
                <c:pt idx="174">
                  <c:v>0.435</c:v>
                </c:pt>
                <c:pt idx="175">
                  <c:v>0.4375</c:v>
                </c:pt>
                <c:pt idx="176">
                  <c:v>0.44</c:v>
                </c:pt>
                <c:pt idx="177">
                  <c:v>0.4425</c:v>
                </c:pt>
                <c:pt idx="178">
                  <c:v>0.44500000000000001</c:v>
                </c:pt>
                <c:pt idx="179">
                  <c:v>0.44750000000000001</c:v>
                </c:pt>
                <c:pt idx="180">
                  <c:v>0.45</c:v>
                </c:pt>
                <c:pt idx="181">
                  <c:v>0.45250000000000001</c:v>
                </c:pt>
                <c:pt idx="182">
                  <c:v>0.45500000000000002</c:v>
                </c:pt>
                <c:pt idx="183">
                  <c:v>0.45750000000000002</c:v>
                </c:pt>
                <c:pt idx="184">
                  <c:v>0.46</c:v>
                </c:pt>
                <c:pt idx="185">
                  <c:v>0.46250000000000002</c:v>
                </c:pt>
                <c:pt idx="186">
                  <c:v>0.46500000000000002</c:v>
                </c:pt>
                <c:pt idx="187">
                  <c:v>0.46750000000000003</c:v>
                </c:pt>
                <c:pt idx="188">
                  <c:v>0.47</c:v>
                </c:pt>
                <c:pt idx="189">
                  <c:v>0.47249999999999998</c:v>
                </c:pt>
                <c:pt idx="190">
                  <c:v>0.47499999999999998</c:v>
                </c:pt>
                <c:pt idx="191">
                  <c:v>0.47749999999999998</c:v>
                </c:pt>
                <c:pt idx="192">
                  <c:v>0.48</c:v>
                </c:pt>
                <c:pt idx="193">
                  <c:v>0.48249999999999998</c:v>
                </c:pt>
                <c:pt idx="194">
                  <c:v>0.48499999999999999</c:v>
                </c:pt>
                <c:pt idx="195">
                  <c:v>0.48749999999999999</c:v>
                </c:pt>
                <c:pt idx="196">
                  <c:v>0.49</c:v>
                </c:pt>
                <c:pt idx="197">
                  <c:v>0.49249999999999999</c:v>
                </c:pt>
                <c:pt idx="198">
                  <c:v>0.495</c:v>
                </c:pt>
                <c:pt idx="199">
                  <c:v>0.4975</c:v>
                </c:pt>
                <c:pt idx="200">
                  <c:v>0.5</c:v>
                </c:pt>
                <c:pt idx="201">
                  <c:v>0.50249999999999995</c:v>
                </c:pt>
                <c:pt idx="202">
                  <c:v>0.505</c:v>
                </c:pt>
                <c:pt idx="203">
                  <c:v>0.50749999999999995</c:v>
                </c:pt>
                <c:pt idx="204">
                  <c:v>0.51</c:v>
                </c:pt>
                <c:pt idx="205">
                  <c:v>0.51249999999999996</c:v>
                </c:pt>
                <c:pt idx="206">
                  <c:v>0.51500000000000001</c:v>
                </c:pt>
                <c:pt idx="207">
                  <c:v>0.51749999999999996</c:v>
                </c:pt>
                <c:pt idx="208">
                  <c:v>0.52</c:v>
                </c:pt>
                <c:pt idx="209">
                  <c:v>0.52249999999999996</c:v>
                </c:pt>
                <c:pt idx="210">
                  <c:v>0.52500000000000002</c:v>
                </c:pt>
                <c:pt idx="211">
                  <c:v>0.52749999999999997</c:v>
                </c:pt>
                <c:pt idx="212">
                  <c:v>0.53</c:v>
                </c:pt>
                <c:pt idx="213">
                  <c:v>0.53249999999999997</c:v>
                </c:pt>
                <c:pt idx="214">
                  <c:v>0.53500000000000003</c:v>
                </c:pt>
                <c:pt idx="215">
                  <c:v>0.53749999999999998</c:v>
                </c:pt>
                <c:pt idx="216">
                  <c:v>0.54</c:v>
                </c:pt>
                <c:pt idx="217">
                  <c:v>0.54249999999999998</c:v>
                </c:pt>
                <c:pt idx="218">
                  <c:v>0.54500000000000004</c:v>
                </c:pt>
                <c:pt idx="219">
                  <c:v>0.54749999999999999</c:v>
                </c:pt>
                <c:pt idx="220">
                  <c:v>0.55000000000000004</c:v>
                </c:pt>
                <c:pt idx="221">
                  <c:v>0.55249999999999999</c:v>
                </c:pt>
                <c:pt idx="222">
                  <c:v>0.55500000000000005</c:v>
                </c:pt>
                <c:pt idx="223">
                  <c:v>0.5575</c:v>
                </c:pt>
                <c:pt idx="224">
                  <c:v>0.56000000000000005</c:v>
                </c:pt>
                <c:pt idx="225">
                  <c:v>0.5625</c:v>
                </c:pt>
                <c:pt idx="226">
                  <c:v>0.56499999999999995</c:v>
                </c:pt>
                <c:pt idx="227">
                  <c:v>0.5675</c:v>
                </c:pt>
                <c:pt idx="228">
                  <c:v>0.56999999999999995</c:v>
                </c:pt>
                <c:pt idx="229">
                  <c:v>0.57250000000000001</c:v>
                </c:pt>
                <c:pt idx="230">
                  <c:v>0.57499999999999996</c:v>
                </c:pt>
                <c:pt idx="231">
                  <c:v>0.57750000000000001</c:v>
                </c:pt>
                <c:pt idx="232">
                  <c:v>0.57999999999999996</c:v>
                </c:pt>
                <c:pt idx="233">
                  <c:v>0.58250000000000002</c:v>
                </c:pt>
                <c:pt idx="234">
                  <c:v>0.58499999999999996</c:v>
                </c:pt>
                <c:pt idx="235">
                  <c:v>0.58750000000000002</c:v>
                </c:pt>
                <c:pt idx="236">
                  <c:v>0.59</c:v>
                </c:pt>
                <c:pt idx="237">
                  <c:v>0.59250000000000003</c:v>
                </c:pt>
                <c:pt idx="238">
                  <c:v>0.59499999999999997</c:v>
                </c:pt>
                <c:pt idx="239">
                  <c:v>0.59750000000000003</c:v>
                </c:pt>
                <c:pt idx="240">
                  <c:v>0.6</c:v>
                </c:pt>
                <c:pt idx="241">
                  <c:v>0.60250000000000004</c:v>
                </c:pt>
                <c:pt idx="242">
                  <c:v>0.60499999999999998</c:v>
                </c:pt>
                <c:pt idx="243">
                  <c:v>0.60750000000000004</c:v>
                </c:pt>
                <c:pt idx="244">
                  <c:v>0.61</c:v>
                </c:pt>
                <c:pt idx="245">
                  <c:v>0.61250000000000004</c:v>
                </c:pt>
                <c:pt idx="246">
                  <c:v>0.61499999999999999</c:v>
                </c:pt>
                <c:pt idx="247">
                  <c:v>0.61750000000000005</c:v>
                </c:pt>
                <c:pt idx="248">
                  <c:v>0.62</c:v>
                </c:pt>
                <c:pt idx="249">
                  <c:v>0.62250000000000005</c:v>
                </c:pt>
                <c:pt idx="250">
                  <c:v>0.625</c:v>
                </c:pt>
                <c:pt idx="251">
                  <c:v>0.62749999999999995</c:v>
                </c:pt>
                <c:pt idx="252">
                  <c:v>0.63</c:v>
                </c:pt>
                <c:pt idx="253">
                  <c:v>0.63249999999999995</c:v>
                </c:pt>
                <c:pt idx="254">
                  <c:v>0.63500000000000001</c:v>
                </c:pt>
                <c:pt idx="255">
                  <c:v>0.63749999999999996</c:v>
                </c:pt>
                <c:pt idx="256">
                  <c:v>0.64</c:v>
                </c:pt>
                <c:pt idx="257">
                  <c:v>0.64249999999999996</c:v>
                </c:pt>
                <c:pt idx="258">
                  <c:v>0.64500000000000002</c:v>
                </c:pt>
                <c:pt idx="259">
                  <c:v>0.64749999999999996</c:v>
                </c:pt>
                <c:pt idx="260">
                  <c:v>0.65</c:v>
                </c:pt>
                <c:pt idx="261">
                  <c:v>0.65249999999999997</c:v>
                </c:pt>
                <c:pt idx="262">
                  <c:v>0.65500000000000003</c:v>
                </c:pt>
                <c:pt idx="263">
                  <c:v>0.65749999999999997</c:v>
                </c:pt>
                <c:pt idx="264">
                  <c:v>0.66</c:v>
                </c:pt>
                <c:pt idx="265">
                  <c:v>0.66249999999999998</c:v>
                </c:pt>
                <c:pt idx="266">
                  <c:v>0.66500000000000004</c:v>
                </c:pt>
                <c:pt idx="267">
                  <c:v>0.66749999999999998</c:v>
                </c:pt>
                <c:pt idx="268">
                  <c:v>0.67</c:v>
                </c:pt>
                <c:pt idx="269">
                  <c:v>0.67249999999999999</c:v>
                </c:pt>
                <c:pt idx="270">
                  <c:v>0.67500000000000004</c:v>
                </c:pt>
                <c:pt idx="271">
                  <c:v>0.67749999999999999</c:v>
                </c:pt>
                <c:pt idx="272">
                  <c:v>0.68</c:v>
                </c:pt>
                <c:pt idx="273">
                  <c:v>0.6825</c:v>
                </c:pt>
                <c:pt idx="274">
                  <c:v>0.68500000000000005</c:v>
                </c:pt>
                <c:pt idx="275">
                  <c:v>0.6875</c:v>
                </c:pt>
                <c:pt idx="276">
                  <c:v>0.69</c:v>
                </c:pt>
                <c:pt idx="277">
                  <c:v>0.6925</c:v>
                </c:pt>
                <c:pt idx="278">
                  <c:v>0.69499999999999995</c:v>
                </c:pt>
                <c:pt idx="279">
                  <c:v>0.69750000000000001</c:v>
                </c:pt>
                <c:pt idx="280">
                  <c:v>0.7</c:v>
                </c:pt>
                <c:pt idx="281">
                  <c:v>0.70250000000000001</c:v>
                </c:pt>
                <c:pt idx="282">
                  <c:v>0.70499999999999996</c:v>
                </c:pt>
                <c:pt idx="283">
                  <c:v>0.70750000000000002</c:v>
                </c:pt>
                <c:pt idx="284">
                  <c:v>0.71</c:v>
                </c:pt>
                <c:pt idx="285">
                  <c:v>0.71250000000000002</c:v>
                </c:pt>
                <c:pt idx="286">
                  <c:v>0.71499999999999997</c:v>
                </c:pt>
                <c:pt idx="287">
                  <c:v>0.71750000000000003</c:v>
                </c:pt>
                <c:pt idx="288">
                  <c:v>0.72</c:v>
                </c:pt>
                <c:pt idx="289">
                  <c:v>0.72250000000000003</c:v>
                </c:pt>
                <c:pt idx="290">
                  <c:v>0.72499999999999998</c:v>
                </c:pt>
                <c:pt idx="291">
                  <c:v>0.72750000000000004</c:v>
                </c:pt>
                <c:pt idx="292">
                  <c:v>0.73</c:v>
                </c:pt>
                <c:pt idx="293">
                  <c:v>0.73250000000000004</c:v>
                </c:pt>
                <c:pt idx="294">
                  <c:v>0.73499999999999999</c:v>
                </c:pt>
                <c:pt idx="295">
                  <c:v>0.73750000000000004</c:v>
                </c:pt>
                <c:pt idx="296">
                  <c:v>0.74</c:v>
                </c:pt>
                <c:pt idx="297">
                  <c:v>0.74250000000000005</c:v>
                </c:pt>
                <c:pt idx="298">
                  <c:v>0.745</c:v>
                </c:pt>
                <c:pt idx="299">
                  <c:v>0.74750000000000005</c:v>
                </c:pt>
                <c:pt idx="300">
                  <c:v>0.75</c:v>
                </c:pt>
                <c:pt idx="301">
                  <c:v>0.75249999999999995</c:v>
                </c:pt>
                <c:pt idx="302">
                  <c:v>0.755</c:v>
                </c:pt>
                <c:pt idx="303">
                  <c:v>0.75749999999999995</c:v>
                </c:pt>
                <c:pt idx="304">
                  <c:v>0.76</c:v>
                </c:pt>
                <c:pt idx="305">
                  <c:v>0.76249999999999996</c:v>
                </c:pt>
                <c:pt idx="306">
                  <c:v>0.76500000000000001</c:v>
                </c:pt>
                <c:pt idx="307">
                  <c:v>0.76749999999999996</c:v>
                </c:pt>
                <c:pt idx="308">
                  <c:v>0.77</c:v>
                </c:pt>
                <c:pt idx="309">
                  <c:v>0.77249999999999996</c:v>
                </c:pt>
                <c:pt idx="310">
                  <c:v>0.77500000000000002</c:v>
                </c:pt>
                <c:pt idx="311">
                  <c:v>0.77749999999999997</c:v>
                </c:pt>
                <c:pt idx="312">
                  <c:v>0.78</c:v>
                </c:pt>
                <c:pt idx="313">
                  <c:v>0.78249999999999997</c:v>
                </c:pt>
                <c:pt idx="314">
                  <c:v>0.78500000000000003</c:v>
                </c:pt>
                <c:pt idx="315">
                  <c:v>0.78749999999999998</c:v>
                </c:pt>
                <c:pt idx="316">
                  <c:v>0.79</c:v>
                </c:pt>
                <c:pt idx="317">
                  <c:v>0.79249999999999998</c:v>
                </c:pt>
                <c:pt idx="318">
                  <c:v>0.79500000000000004</c:v>
                </c:pt>
                <c:pt idx="319">
                  <c:v>0.79749999999999999</c:v>
                </c:pt>
                <c:pt idx="320">
                  <c:v>0.8</c:v>
                </c:pt>
                <c:pt idx="321">
                  <c:v>0.80249999999999999</c:v>
                </c:pt>
                <c:pt idx="322">
                  <c:v>0.80500000000000005</c:v>
                </c:pt>
                <c:pt idx="323">
                  <c:v>0.8075</c:v>
                </c:pt>
                <c:pt idx="324">
                  <c:v>0.81</c:v>
                </c:pt>
                <c:pt idx="325">
                  <c:v>0.8125</c:v>
                </c:pt>
                <c:pt idx="326">
                  <c:v>0.81499999999999995</c:v>
                </c:pt>
                <c:pt idx="327">
                  <c:v>0.8175</c:v>
                </c:pt>
                <c:pt idx="328">
                  <c:v>0.82</c:v>
                </c:pt>
                <c:pt idx="329">
                  <c:v>0.82250000000000001</c:v>
                </c:pt>
                <c:pt idx="330">
                  <c:v>0.82499999999999996</c:v>
                </c:pt>
                <c:pt idx="331">
                  <c:v>0.82750000000000001</c:v>
                </c:pt>
                <c:pt idx="332">
                  <c:v>0.83</c:v>
                </c:pt>
                <c:pt idx="333">
                  <c:v>0.83250000000000002</c:v>
                </c:pt>
                <c:pt idx="334">
                  <c:v>0.83499999999999996</c:v>
                </c:pt>
                <c:pt idx="335">
                  <c:v>0.83750000000000002</c:v>
                </c:pt>
                <c:pt idx="336">
                  <c:v>0.84</c:v>
                </c:pt>
                <c:pt idx="337">
                  <c:v>0.84250000000000003</c:v>
                </c:pt>
                <c:pt idx="338">
                  <c:v>0.84499999999999997</c:v>
                </c:pt>
                <c:pt idx="339">
                  <c:v>0.84750000000000003</c:v>
                </c:pt>
                <c:pt idx="340">
                  <c:v>0.85</c:v>
                </c:pt>
                <c:pt idx="341">
                  <c:v>0.85250000000000004</c:v>
                </c:pt>
                <c:pt idx="342">
                  <c:v>0.85499999999999998</c:v>
                </c:pt>
                <c:pt idx="343">
                  <c:v>0.85750000000000004</c:v>
                </c:pt>
                <c:pt idx="344">
                  <c:v>0.86</c:v>
                </c:pt>
                <c:pt idx="345">
                  <c:v>0.86250000000000004</c:v>
                </c:pt>
                <c:pt idx="346">
                  <c:v>0.86499999999999999</c:v>
                </c:pt>
                <c:pt idx="347">
                  <c:v>0.86750000000000005</c:v>
                </c:pt>
                <c:pt idx="348">
                  <c:v>0.87</c:v>
                </c:pt>
                <c:pt idx="349">
                  <c:v>0.87250000000000005</c:v>
                </c:pt>
                <c:pt idx="350">
                  <c:v>0.875</c:v>
                </c:pt>
                <c:pt idx="351">
                  <c:v>0.87749999999999995</c:v>
                </c:pt>
                <c:pt idx="352">
                  <c:v>0.88</c:v>
                </c:pt>
                <c:pt idx="353">
                  <c:v>0.88249999999999995</c:v>
                </c:pt>
                <c:pt idx="354">
                  <c:v>0.88500000000000001</c:v>
                </c:pt>
                <c:pt idx="355">
                  <c:v>0.88749999999999996</c:v>
                </c:pt>
                <c:pt idx="356">
                  <c:v>0.89</c:v>
                </c:pt>
                <c:pt idx="357">
                  <c:v>0.89249999999999996</c:v>
                </c:pt>
                <c:pt idx="358">
                  <c:v>0.89500000000000002</c:v>
                </c:pt>
                <c:pt idx="359">
                  <c:v>0.89749999999999996</c:v>
                </c:pt>
                <c:pt idx="360">
                  <c:v>0.9</c:v>
                </c:pt>
                <c:pt idx="361">
                  <c:v>0.90249999999999997</c:v>
                </c:pt>
                <c:pt idx="362">
                  <c:v>0.90500000000000003</c:v>
                </c:pt>
                <c:pt idx="363">
                  <c:v>0.90749999999999997</c:v>
                </c:pt>
                <c:pt idx="364">
                  <c:v>0.91</c:v>
                </c:pt>
                <c:pt idx="365">
                  <c:v>0.91249999999999998</c:v>
                </c:pt>
                <c:pt idx="366">
                  <c:v>0.91500000000000004</c:v>
                </c:pt>
                <c:pt idx="367">
                  <c:v>0.91749999999999998</c:v>
                </c:pt>
                <c:pt idx="368">
                  <c:v>0.92</c:v>
                </c:pt>
                <c:pt idx="369">
                  <c:v>0.92249999999999999</c:v>
                </c:pt>
                <c:pt idx="370">
                  <c:v>0.92500000000000004</c:v>
                </c:pt>
                <c:pt idx="371">
                  <c:v>0.92749999999999999</c:v>
                </c:pt>
                <c:pt idx="372">
                  <c:v>0.93</c:v>
                </c:pt>
                <c:pt idx="373">
                  <c:v>0.9325</c:v>
                </c:pt>
                <c:pt idx="374">
                  <c:v>0.93500000000000005</c:v>
                </c:pt>
                <c:pt idx="375">
                  <c:v>0.9375</c:v>
                </c:pt>
                <c:pt idx="376">
                  <c:v>0.94</c:v>
                </c:pt>
                <c:pt idx="377">
                  <c:v>0.9425</c:v>
                </c:pt>
                <c:pt idx="378">
                  <c:v>0.94499999999999995</c:v>
                </c:pt>
                <c:pt idx="379">
                  <c:v>0.94750000000000001</c:v>
                </c:pt>
                <c:pt idx="380">
                  <c:v>0.95</c:v>
                </c:pt>
                <c:pt idx="381">
                  <c:v>0.95250000000000001</c:v>
                </c:pt>
                <c:pt idx="382">
                  <c:v>0.95499999999999996</c:v>
                </c:pt>
                <c:pt idx="383">
                  <c:v>0.95750000000000002</c:v>
                </c:pt>
                <c:pt idx="384">
                  <c:v>0.96</c:v>
                </c:pt>
                <c:pt idx="385">
                  <c:v>0.96250000000000002</c:v>
                </c:pt>
                <c:pt idx="386">
                  <c:v>0.96499999999999997</c:v>
                </c:pt>
                <c:pt idx="387">
                  <c:v>0.96750000000000003</c:v>
                </c:pt>
                <c:pt idx="388">
                  <c:v>0.97</c:v>
                </c:pt>
                <c:pt idx="389">
                  <c:v>0.97250000000000003</c:v>
                </c:pt>
                <c:pt idx="390">
                  <c:v>0.97499999999999998</c:v>
                </c:pt>
                <c:pt idx="391">
                  <c:v>0.97750000000000004</c:v>
                </c:pt>
                <c:pt idx="392">
                  <c:v>0.98</c:v>
                </c:pt>
                <c:pt idx="393">
                  <c:v>0.98250000000000004</c:v>
                </c:pt>
                <c:pt idx="394">
                  <c:v>0.98499999999999999</c:v>
                </c:pt>
                <c:pt idx="395">
                  <c:v>0.98750000000000004</c:v>
                </c:pt>
                <c:pt idx="396">
                  <c:v>0.99</c:v>
                </c:pt>
                <c:pt idx="397">
                  <c:v>0.99250000000000005</c:v>
                </c:pt>
                <c:pt idx="398">
                  <c:v>0.995</c:v>
                </c:pt>
              </c:numCache>
            </c:numRef>
          </c:cat>
          <c:val>
            <c:numRef>
              <c:f>cost_curve_by_play!$BO$5:$BO$403</c:f>
              <c:numCache>
                <c:formatCode>General</c:formatCode>
                <c:ptCount val="399"/>
                <c:pt idx="0">
                  <c:v>0</c:v>
                </c:pt>
                <c:pt idx="1">
                  <c:v>0</c:v>
                </c:pt>
                <c:pt idx="2">
                  <c:v>0</c:v>
                </c:pt>
                <c:pt idx="3">
                  <c:v>0</c:v>
                </c:pt>
                <c:pt idx="4">
                  <c:v>0</c:v>
                </c:pt>
                <c:pt idx="5">
                  <c:v>0</c:v>
                </c:pt>
                <c:pt idx="6">
                  <c:v>0</c:v>
                </c:pt>
                <c:pt idx="7">
                  <c:v>0</c:v>
                </c:pt>
                <c:pt idx="8">
                  <c:v>0</c:v>
                </c:pt>
                <c:pt idx="9">
                  <c:v>16.466462645603617</c:v>
                </c:pt>
                <c:pt idx="10">
                  <c:v>16.781336917016471</c:v>
                </c:pt>
                <c:pt idx="11">
                  <c:v>0</c:v>
                </c:pt>
                <c:pt idx="12">
                  <c:v>0</c:v>
                </c:pt>
                <c:pt idx="13">
                  <c:v>0</c:v>
                </c:pt>
                <c:pt idx="14">
                  <c:v>0</c:v>
                </c:pt>
                <c:pt idx="15">
                  <c:v>0</c:v>
                </c:pt>
                <c:pt idx="16">
                  <c:v>0</c:v>
                </c:pt>
                <c:pt idx="17">
                  <c:v>0</c:v>
                </c:pt>
                <c:pt idx="18">
                  <c:v>0</c:v>
                </c:pt>
                <c:pt idx="19">
                  <c:v>0</c:v>
                </c:pt>
                <c:pt idx="20">
                  <c:v>18.656324649038773</c:v>
                </c:pt>
                <c:pt idx="21">
                  <c:v>0</c:v>
                </c:pt>
                <c:pt idx="22">
                  <c:v>0</c:v>
                </c:pt>
                <c:pt idx="23">
                  <c:v>0</c:v>
                </c:pt>
                <c:pt idx="24">
                  <c:v>0</c:v>
                </c:pt>
                <c:pt idx="25">
                  <c:v>20.472988533055901</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32.932925291207233</c:v>
                </c:pt>
                <c:pt idx="57">
                  <c:v>0</c:v>
                </c:pt>
                <c:pt idx="58">
                  <c:v>0</c:v>
                </c:pt>
                <c:pt idx="59">
                  <c:v>0</c:v>
                </c:pt>
                <c:pt idx="60">
                  <c:v>0</c:v>
                </c:pt>
                <c:pt idx="61">
                  <c:v>0</c:v>
                </c:pt>
                <c:pt idx="62">
                  <c:v>0</c:v>
                </c:pt>
                <c:pt idx="63">
                  <c:v>0</c:v>
                </c:pt>
                <c:pt idx="64">
                  <c:v>0</c:v>
                </c:pt>
                <c:pt idx="65">
                  <c:v>0</c:v>
                </c:pt>
                <c:pt idx="66">
                  <c:v>0</c:v>
                </c:pt>
                <c:pt idx="67">
                  <c:v>0</c:v>
                </c:pt>
                <c:pt idx="68">
                  <c:v>0</c:v>
                </c:pt>
                <c:pt idx="69">
                  <c:v>0</c:v>
                </c:pt>
                <c:pt idx="70">
                  <c:v>38.591897307425391</c:v>
                </c:pt>
                <c:pt idx="71">
                  <c:v>38.599301311774489</c:v>
                </c:pt>
                <c:pt idx="72">
                  <c:v>38.599301311774489</c:v>
                </c:pt>
                <c:pt idx="73">
                  <c:v>0</c:v>
                </c:pt>
                <c:pt idx="74">
                  <c:v>0</c:v>
                </c:pt>
                <c:pt idx="75">
                  <c:v>39.009863067588867</c:v>
                </c:pt>
                <c:pt idx="76">
                  <c:v>39.009863067588867</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43.160735843278673</c:v>
                </c:pt>
                <c:pt idx="116">
                  <c:v>43.160735843278673</c:v>
                </c:pt>
                <c:pt idx="117">
                  <c:v>43.160735843278673</c:v>
                </c:pt>
                <c:pt idx="118">
                  <c:v>43.234205441194149</c:v>
                </c:pt>
                <c:pt idx="119">
                  <c:v>43.400346336037728</c:v>
                </c:pt>
                <c:pt idx="120">
                  <c:v>43.452721923185379</c:v>
                </c:pt>
                <c:pt idx="121">
                  <c:v>43.452721923185379</c:v>
                </c:pt>
                <c:pt idx="122">
                  <c:v>43.452721923185379</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46.919174837938058</c:v>
                </c:pt>
                <c:pt idx="159">
                  <c:v>0</c:v>
                </c:pt>
                <c:pt idx="160">
                  <c:v>47.102659339279576</c:v>
                </c:pt>
                <c:pt idx="161">
                  <c:v>47.149717153543854</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48.243334681594803</c:v>
                </c:pt>
                <c:pt idx="178">
                  <c:v>48.295123508220804</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52.767055331469976</c:v>
                </c:pt>
                <c:pt idx="226">
                  <c:v>0</c:v>
                </c:pt>
                <c:pt idx="227">
                  <c:v>53.199443236481862</c:v>
                </c:pt>
                <c:pt idx="228">
                  <c:v>0</c:v>
                </c:pt>
                <c:pt idx="229">
                  <c:v>54.164126740838078</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numCache>
            </c:numRef>
          </c:val>
          <c:extLst>
            <c:ext xmlns:c16="http://schemas.microsoft.com/office/drawing/2014/chart" uri="{C3380CC4-5D6E-409C-BE32-E72D297353CC}">
              <c16:uniqueId val="{00000001-71C7-4150-94C6-C77FCB5C3304}"/>
            </c:ext>
          </c:extLst>
        </c:ser>
        <c:ser>
          <c:idx val="1"/>
          <c:order val="2"/>
          <c:tx>
            <c:strRef>
              <c:f>cost_curve_by_play!$BN$4</c:f>
              <c:strCache>
                <c:ptCount val="1"/>
                <c:pt idx="0">
                  <c:v>Eagle Ford</c:v>
                </c:pt>
              </c:strCache>
            </c:strRef>
          </c:tx>
          <c:spPr>
            <a:solidFill>
              <a:srgbClr val="ADAFB2"/>
            </a:solidFill>
            <a:ln w="25400">
              <a:noFill/>
            </a:ln>
            <a:effectLst/>
          </c:spPr>
          <c:invertIfNegative val="0"/>
          <c:cat>
            <c:numRef>
              <c:f>cost_curve_by_play!$BL$5:$BL$403</c:f>
              <c:numCache>
                <c:formatCode>0.00</c:formatCode>
                <c:ptCount val="399"/>
                <c:pt idx="0">
                  <c:v>0</c:v>
                </c:pt>
                <c:pt idx="1">
                  <c:v>2.5000000000000001E-3</c:v>
                </c:pt>
                <c:pt idx="2">
                  <c:v>5.0000000000000001E-3</c:v>
                </c:pt>
                <c:pt idx="3">
                  <c:v>7.4999999999999997E-3</c:v>
                </c:pt>
                <c:pt idx="4">
                  <c:v>0.01</c:v>
                </c:pt>
                <c:pt idx="5">
                  <c:v>1.2500000000000001E-2</c:v>
                </c:pt>
                <c:pt idx="6">
                  <c:v>1.4999999999999999E-2</c:v>
                </c:pt>
                <c:pt idx="7">
                  <c:v>1.7500000000000002E-2</c:v>
                </c:pt>
                <c:pt idx="8">
                  <c:v>0.02</c:v>
                </c:pt>
                <c:pt idx="9">
                  <c:v>2.2499999999999999E-2</c:v>
                </c:pt>
                <c:pt idx="10">
                  <c:v>2.5000000000000001E-2</c:v>
                </c:pt>
                <c:pt idx="11">
                  <c:v>2.75E-2</c:v>
                </c:pt>
                <c:pt idx="12">
                  <c:v>0.03</c:v>
                </c:pt>
                <c:pt idx="13">
                  <c:v>3.2500000000000001E-2</c:v>
                </c:pt>
                <c:pt idx="14">
                  <c:v>3.5000000000000003E-2</c:v>
                </c:pt>
                <c:pt idx="15">
                  <c:v>3.7499999999999999E-2</c:v>
                </c:pt>
                <c:pt idx="16">
                  <c:v>0.04</c:v>
                </c:pt>
                <c:pt idx="17">
                  <c:v>4.2500000000000003E-2</c:v>
                </c:pt>
                <c:pt idx="18">
                  <c:v>4.4999999999999998E-2</c:v>
                </c:pt>
                <c:pt idx="19">
                  <c:v>4.7500000000000001E-2</c:v>
                </c:pt>
                <c:pt idx="20">
                  <c:v>0.05</c:v>
                </c:pt>
                <c:pt idx="21">
                  <c:v>5.2499999999999998E-2</c:v>
                </c:pt>
                <c:pt idx="22">
                  <c:v>5.5E-2</c:v>
                </c:pt>
                <c:pt idx="23">
                  <c:v>5.7500000000000002E-2</c:v>
                </c:pt>
                <c:pt idx="24">
                  <c:v>0.06</c:v>
                </c:pt>
                <c:pt idx="25">
                  <c:v>6.25E-2</c:v>
                </c:pt>
                <c:pt idx="26">
                  <c:v>6.5000000000000002E-2</c:v>
                </c:pt>
                <c:pt idx="27">
                  <c:v>6.7500000000000004E-2</c:v>
                </c:pt>
                <c:pt idx="28">
                  <c:v>7.0000000000000007E-2</c:v>
                </c:pt>
                <c:pt idx="29">
                  <c:v>7.2499999999999995E-2</c:v>
                </c:pt>
                <c:pt idx="30">
                  <c:v>7.4999999999999997E-2</c:v>
                </c:pt>
                <c:pt idx="31">
                  <c:v>7.7499999999999999E-2</c:v>
                </c:pt>
                <c:pt idx="32">
                  <c:v>0.08</c:v>
                </c:pt>
                <c:pt idx="33">
                  <c:v>8.2500000000000004E-2</c:v>
                </c:pt>
                <c:pt idx="34">
                  <c:v>8.5000000000000006E-2</c:v>
                </c:pt>
                <c:pt idx="35">
                  <c:v>8.7499999999999994E-2</c:v>
                </c:pt>
                <c:pt idx="36">
                  <c:v>0.09</c:v>
                </c:pt>
                <c:pt idx="37">
                  <c:v>9.2499999999999999E-2</c:v>
                </c:pt>
                <c:pt idx="38">
                  <c:v>9.5000000000000001E-2</c:v>
                </c:pt>
                <c:pt idx="39">
                  <c:v>9.7500000000000003E-2</c:v>
                </c:pt>
                <c:pt idx="40">
                  <c:v>0.1</c:v>
                </c:pt>
                <c:pt idx="41">
                  <c:v>0.10249999999999999</c:v>
                </c:pt>
                <c:pt idx="42">
                  <c:v>0.105</c:v>
                </c:pt>
                <c:pt idx="43">
                  <c:v>0.1075</c:v>
                </c:pt>
                <c:pt idx="44">
                  <c:v>0.11</c:v>
                </c:pt>
                <c:pt idx="45">
                  <c:v>0.1125</c:v>
                </c:pt>
                <c:pt idx="46">
                  <c:v>0.115</c:v>
                </c:pt>
                <c:pt idx="47">
                  <c:v>0.11749999999999999</c:v>
                </c:pt>
                <c:pt idx="48">
                  <c:v>0.12</c:v>
                </c:pt>
                <c:pt idx="49">
                  <c:v>0.1225</c:v>
                </c:pt>
                <c:pt idx="50">
                  <c:v>0.125</c:v>
                </c:pt>
                <c:pt idx="51">
                  <c:v>0.1275</c:v>
                </c:pt>
                <c:pt idx="52">
                  <c:v>0.13</c:v>
                </c:pt>
                <c:pt idx="53">
                  <c:v>0.13250000000000001</c:v>
                </c:pt>
                <c:pt idx="54">
                  <c:v>0.13500000000000001</c:v>
                </c:pt>
                <c:pt idx="55">
                  <c:v>0.13750000000000001</c:v>
                </c:pt>
                <c:pt idx="56">
                  <c:v>0.14000000000000001</c:v>
                </c:pt>
                <c:pt idx="57">
                  <c:v>0.14249999999999999</c:v>
                </c:pt>
                <c:pt idx="58">
                  <c:v>0.14499999999999999</c:v>
                </c:pt>
                <c:pt idx="59">
                  <c:v>0.14749999999999999</c:v>
                </c:pt>
                <c:pt idx="60">
                  <c:v>0.15</c:v>
                </c:pt>
                <c:pt idx="61">
                  <c:v>0.1525</c:v>
                </c:pt>
                <c:pt idx="62">
                  <c:v>0.155</c:v>
                </c:pt>
                <c:pt idx="63">
                  <c:v>0.1575</c:v>
                </c:pt>
                <c:pt idx="64">
                  <c:v>0.16</c:v>
                </c:pt>
                <c:pt idx="65">
                  <c:v>0.16250000000000001</c:v>
                </c:pt>
                <c:pt idx="66">
                  <c:v>0.16500000000000001</c:v>
                </c:pt>
                <c:pt idx="67">
                  <c:v>0.16750000000000001</c:v>
                </c:pt>
                <c:pt idx="68">
                  <c:v>0.17</c:v>
                </c:pt>
                <c:pt idx="69">
                  <c:v>0.17249999999999999</c:v>
                </c:pt>
                <c:pt idx="70">
                  <c:v>0.17499999999999999</c:v>
                </c:pt>
                <c:pt idx="71">
                  <c:v>0.17749999999999999</c:v>
                </c:pt>
                <c:pt idx="72">
                  <c:v>0.18</c:v>
                </c:pt>
                <c:pt idx="73">
                  <c:v>0.1825</c:v>
                </c:pt>
                <c:pt idx="74">
                  <c:v>0.185</c:v>
                </c:pt>
                <c:pt idx="75">
                  <c:v>0.1875</c:v>
                </c:pt>
                <c:pt idx="76">
                  <c:v>0.19</c:v>
                </c:pt>
                <c:pt idx="77">
                  <c:v>0.1925</c:v>
                </c:pt>
                <c:pt idx="78">
                  <c:v>0.19500000000000001</c:v>
                </c:pt>
                <c:pt idx="79">
                  <c:v>0.19750000000000001</c:v>
                </c:pt>
                <c:pt idx="80">
                  <c:v>0.2</c:v>
                </c:pt>
                <c:pt idx="81">
                  <c:v>0.20250000000000001</c:v>
                </c:pt>
                <c:pt idx="82">
                  <c:v>0.20499999999999999</c:v>
                </c:pt>
                <c:pt idx="83">
                  <c:v>0.20749999999999999</c:v>
                </c:pt>
                <c:pt idx="84">
                  <c:v>0.21</c:v>
                </c:pt>
                <c:pt idx="85">
                  <c:v>0.21249999999999999</c:v>
                </c:pt>
                <c:pt idx="86">
                  <c:v>0.215</c:v>
                </c:pt>
                <c:pt idx="87">
                  <c:v>0.2175</c:v>
                </c:pt>
                <c:pt idx="88">
                  <c:v>0.22</c:v>
                </c:pt>
                <c:pt idx="89">
                  <c:v>0.2225</c:v>
                </c:pt>
                <c:pt idx="90">
                  <c:v>0.22500000000000001</c:v>
                </c:pt>
                <c:pt idx="91">
                  <c:v>0.22750000000000001</c:v>
                </c:pt>
                <c:pt idx="92">
                  <c:v>0.23</c:v>
                </c:pt>
                <c:pt idx="93">
                  <c:v>0.23250000000000001</c:v>
                </c:pt>
                <c:pt idx="94">
                  <c:v>0.23499999999999999</c:v>
                </c:pt>
                <c:pt idx="95">
                  <c:v>0.23749999999999999</c:v>
                </c:pt>
                <c:pt idx="96">
                  <c:v>0.24</c:v>
                </c:pt>
                <c:pt idx="97">
                  <c:v>0.24249999999999999</c:v>
                </c:pt>
                <c:pt idx="98">
                  <c:v>0.245</c:v>
                </c:pt>
                <c:pt idx="99">
                  <c:v>0.2475</c:v>
                </c:pt>
                <c:pt idx="100">
                  <c:v>0.25</c:v>
                </c:pt>
                <c:pt idx="101">
                  <c:v>0.2525</c:v>
                </c:pt>
                <c:pt idx="102">
                  <c:v>0.255</c:v>
                </c:pt>
                <c:pt idx="103">
                  <c:v>0.25750000000000001</c:v>
                </c:pt>
                <c:pt idx="104">
                  <c:v>0.26</c:v>
                </c:pt>
                <c:pt idx="105">
                  <c:v>0.26250000000000001</c:v>
                </c:pt>
                <c:pt idx="106">
                  <c:v>0.26500000000000001</c:v>
                </c:pt>
                <c:pt idx="107">
                  <c:v>0.26750000000000002</c:v>
                </c:pt>
                <c:pt idx="108">
                  <c:v>0.27</c:v>
                </c:pt>
                <c:pt idx="109">
                  <c:v>0.27250000000000002</c:v>
                </c:pt>
                <c:pt idx="110">
                  <c:v>0.27500000000000002</c:v>
                </c:pt>
                <c:pt idx="111">
                  <c:v>0.27750000000000002</c:v>
                </c:pt>
                <c:pt idx="112">
                  <c:v>0.28000000000000003</c:v>
                </c:pt>
                <c:pt idx="113">
                  <c:v>0.28249999999999997</c:v>
                </c:pt>
                <c:pt idx="114">
                  <c:v>0.28499999999999998</c:v>
                </c:pt>
                <c:pt idx="115">
                  <c:v>0.28749999999999998</c:v>
                </c:pt>
                <c:pt idx="116">
                  <c:v>0.28999999999999998</c:v>
                </c:pt>
                <c:pt idx="117">
                  <c:v>0.29249999999999998</c:v>
                </c:pt>
                <c:pt idx="118">
                  <c:v>0.29499999999999998</c:v>
                </c:pt>
                <c:pt idx="119">
                  <c:v>0.29749999999999999</c:v>
                </c:pt>
                <c:pt idx="120">
                  <c:v>0.3</c:v>
                </c:pt>
                <c:pt idx="121">
                  <c:v>0.30249999999999999</c:v>
                </c:pt>
                <c:pt idx="122">
                  <c:v>0.30499999999999999</c:v>
                </c:pt>
                <c:pt idx="123">
                  <c:v>0.3075</c:v>
                </c:pt>
                <c:pt idx="124">
                  <c:v>0.31</c:v>
                </c:pt>
                <c:pt idx="125">
                  <c:v>0.3125</c:v>
                </c:pt>
                <c:pt idx="126">
                  <c:v>0.315</c:v>
                </c:pt>
                <c:pt idx="127">
                  <c:v>0.3175</c:v>
                </c:pt>
                <c:pt idx="128">
                  <c:v>0.32</c:v>
                </c:pt>
                <c:pt idx="129">
                  <c:v>0.32250000000000001</c:v>
                </c:pt>
                <c:pt idx="130">
                  <c:v>0.32500000000000001</c:v>
                </c:pt>
                <c:pt idx="131">
                  <c:v>0.32750000000000001</c:v>
                </c:pt>
                <c:pt idx="132">
                  <c:v>0.33</c:v>
                </c:pt>
                <c:pt idx="133">
                  <c:v>0.33250000000000002</c:v>
                </c:pt>
                <c:pt idx="134">
                  <c:v>0.33500000000000002</c:v>
                </c:pt>
                <c:pt idx="135">
                  <c:v>0.33750000000000002</c:v>
                </c:pt>
                <c:pt idx="136">
                  <c:v>0.34</c:v>
                </c:pt>
                <c:pt idx="137">
                  <c:v>0.34250000000000003</c:v>
                </c:pt>
                <c:pt idx="138">
                  <c:v>0.34499999999999997</c:v>
                </c:pt>
                <c:pt idx="139">
                  <c:v>0.34749999999999998</c:v>
                </c:pt>
                <c:pt idx="140">
                  <c:v>0.35</c:v>
                </c:pt>
                <c:pt idx="141">
                  <c:v>0.35249999999999998</c:v>
                </c:pt>
                <c:pt idx="142">
                  <c:v>0.35499999999999998</c:v>
                </c:pt>
                <c:pt idx="143">
                  <c:v>0.35749999999999998</c:v>
                </c:pt>
                <c:pt idx="144">
                  <c:v>0.36</c:v>
                </c:pt>
                <c:pt idx="145">
                  <c:v>0.36249999999999999</c:v>
                </c:pt>
                <c:pt idx="146">
                  <c:v>0.36499999999999999</c:v>
                </c:pt>
                <c:pt idx="147">
                  <c:v>0.36749999999999999</c:v>
                </c:pt>
                <c:pt idx="148">
                  <c:v>0.37</c:v>
                </c:pt>
                <c:pt idx="149">
                  <c:v>0.3725</c:v>
                </c:pt>
                <c:pt idx="150">
                  <c:v>0.375</c:v>
                </c:pt>
                <c:pt idx="151">
                  <c:v>0.3775</c:v>
                </c:pt>
                <c:pt idx="152">
                  <c:v>0.38</c:v>
                </c:pt>
                <c:pt idx="153">
                  <c:v>0.38250000000000001</c:v>
                </c:pt>
                <c:pt idx="154">
                  <c:v>0.38500000000000001</c:v>
                </c:pt>
                <c:pt idx="155">
                  <c:v>0.38750000000000001</c:v>
                </c:pt>
                <c:pt idx="156">
                  <c:v>0.39</c:v>
                </c:pt>
                <c:pt idx="157">
                  <c:v>0.39250000000000002</c:v>
                </c:pt>
                <c:pt idx="158">
                  <c:v>0.39500000000000002</c:v>
                </c:pt>
                <c:pt idx="159">
                  <c:v>0.39750000000000002</c:v>
                </c:pt>
                <c:pt idx="160">
                  <c:v>0.4</c:v>
                </c:pt>
                <c:pt idx="161">
                  <c:v>0.40250000000000002</c:v>
                </c:pt>
                <c:pt idx="162">
                  <c:v>0.40500000000000003</c:v>
                </c:pt>
                <c:pt idx="163">
                  <c:v>0.40749999999999997</c:v>
                </c:pt>
                <c:pt idx="164">
                  <c:v>0.41</c:v>
                </c:pt>
                <c:pt idx="165">
                  <c:v>0.41249999999999998</c:v>
                </c:pt>
                <c:pt idx="166">
                  <c:v>0.41499999999999998</c:v>
                </c:pt>
                <c:pt idx="167">
                  <c:v>0.41749999999999998</c:v>
                </c:pt>
                <c:pt idx="168">
                  <c:v>0.42</c:v>
                </c:pt>
                <c:pt idx="169">
                  <c:v>0.42249999999999999</c:v>
                </c:pt>
                <c:pt idx="170">
                  <c:v>0.42499999999999999</c:v>
                </c:pt>
                <c:pt idx="171">
                  <c:v>0.42749999999999999</c:v>
                </c:pt>
                <c:pt idx="172">
                  <c:v>0.43</c:v>
                </c:pt>
                <c:pt idx="173">
                  <c:v>0.4325</c:v>
                </c:pt>
                <c:pt idx="174">
                  <c:v>0.435</c:v>
                </c:pt>
                <c:pt idx="175">
                  <c:v>0.4375</c:v>
                </c:pt>
                <c:pt idx="176">
                  <c:v>0.44</c:v>
                </c:pt>
                <c:pt idx="177">
                  <c:v>0.4425</c:v>
                </c:pt>
                <c:pt idx="178">
                  <c:v>0.44500000000000001</c:v>
                </c:pt>
                <c:pt idx="179">
                  <c:v>0.44750000000000001</c:v>
                </c:pt>
                <c:pt idx="180">
                  <c:v>0.45</c:v>
                </c:pt>
                <c:pt idx="181">
                  <c:v>0.45250000000000001</c:v>
                </c:pt>
                <c:pt idx="182">
                  <c:v>0.45500000000000002</c:v>
                </c:pt>
                <c:pt idx="183">
                  <c:v>0.45750000000000002</c:v>
                </c:pt>
                <c:pt idx="184">
                  <c:v>0.46</c:v>
                </c:pt>
                <c:pt idx="185">
                  <c:v>0.46250000000000002</c:v>
                </c:pt>
                <c:pt idx="186">
                  <c:v>0.46500000000000002</c:v>
                </c:pt>
                <c:pt idx="187">
                  <c:v>0.46750000000000003</c:v>
                </c:pt>
                <c:pt idx="188">
                  <c:v>0.47</c:v>
                </c:pt>
                <c:pt idx="189">
                  <c:v>0.47249999999999998</c:v>
                </c:pt>
                <c:pt idx="190">
                  <c:v>0.47499999999999998</c:v>
                </c:pt>
                <c:pt idx="191">
                  <c:v>0.47749999999999998</c:v>
                </c:pt>
                <c:pt idx="192">
                  <c:v>0.48</c:v>
                </c:pt>
                <c:pt idx="193">
                  <c:v>0.48249999999999998</c:v>
                </c:pt>
                <c:pt idx="194">
                  <c:v>0.48499999999999999</c:v>
                </c:pt>
                <c:pt idx="195">
                  <c:v>0.48749999999999999</c:v>
                </c:pt>
                <c:pt idx="196">
                  <c:v>0.49</c:v>
                </c:pt>
                <c:pt idx="197">
                  <c:v>0.49249999999999999</c:v>
                </c:pt>
                <c:pt idx="198">
                  <c:v>0.495</c:v>
                </c:pt>
                <c:pt idx="199">
                  <c:v>0.4975</c:v>
                </c:pt>
                <c:pt idx="200">
                  <c:v>0.5</c:v>
                </c:pt>
                <c:pt idx="201">
                  <c:v>0.50249999999999995</c:v>
                </c:pt>
                <c:pt idx="202">
                  <c:v>0.505</c:v>
                </c:pt>
                <c:pt idx="203">
                  <c:v>0.50749999999999995</c:v>
                </c:pt>
                <c:pt idx="204">
                  <c:v>0.51</c:v>
                </c:pt>
                <c:pt idx="205">
                  <c:v>0.51249999999999996</c:v>
                </c:pt>
                <c:pt idx="206">
                  <c:v>0.51500000000000001</c:v>
                </c:pt>
                <c:pt idx="207">
                  <c:v>0.51749999999999996</c:v>
                </c:pt>
                <c:pt idx="208">
                  <c:v>0.52</c:v>
                </c:pt>
                <c:pt idx="209">
                  <c:v>0.52249999999999996</c:v>
                </c:pt>
                <c:pt idx="210">
                  <c:v>0.52500000000000002</c:v>
                </c:pt>
                <c:pt idx="211">
                  <c:v>0.52749999999999997</c:v>
                </c:pt>
                <c:pt idx="212">
                  <c:v>0.53</c:v>
                </c:pt>
                <c:pt idx="213">
                  <c:v>0.53249999999999997</c:v>
                </c:pt>
                <c:pt idx="214">
                  <c:v>0.53500000000000003</c:v>
                </c:pt>
                <c:pt idx="215">
                  <c:v>0.53749999999999998</c:v>
                </c:pt>
                <c:pt idx="216">
                  <c:v>0.54</c:v>
                </c:pt>
                <c:pt idx="217">
                  <c:v>0.54249999999999998</c:v>
                </c:pt>
                <c:pt idx="218">
                  <c:v>0.54500000000000004</c:v>
                </c:pt>
                <c:pt idx="219">
                  <c:v>0.54749999999999999</c:v>
                </c:pt>
                <c:pt idx="220">
                  <c:v>0.55000000000000004</c:v>
                </c:pt>
                <c:pt idx="221">
                  <c:v>0.55249999999999999</c:v>
                </c:pt>
                <c:pt idx="222">
                  <c:v>0.55500000000000005</c:v>
                </c:pt>
                <c:pt idx="223">
                  <c:v>0.5575</c:v>
                </c:pt>
                <c:pt idx="224">
                  <c:v>0.56000000000000005</c:v>
                </c:pt>
                <c:pt idx="225">
                  <c:v>0.5625</c:v>
                </c:pt>
                <c:pt idx="226">
                  <c:v>0.56499999999999995</c:v>
                </c:pt>
                <c:pt idx="227">
                  <c:v>0.5675</c:v>
                </c:pt>
                <c:pt idx="228">
                  <c:v>0.56999999999999995</c:v>
                </c:pt>
                <c:pt idx="229">
                  <c:v>0.57250000000000001</c:v>
                </c:pt>
                <c:pt idx="230">
                  <c:v>0.57499999999999996</c:v>
                </c:pt>
                <c:pt idx="231">
                  <c:v>0.57750000000000001</c:v>
                </c:pt>
                <c:pt idx="232">
                  <c:v>0.57999999999999996</c:v>
                </c:pt>
                <c:pt idx="233">
                  <c:v>0.58250000000000002</c:v>
                </c:pt>
                <c:pt idx="234">
                  <c:v>0.58499999999999996</c:v>
                </c:pt>
                <c:pt idx="235">
                  <c:v>0.58750000000000002</c:v>
                </c:pt>
                <c:pt idx="236">
                  <c:v>0.59</c:v>
                </c:pt>
                <c:pt idx="237">
                  <c:v>0.59250000000000003</c:v>
                </c:pt>
                <c:pt idx="238">
                  <c:v>0.59499999999999997</c:v>
                </c:pt>
                <c:pt idx="239">
                  <c:v>0.59750000000000003</c:v>
                </c:pt>
                <c:pt idx="240">
                  <c:v>0.6</c:v>
                </c:pt>
                <c:pt idx="241">
                  <c:v>0.60250000000000004</c:v>
                </c:pt>
                <c:pt idx="242">
                  <c:v>0.60499999999999998</c:v>
                </c:pt>
                <c:pt idx="243">
                  <c:v>0.60750000000000004</c:v>
                </c:pt>
                <c:pt idx="244">
                  <c:v>0.61</c:v>
                </c:pt>
                <c:pt idx="245">
                  <c:v>0.61250000000000004</c:v>
                </c:pt>
                <c:pt idx="246">
                  <c:v>0.61499999999999999</c:v>
                </c:pt>
                <c:pt idx="247">
                  <c:v>0.61750000000000005</c:v>
                </c:pt>
                <c:pt idx="248">
                  <c:v>0.62</c:v>
                </c:pt>
                <c:pt idx="249">
                  <c:v>0.62250000000000005</c:v>
                </c:pt>
                <c:pt idx="250">
                  <c:v>0.625</c:v>
                </c:pt>
                <c:pt idx="251">
                  <c:v>0.62749999999999995</c:v>
                </c:pt>
                <c:pt idx="252">
                  <c:v>0.63</c:v>
                </c:pt>
                <c:pt idx="253">
                  <c:v>0.63249999999999995</c:v>
                </c:pt>
                <c:pt idx="254">
                  <c:v>0.63500000000000001</c:v>
                </c:pt>
                <c:pt idx="255">
                  <c:v>0.63749999999999996</c:v>
                </c:pt>
                <c:pt idx="256">
                  <c:v>0.64</c:v>
                </c:pt>
                <c:pt idx="257">
                  <c:v>0.64249999999999996</c:v>
                </c:pt>
                <c:pt idx="258">
                  <c:v>0.64500000000000002</c:v>
                </c:pt>
                <c:pt idx="259">
                  <c:v>0.64749999999999996</c:v>
                </c:pt>
                <c:pt idx="260">
                  <c:v>0.65</c:v>
                </c:pt>
                <c:pt idx="261">
                  <c:v>0.65249999999999997</c:v>
                </c:pt>
                <c:pt idx="262">
                  <c:v>0.65500000000000003</c:v>
                </c:pt>
                <c:pt idx="263">
                  <c:v>0.65749999999999997</c:v>
                </c:pt>
                <c:pt idx="264">
                  <c:v>0.66</c:v>
                </c:pt>
                <c:pt idx="265">
                  <c:v>0.66249999999999998</c:v>
                </c:pt>
                <c:pt idx="266">
                  <c:v>0.66500000000000004</c:v>
                </c:pt>
                <c:pt idx="267">
                  <c:v>0.66749999999999998</c:v>
                </c:pt>
                <c:pt idx="268">
                  <c:v>0.67</c:v>
                </c:pt>
                <c:pt idx="269">
                  <c:v>0.67249999999999999</c:v>
                </c:pt>
                <c:pt idx="270">
                  <c:v>0.67500000000000004</c:v>
                </c:pt>
                <c:pt idx="271">
                  <c:v>0.67749999999999999</c:v>
                </c:pt>
                <c:pt idx="272">
                  <c:v>0.68</c:v>
                </c:pt>
                <c:pt idx="273">
                  <c:v>0.6825</c:v>
                </c:pt>
                <c:pt idx="274">
                  <c:v>0.68500000000000005</c:v>
                </c:pt>
                <c:pt idx="275">
                  <c:v>0.6875</c:v>
                </c:pt>
                <c:pt idx="276">
                  <c:v>0.69</c:v>
                </c:pt>
                <c:pt idx="277">
                  <c:v>0.6925</c:v>
                </c:pt>
                <c:pt idx="278">
                  <c:v>0.69499999999999995</c:v>
                </c:pt>
                <c:pt idx="279">
                  <c:v>0.69750000000000001</c:v>
                </c:pt>
                <c:pt idx="280">
                  <c:v>0.7</c:v>
                </c:pt>
                <c:pt idx="281">
                  <c:v>0.70250000000000001</c:v>
                </c:pt>
                <c:pt idx="282">
                  <c:v>0.70499999999999996</c:v>
                </c:pt>
                <c:pt idx="283">
                  <c:v>0.70750000000000002</c:v>
                </c:pt>
                <c:pt idx="284">
                  <c:v>0.71</c:v>
                </c:pt>
                <c:pt idx="285">
                  <c:v>0.71250000000000002</c:v>
                </c:pt>
                <c:pt idx="286">
                  <c:v>0.71499999999999997</c:v>
                </c:pt>
                <c:pt idx="287">
                  <c:v>0.71750000000000003</c:v>
                </c:pt>
                <c:pt idx="288">
                  <c:v>0.72</c:v>
                </c:pt>
                <c:pt idx="289">
                  <c:v>0.72250000000000003</c:v>
                </c:pt>
                <c:pt idx="290">
                  <c:v>0.72499999999999998</c:v>
                </c:pt>
                <c:pt idx="291">
                  <c:v>0.72750000000000004</c:v>
                </c:pt>
                <c:pt idx="292">
                  <c:v>0.73</c:v>
                </c:pt>
                <c:pt idx="293">
                  <c:v>0.73250000000000004</c:v>
                </c:pt>
                <c:pt idx="294">
                  <c:v>0.73499999999999999</c:v>
                </c:pt>
                <c:pt idx="295">
                  <c:v>0.73750000000000004</c:v>
                </c:pt>
                <c:pt idx="296">
                  <c:v>0.74</c:v>
                </c:pt>
                <c:pt idx="297">
                  <c:v>0.74250000000000005</c:v>
                </c:pt>
                <c:pt idx="298">
                  <c:v>0.745</c:v>
                </c:pt>
                <c:pt idx="299">
                  <c:v>0.74750000000000005</c:v>
                </c:pt>
                <c:pt idx="300">
                  <c:v>0.75</c:v>
                </c:pt>
                <c:pt idx="301">
                  <c:v>0.75249999999999995</c:v>
                </c:pt>
                <c:pt idx="302">
                  <c:v>0.755</c:v>
                </c:pt>
                <c:pt idx="303">
                  <c:v>0.75749999999999995</c:v>
                </c:pt>
                <c:pt idx="304">
                  <c:v>0.76</c:v>
                </c:pt>
                <c:pt idx="305">
                  <c:v>0.76249999999999996</c:v>
                </c:pt>
                <c:pt idx="306">
                  <c:v>0.76500000000000001</c:v>
                </c:pt>
                <c:pt idx="307">
                  <c:v>0.76749999999999996</c:v>
                </c:pt>
                <c:pt idx="308">
                  <c:v>0.77</c:v>
                </c:pt>
                <c:pt idx="309">
                  <c:v>0.77249999999999996</c:v>
                </c:pt>
                <c:pt idx="310">
                  <c:v>0.77500000000000002</c:v>
                </c:pt>
                <c:pt idx="311">
                  <c:v>0.77749999999999997</c:v>
                </c:pt>
                <c:pt idx="312">
                  <c:v>0.78</c:v>
                </c:pt>
                <c:pt idx="313">
                  <c:v>0.78249999999999997</c:v>
                </c:pt>
                <c:pt idx="314">
                  <c:v>0.78500000000000003</c:v>
                </c:pt>
                <c:pt idx="315">
                  <c:v>0.78749999999999998</c:v>
                </c:pt>
                <c:pt idx="316">
                  <c:v>0.79</c:v>
                </c:pt>
                <c:pt idx="317">
                  <c:v>0.79249999999999998</c:v>
                </c:pt>
                <c:pt idx="318">
                  <c:v>0.79500000000000004</c:v>
                </c:pt>
                <c:pt idx="319">
                  <c:v>0.79749999999999999</c:v>
                </c:pt>
                <c:pt idx="320">
                  <c:v>0.8</c:v>
                </c:pt>
                <c:pt idx="321">
                  <c:v>0.80249999999999999</c:v>
                </c:pt>
                <c:pt idx="322">
                  <c:v>0.80500000000000005</c:v>
                </c:pt>
                <c:pt idx="323">
                  <c:v>0.8075</c:v>
                </c:pt>
                <c:pt idx="324">
                  <c:v>0.81</c:v>
                </c:pt>
                <c:pt idx="325">
                  <c:v>0.8125</c:v>
                </c:pt>
                <c:pt idx="326">
                  <c:v>0.81499999999999995</c:v>
                </c:pt>
                <c:pt idx="327">
                  <c:v>0.8175</c:v>
                </c:pt>
                <c:pt idx="328">
                  <c:v>0.82</c:v>
                </c:pt>
                <c:pt idx="329">
                  <c:v>0.82250000000000001</c:v>
                </c:pt>
                <c:pt idx="330">
                  <c:v>0.82499999999999996</c:v>
                </c:pt>
                <c:pt idx="331">
                  <c:v>0.82750000000000001</c:v>
                </c:pt>
                <c:pt idx="332">
                  <c:v>0.83</c:v>
                </c:pt>
                <c:pt idx="333">
                  <c:v>0.83250000000000002</c:v>
                </c:pt>
                <c:pt idx="334">
                  <c:v>0.83499999999999996</c:v>
                </c:pt>
                <c:pt idx="335">
                  <c:v>0.83750000000000002</c:v>
                </c:pt>
                <c:pt idx="336">
                  <c:v>0.84</c:v>
                </c:pt>
                <c:pt idx="337">
                  <c:v>0.84250000000000003</c:v>
                </c:pt>
                <c:pt idx="338">
                  <c:v>0.84499999999999997</c:v>
                </c:pt>
                <c:pt idx="339">
                  <c:v>0.84750000000000003</c:v>
                </c:pt>
                <c:pt idx="340">
                  <c:v>0.85</c:v>
                </c:pt>
                <c:pt idx="341">
                  <c:v>0.85250000000000004</c:v>
                </c:pt>
                <c:pt idx="342">
                  <c:v>0.85499999999999998</c:v>
                </c:pt>
                <c:pt idx="343">
                  <c:v>0.85750000000000004</c:v>
                </c:pt>
                <c:pt idx="344">
                  <c:v>0.86</c:v>
                </c:pt>
                <c:pt idx="345">
                  <c:v>0.86250000000000004</c:v>
                </c:pt>
                <c:pt idx="346">
                  <c:v>0.86499999999999999</c:v>
                </c:pt>
                <c:pt idx="347">
                  <c:v>0.86750000000000005</c:v>
                </c:pt>
                <c:pt idx="348">
                  <c:v>0.87</c:v>
                </c:pt>
                <c:pt idx="349">
                  <c:v>0.87250000000000005</c:v>
                </c:pt>
                <c:pt idx="350">
                  <c:v>0.875</c:v>
                </c:pt>
                <c:pt idx="351">
                  <c:v>0.87749999999999995</c:v>
                </c:pt>
                <c:pt idx="352">
                  <c:v>0.88</c:v>
                </c:pt>
                <c:pt idx="353">
                  <c:v>0.88249999999999995</c:v>
                </c:pt>
                <c:pt idx="354">
                  <c:v>0.88500000000000001</c:v>
                </c:pt>
                <c:pt idx="355">
                  <c:v>0.88749999999999996</c:v>
                </c:pt>
                <c:pt idx="356">
                  <c:v>0.89</c:v>
                </c:pt>
                <c:pt idx="357">
                  <c:v>0.89249999999999996</c:v>
                </c:pt>
                <c:pt idx="358">
                  <c:v>0.89500000000000002</c:v>
                </c:pt>
                <c:pt idx="359">
                  <c:v>0.89749999999999996</c:v>
                </c:pt>
                <c:pt idx="360">
                  <c:v>0.9</c:v>
                </c:pt>
                <c:pt idx="361">
                  <c:v>0.90249999999999997</c:v>
                </c:pt>
                <c:pt idx="362">
                  <c:v>0.90500000000000003</c:v>
                </c:pt>
                <c:pt idx="363">
                  <c:v>0.90749999999999997</c:v>
                </c:pt>
                <c:pt idx="364">
                  <c:v>0.91</c:v>
                </c:pt>
                <c:pt idx="365">
                  <c:v>0.91249999999999998</c:v>
                </c:pt>
                <c:pt idx="366">
                  <c:v>0.91500000000000004</c:v>
                </c:pt>
                <c:pt idx="367">
                  <c:v>0.91749999999999998</c:v>
                </c:pt>
                <c:pt idx="368">
                  <c:v>0.92</c:v>
                </c:pt>
                <c:pt idx="369">
                  <c:v>0.92249999999999999</c:v>
                </c:pt>
                <c:pt idx="370">
                  <c:v>0.92500000000000004</c:v>
                </c:pt>
                <c:pt idx="371">
                  <c:v>0.92749999999999999</c:v>
                </c:pt>
                <c:pt idx="372">
                  <c:v>0.93</c:v>
                </c:pt>
                <c:pt idx="373">
                  <c:v>0.9325</c:v>
                </c:pt>
                <c:pt idx="374">
                  <c:v>0.93500000000000005</c:v>
                </c:pt>
                <c:pt idx="375">
                  <c:v>0.9375</c:v>
                </c:pt>
                <c:pt idx="376">
                  <c:v>0.94</c:v>
                </c:pt>
                <c:pt idx="377">
                  <c:v>0.9425</c:v>
                </c:pt>
                <c:pt idx="378">
                  <c:v>0.94499999999999995</c:v>
                </c:pt>
                <c:pt idx="379">
                  <c:v>0.94750000000000001</c:v>
                </c:pt>
                <c:pt idx="380">
                  <c:v>0.95</c:v>
                </c:pt>
                <c:pt idx="381">
                  <c:v>0.95250000000000001</c:v>
                </c:pt>
                <c:pt idx="382">
                  <c:v>0.95499999999999996</c:v>
                </c:pt>
                <c:pt idx="383">
                  <c:v>0.95750000000000002</c:v>
                </c:pt>
                <c:pt idx="384">
                  <c:v>0.96</c:v>
                </c:pt>
                <c:pt idx="385">
                  <c:v>0.96250000000000002</c:v>
                </c:pt>
                <c:pt idx="386">
                  <c:v>0.96499999999999997</c:v>
                </c:pt>
                <c:pt idx="387">
                  <c:v>0.96750000000000003</c:v>
                </c:pt>
                <c:pt idx="388">
                  <c:v>0.97</c:v>
                </c:pt>
                <c:pt idx="389">
                  <c:v>0.97250000000000003</c:v>
                </c:pt>
                <c:pt idx="390">
                  <c:v>0.97499999999999998</c:v>
                </c:pt>
                <c:pt idx="391">
                  <c:v>0.97750000000000004</c:v>
                </c:pt>
                <c:pt idx="392">
                  <c:v>0.98</c:v>
                </c:pt>
                <c:pt idx="393">
                  <c:v>0.98250000000000004</c:v>
                </c:pt>
                <c:pt idx="394">
                  <c:v>0.98499999999999999</c:v>
                </c:pt>
                <c:pt idx="395">
                  <c:v>0.98750000000000004</c:v>
                </c:pt>
                <c:pt idx="396">
                  <c:v>0.99</c:v>
                </c:pt>
                <c:pt idx="397">
                  <c:v>0.99250000000000005</c:v>
                </c:pt>
                <c:pt idx="398">
                  <c:v>0.995</c:v>
                </c:pt>
              </c:numCache>
            </c:numRef>
          </c:cat>
          <c:val>
            <c:numRef>
              <c:f>cost_curve_by_play!$BN$5:$BN$403</c:f>
              <c:numCache>
                <c:formatCode>General</c:formatCode>
                <c:ptCount val="399"/>
                <c:pt idx="0">
                  <c:v>0</c:v>
                </c:pt>
                <c:pt idx="1">
                  <c:v>0</c:v>
                </c:pt>
                <c:pt idx="2">
                  <c:v>0</c:v>
                </c:pt>
                <c:pt idx="3">
                  <c:v>0</c:v>
                </c:pt>
                <c:pt idx="4">
                  <c:v>0</c:v>
                </c:pt>
                <c:pt idx="5">
                  <c:v>16.240992768452664</c:v>
                </c:pt>
                <c:pt idx="6">
                  <c:v>16.240992768452664</c:v>
                </c:pt>
                <c:pt idx="7">
                  <c:v>16.240992768452664</c:v>
                </c:pt>
                <c:pt idx="8">
                  <c:v>0</c:v>
                </c:pt>
                <c:pt idx="9">
                  <c:v>0</c:v>
                </c:pt>
                <c:pt idx="10">
                  <c:v>0</c:v>
                </c:pt>
                <c:pt idx="11">
                  <c:v>0</c:v>
                </c:pt>
                <c:pt idx="12">
                  <c:v>0</c:v>
                </c:pt>
                <c:pt idx="13">
                  <c:v>0</c:v>
                </c:pt>
                <c:pt idx="14">
                  <c:v>0</c:v>
                </c:pt>
                <c:pt idx="15">
                  <c:v>0</c:v>
                </c:pt>
                <c:pt idx="16">
                  <c:v>0</c:v>
                </c:pt>
                <c:pt idx="17">
                  <c:v>0</c:v>
                </c:pt>
                <c:pt idx="18">
                  <c:v>0</c:v>
                </c:pt>
                <c:pt idx="19">
                  <c:v>0</c:v>
                </c:pt>
                <c:pt idx="20">
                  <c:v>0</c:v>
                </c:pt>
                <c:pt idx="21">
                  <c:v>18.859175221406346</c:v>
                </c:pt>
                <c:pt idx="22">
                  <c:v>18.859175221406346</c:v>
                </c:pt>
                <c:pt idx="23">
                  <c:v>0</c:v>
                </c:pt>
                <c:pt idx="24">
                  <c:v>0</c:v>
                </c:pt>
                <c:pt idx="25">
                  <c:v>0</c:v>
                </c:pt>
                <c:pt idx="26">
                  <c:v>0</c:v>
                </c:pt>
                <c:pt idx="27">
                  <c:v>0</c:v>
                </c:pt>
                <c:pt idx="28">
                  <c:v>0</c:v>
                </c:pt>
                <c:pt idx="29">
                  <c:v>0</c:v>
                </c:pt>
                <c:pt idx="30">
                  <c:v>0</c:v>
                </c:pt>
                <c:pt idx="31">
                  <c:v>0</c:v>
                </c:pt>
                <c:pt idx="32">
                  <c:v>0</c:v>
                </c:pt>
                <c:pt idx="33">
                  <c:v>0</c:v>
                </c:pt>
                <c:pt idx="34">
                  <c:v>23.093652075908924</c:v>
                </c:pt>
                <c:pt idx="35">
                  <c:v>23.093652075908924</c:v>
                </c:pt>
                <c:pt idx="36">
                  <c:v>23.202697274503436</c:v>
                </c:pt>
                <c:pt idx="37">
                  <c:v>0</c:v>
                </c:pt>
                <c:pt idx="38">
                  <c:v>0</c:v>
                </c:pt>
                <c:pt idx="39">
                  <c:v>0</c:v>
                </c:pt>
                <c:pt idx="40">
                  <c:v>0</c:v>
                </c:pt>
                <c:pt idx="41">
                  <c:v>0</c:v>
                </c:pt>
                <c:pt idx="42">
                  <c:v>0</c:v>
                </c:pt>
                <c:pt idx="43">
                  <c:v>0</c:v>
                </c:pt>
                <c:pt idx="44">
                  <c:v>0</c:v>
                </c:pt>
                <c:pt idx="45">
                  <c:v>25.371475479054382</c:v>
                </c:pt>
                <c:pt idx="46">
                  <c:v>25.380274974330046</c:v>
                </c:pt>
                <c:pt idx="47">
                  <c:v>0</c:v>
                </c:pt>
                <c:pt idx="48">
                  <c:v>0</c:v>
                </c:pt>
                <c:pt idx="49">
                  <c:v>0</c:v>
                </c:pt>
                <c:pt idx="50">
                  <c:v>0</c:v>
                </c:pt>
                <c:pt idx="51">
                  <c:v>0</c:v>
                </c:pt>
                <c:pt idx="52">
                  <c:v>0</c:v>
                </c:pt>
                <c:pt idx="53">
                  <c:v>0</c:v>
                </c:pt>
                <c:pt idx="54">
                  <c:v>0</c:v>
                </c:pt>
                <c:pt idx="55">
                  <c:v>32.481985536905327</c:v>
                </c:pt>
                <c:pt idx="56">
                  <c:v>0</c:v>
                </c:pt>
                <c:pt idx="57">
                  <c:v>0</c:v>
                </c:pt>
                <c:pt idx="58">
                  <c:v>0</c:v>
                </c:pt>
                <c:pt idx="59">
                  <c:v>0</c:v>
                </c:pt>
                <c:pt idx="60">
                  <c:v>0</c:v>
                </c:pt>
                <c:pt idx="61">
                  <c:v>0</c:v>
                </c:pt>
                <c:pt idx="62">
                  <c:v>0</c:v>
                </c:pt>
                <c:pt idx="63">
                  <c:v>0</c:v>
                </c:pt>
                <c:pt idx="64">
                  <c:v>0</c:v>
                </c:pt>
                <c:pt idx="65">
                  <c:v>0</c:v>
                </c:pt>
                <c:pt idx="66">
                  <c:v>0</c:v>
                </c:pt>
                <c:pt idx="67">
                  <c:v>36.549181627048583</c:v>
                </c:pt>
                <c:pt idx="68">
                  <c:v>36.549181627048583</c:v>
                </c:pt>
                <c:pt idx="69">
                  <c:v>0</c:v>
                </c:pt>
                <c:pt idx="70">
                  <c:v>0</c:v>
                </c:pt>
                <c:pt idx="71">
                  <c:v>0</c:v>
                </c:pt>
                <c:pt idx="72">
                  <c:v>0</c:v>
                </c:pt>
                <c:pt idx="73">
                  <c:v>0</c:v>
                </c:pt>
                <c:pt idx="74">
                  <c:v>0</c:v>
                </c:pt>
                <c:pt idx="75">
                  <c:v>0</c:v>
                </c:pt>
                <c:pt idx="76">
                  <c:v>0</c:v>
                </c:pt>
                <c:pt idx="77">
                  <c:v>0</c:v>
                </c:pt>
                <c:pt idx="78">
                  <c:v>0</c:v>
                </c:pt>
                <c:pt idx="79">
                  <c:v>0</c:v>
                </c:pt>
                <c:pt idx="80">
                  <c:v>0</c:v>
                </c:pt>
                <c:pt idx="81">
                  <c:v>39.945520857904057</c:v>
                </c:pt>
                <c:pt idx="82">
                  <c:v>39.945520857904057</c:v>
                </c:pt>
                <c:pt idx="83">
                  <c:v>39.945520857904057</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42.801550239412116</c:v>
                </c:pt>
                <c:pt idx="104">
                  <c:v>42.801550239412116</c:v>
                </c:pt>
                <c:pt idx="105">
                  <c:v>42.801550239412116</c:v>
                </c:pt>
                <c:pt idx="106">
                  <c:v>42.801550239412116</c:v>
                </c:pt>
                <c:pt idx="107">
                  <c:v>42.801550239412116</c:v>
                </c:pt>
                <c:pt idx="108">
                  <c:v>42.801550239412116</c:v>
                </c:pt>
                <c:pt idx="109">
                  <c:v>0</c:v>
                </c:pt>
                <c:pt idx="110">
                  <c:v>0</c:v>
                </c:pt>
                <c:pt idx="111">
                  <c:v>0</c:v>
                </c:pt>
                <c:pt idx="112">
                  <c:v>0</c:v>
                </c:pt>
                <c:pt idx="113">
                  <c:v>0</c:v>
                </c:pt>
                <c:pt idx="114">
                  <c:v>42.905042126073759</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46.405394549006871</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47.165841531233646</c:v>
                </c:pt>
                <c:pt idx="165">
                  <c:v>47.165841531233646</c:v>
                </c:pt>
                <c:pt idx="166">
                  <c:v>0</c:v>
                </c:pt>
                <c:pt idx="167">
                  <c:v>0</c:v>
                </c:pt>
                <c:pt idx="168">
                  <c:v>0</c:v>
                </c:pt>
                <c:pt idx="169">
                  <c:v>47.328434808235201</c:v>
                </c:pt>
                <c:pt idx="170">
                  <c:v>47.328434808235201</c:v>
                </c:pt>
                <c:pt idx="171">
                  <c:v>47.328434808235201</c:v>
                </c:pt>
                <c:pt idx="172">
                  <c:v>47.328434808235201</c:v>
                </c:pt>
                <c:pt idx="173">
                  <c:v>47.328434808235201</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50.712381040199723</c:v>
                </c:pt>
                <c:pt idx="197">
                  <c:v>50.712381040199723</c:v>
                </c:pt>
                <c:pt idx="198">
                  <c:v>50.712381040199723</c:v>
                </c:pt>
                <c:pt idx="199">
                  <c:v>50.712381040199723</c:v>
                </c:pt>
                <c:pt idx="200">
                  <c:v>50.760549948660092</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52.39370523323106</c:v>
                </c:pt>
                <c:pt idx="220">
                  <c:v>52.39370523323106</c:v>
                </c:pt>
                <c:pt idx="221">
                  <c:v>52.39370523323106</c:v>
                </c:pt>
                <c:pt idx="222">
                  <c:v>52.39370523323106</c:v>
                </c:pt>
                <c:pt idx="223">
                  <c:v>0</c:v>
                </c:pt>
                <c:pt idx="224">
                  <c:v>0</c:v>
                </c:pt>
                <c:pt idx="225">
                  <c:v>0</c:v>
                </c:pt>
                <c:pt idx="226">
                  <c:v>0</c:v>
                </c:pt>
                <c:pt idx="227">
                  <c:v>0</c:v>
                </c:pt>
                <c:pt idx="228">
                  <c:v>53.880766827492607</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56.279837154233739</c:v>
                </c:pt>
                <c:pt idx="243">
                  <c:v>56.279837154233739</c:v>
                </c:pt>
                <c:pt idx="244">
                  <c:v>56.279837154233739</c:v>
                </c:pt>
                <c:pt idx="245">
                  <c:v>56.279837154233739</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57.564467410812227</c:v>
                </c:pt>
                <c:pt idx="261">
                  <c:v>57.564467410812227</c:v>
                </c:pt>
                <c:pt idx="262">
                  <c:v>57.564467410812227</c:v>
                </c:pt>
                <c:pt idx="263">
                  <c:v>57.564467410812227</c:v>
                </c:pt>
                <c:pt idx="264">
                  <c:v>0</c:v>
                </c:pt>
                <c:pt idx="265">
                  <c:v>0</c:v>
                </c:pt>
                <c:pt idx="266">
                  <c:v>0</c:v>
                </c:pt>
                <c:pt idx="267">
                  <c:v>58.436111921354929</c:v>
                </c:pt>
                <c:pt idx="268">
                  <c:v>58.436111921354929</c:v>
                </c:pt>
                <c:pt idx="269">
                  <c:v>0</c:v>
                </c:pt>
                <c:pt idx="270">
                  <c:v>0</c:v>
                </c:pt>
                <c:pt idx="271">
                  <c:v>0</c:v>
                </c:pt>
                <c:pt idx="272">
                  <c:v>0</c:v>
                </c:pt>
                <c:pt idx="273">
                  <c:v>0</c:v>
                </c:pt>
                <c:pt idx="274">
                  <c:v>58.641498101019927</c:v>
                </c:pt>
                <c:pt idx="275">
                  <c:v>58.641498101019927</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59.994333616365147</c:v>
                </c:pt>
                <c:pt idx="294">
                  <c:v>0</c:v>
                </c:pt>
                <c:pt idx="295">
                  <c:v>0</c:v>
                </c:pt>
                <c:pt idx="296">
                  <c:v>0</c:v>
                </c:pt>
                <c:pt idx="297">
                  <c:v>0</c:v>
                </c:pt>
                <c:pt idx="298">
                  <c:v>0</c:v>
                </c:pt>
                <c:pt idx="299">
                  <c:v>0</c:v>
                </c:pt>
                <c:pt idx="300">
                  <c:v>0</c:v>
                </c:pt>
                <c:pt idx="301">
                  <c:v>0</c:v>
                </c:pt>
                <c:pt idx="302">
                  <c:v>0</c:v>
                </c:pt>
                <c:pt idx="303">
                  <c:v>61.899637552596474</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64.797871172688104</c:v>
                </c:pt>
                <c:pt idx="328">
                  <c:v>64.797871172688104</c:v>
                </c:pt>
                <c:pt idx="329">
                  <c:v>0</c:v>
                </c:pt>
                <c:pt idx="330">
                  <c:v>0</c:v>
                </c:pt>
                <c:pt idx="331">
                  <c:v>0</c:v>
                </c:pt>
                <c:pt idx="332">
                  <c:v>0</c:v>
                </c:pt>
                <c:pt idx="333">
                  <c:v>0</c:v>
                </c:pt>
                <c:pt idx="334">
                  <c:v>65.052670779606956</c:v>
                </c:pt>
                <c:pt idx="335">
                  <c:v>65.223314935763298</c:v>
                </c:pt>
                <c:pt idx="336">
                  <c:v>0</c:v>
                </c:pt>
                <c:pt idx="337">
                  <c:v>0</c:v>
                </c:pt>
                <c:pt idx="338">
                  <c:v>0</c:v>
                </c:pt>
                <c:pt idx="339">
                  <c:v>0</c:v>
                </c:pt>
                <c:pt idx="340">
                  <c:v>0</c:v>
                </c:pt>
                <c:pt idx="341">
                  <c:v>0</c:v>
                </c:pt>
                <c:pt idx="342">
                  <c:v>0</c:v>
                </c:pt>
                <c:pt idx="343">
                  <c:v>0</c:v>
                </c:pt>
                <c:pt idx="344">
                  <c:v>0</c:v>
                </c:pt>
                <c:pt idx="345">
                  <c:v>0</c:v>
                </c:pt>
                <c:pt idx="346">
                  <c:v>68.748837485972615</c:v>
                </c:pt>
                <c:pt idx="347">
                  <c:v>0</c:v>
                </c:pt>
                <c:pt idx="348">
                  <c:v>0</c:v>
                </c:pt>
                <c:pt idx="349">
                  <c:v>0</c:v>
                </c:pt>
                <c:pt idx="350">
                  <c:v>0</c:v>
                </c:pt>
                <c:pt idx="351">
                  <c:v>0</c:v>
                </c:pt>
                <c:pt idx="352">
                  <c:v>0</c:v>
                </c:pt>
                <c:pt idx="353">
                  <c:v>0</c:v>
                </c:pt>
                <c:pt idx="354">
                  <c:v>0</c:v>
                </c:pt>
                <c:pt idx="355">
                  <c:v>0</c:v>
                </c:pt>
                <c:pt idx="356">
                  <c:v>70.11228781161627</c:v>
                </c:pt>
                <c:pt idx="357">
                  <c:v>70.749818181387255</c:v>
                </c:pt>
                <c:pt idx="358">
                  <c:v>0</c:v>
                </c:pt>
                <c:pt idx="359">
                  <c:v>0</c:v>
                </c:pt>
                <c:pt idx="360">
                  <c:v>0</c:v>
                </c:pt>
                <c:pt idx="361">
                  <c:v>0</c:v>
                </c:pt>
                <c:pt idx="362">
                  <c:v>0</c:v>
                </c:pt>
                <c:pt idx="363">
                  <c:v>0</c:v>
                </c:pt>
                <c:pt idx="364">
                  <c:v>0</c:v>
                </c:pt>
                <c:pt idx="365">
                  <c:v>0</c:v>
                </c:pt>
                <c:pt idx="366">
                  <c:v>72.926892721145805</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numCache>
            </c:numRef>
          </c:val>
          <c:extLst>
            <c:ext xmlns:c16="http://schemas.microsoft.com/office/drawing/2014/chart" uri="{C3380CC4-5D6E-409C-BE32-E72D297353CC}">
              <c16:uniqueId val="{00000002-71C7-4150-94C6-C77FCB5C3304}"/>
            </c:ext>
          </c:extLst>
        </c:ser>
        <c:ser>
          <c:idx val="3"/>
          <c:order val="3"/>
          <c:tx>
            <c:strRef>
              <c:f>cost_curve_by_play!$BP$4</c:f>
              <c:strCache>
                <c:ptCount val="1"/>
                <c:pt idx="0">
                  <c:v>Bakken</c:v>
                </c:pt>
              </c:strCache>
            </c:strRef>
          </c:tx>
          <c:spPr>
            <a:solidFill>
              <a:srgbClr val="008542"/>
            </a:solidFill>
            <a:ln w="25400">
              <a:noFill/>
            </a:ln>
            <a:effectLst/>
          </c:spPr>
          <c:invertIfNegative val="0"/>
          <c:cat>
            <c:numRef>
              <c:f>cost_curve_by_play!$BL$5:$BL$403</c:f>
              <c:numCache>
                <c:formatCode>0.00</c:formatCode>
                <c:ptCount val="399"/>
                <c:pt idx="0">
                  <c:v>0</c:v>
                </c:pt>
                <c:pt idx="1">
                  <c:v>2.5000000000000001E-3</c:v>
                </c:pt>
                <c:pt idx="2">
                  <c:v>5.0000000000000001E-3</c:v>
                </c:pt>
                <c:pt idx="3">
                  <c:v>7.4999999999999997E-3</c:v>
                </c:pt>
                <c:pt idx="4">
                  <c:v>0.01</c:v>
                </c:pt>
                <c:pt idx="5">
                  <c:v>1.2500000000000001E-2</c:v>
                </c:pt>
                <c:pt idx="6">
                  <c:v>1.4999999999999999E-2</c:v>
                </c:pt>
                <c:pt idx="7">
                  <c:v>1.7500000000000002E-2</c:v>
                </c:pt>
                <c:pt idx="8">
                  <c:v>0.02</c:v>
                </c:pt>
                <c:pt idx="9">
                  <c:v>2.2499999999999999E-2</c:v>
                </c:pt>
                <c:pt idx="10">
                  <c:v>2.5000000000000001E-2</c:v>
                </c:pt>
                <c:pt idx="11">
                  <c:v>2.75E-2</c:v>
                </c:pt>
                <c:pt idx="12">
                  <c:v>0.03</c:v>
                </c:pt>
                <c:pt idx="13">
                  <c:v>3.2500000000000001E-2</c:v>
                </c:pt>
                <c:pt idx="14">
                  <c:v>3.5000000000000003E-2</c:v>
                </c:pt>
                <c:pt idx="15">
                  <c:v>3.7499999999999999E-2</c:v>
                </c:pt>
                <c:pt idx="16">
                  <c:v>0.04</c:v>
                </c:pt>
                <c:pt idx="17">
                  <c:v>4.2500000000000003E-2</c:v>
                </c:pt>
                <c:pt idx="18">
                  <c:v>4.4999999999999998E-2</c:v>
                </c:pt>
                <c:pt idx="19">
                  <c:v>4.7500000000000001E-2</c:v>
                </c:pt>
                <c:pt idx="20">
                  <c:v>0.05</c:v>
                </c:pt>
                <c:pt idx="21">
                  <c:v>5.2499999999999998E-2</c:v>
                </c:pt>
                <c:pt idx="22">
                  <c:v>5.5E-2</c:v>
                </c:pt>
                <c:pt idx="23">
                  <c:v>5.7500000000000002E-2</c:v>
                </c:pt>
                <c:pt idx="24">
                  <c:v>0.06</c:v>
                </c:pt>
                <c:pt idx="25">
                  <c:v>6.25E-2</c:v>
                </c:pt>
                <c:pt idx="26">
                  <c:v>6.5000000000000002E-2</c:v>
                </c:pt>
                <c:pt idx="27">
                  <c:v>6.7500000000000004E-2</c:v>
                </c:pt>
                <c:pt idx="28">
                  <c:v>7.0000000000000007E-2</c:v>
                </c:pt>
                <c:pt idx="29">
                  <c:v>7.2499999999999995E-2</c:v>
                </c:pt>
                <c:pt idx="30">
                  <c:v>7.4999999999999997E-2</c:v>
                </c:pt>
                <c:pt idx="31">
                  <c:v>7.7499999999999999E-2</c:v>
                </c:pt>
                <c:pt idx="32">
                  <c:v>0.08</c:v>
                </c:pt>
                <c:pt idx="33">
                  <c:v>8.2500000000000004E-2</c:v>
                </c:pt>
                <c:pt idx="34">
                  <c:v>8.5000000000000006E-2</c:v>
                </c:pt>
                <c:pt idx="35">
                  <c:v>8.7499999999999994E-2</c:v>
                </c:pt>
                <c:pt idx="36">
                  <c:v>0.09</c:v>
                </c:pt>
                <c:pt idx="37">
                  <c:v>9.2499999999999999E-2</c:v>
                </c:pt>
                <c:pt idx="38">
                  <c:v>9.5000000000000001E-2</c:v>
                </c:pt>
                <c:pt idx="39">
                  <c:v>9.7500000000000003E-2</c:v>
                </c:pt>
                <c:pt idx="40">
                  <c:v>0.1</c:v>
                </c:pt>
                <c:pt idx="41">
                  <c:v>0.10249999999999999</c:v>
                </c:pt>
                <c:pt idx="42">
                  <c:v>0.105</c:v>
                </c:pt>
                <c:pt idx="43">
                  <c:v>0.1075</c:v>
                </c:pt>
                <c:pt idx="44">
                  <c:v>0.11</c:v>
                </c:pt>
                <c:pt idx="45">
                  <c:v>0.1125</c:v>
                </c:pt>
                <c:pt idx="46">
                  <c:v>0.115</c:v>
                </c:pt>
                <c:pt idx="47">
                  <c:v>0.11749999999999999</c:v>
                </c:pt>
                <c:pt idx="48">
                  <c:v>0.12</c:v>
                </c:pt>
                <c:pt idx="49">
                  <c:v>0.1225</c:v>
                </c:pt>
                <c:pt idx="50">
                  <c:v>0.125</c:v>
                </c:pt>
                <c:pt idx="51">
                  <c:v>0.1275</c:v>
                </c:pt>
                <c:pt idx="52">
                  <c:v>0.13</c:v>
                </c:pt>
                <c:pt idx="53">
                  <c:v>0.13250000000000001</c:v>
                </c:pt>
                <c:pt idx="54">
                  <c:v>0.13500000000000001</c:v>
                </c:pt>
                <c:pt idx="55">
                  <c:v>0.13750000000000001</c:v>
                </c:pt>
                <c:pt idx="56">
                  <c:v>0.14000000000000001</c:v>
                </c:pt>
                <c:pt idx="57">
                  <c:v>0.14249999999999999</c:v>
                </c:pt>
                <c:pt idx="58">
                  <c:v>0.14499999999999999</c:v>
                </c:pt>
                <c:pt idx="59">
                  <c:v>0.14749999999999999</c:v>
                </c:pt>
                <c:pt idx="60">
                  <c:v>0.15</c:v>
                </c:pt>
                <c:pt idx="61">
                  <c:v>0.1525</c:v>
                </c:pt>
                <c:pt idx="62">
                  <c:v>0.155</c:v>
                </c:pt>
                <c:pt idx="63">
                  <c:v>0.1575</c:v>
                </c:pt>
                <c:pt idx="64">
                  <c:v>0.16</c:v>
                </c:pt>
                <c:pt idx="65">
                  <c:v>0.16250000000000001</c:v>
                </c:pt>
                <c:pt idx="66">
                  <c:v>0.16500000000000001</c:v>
                </c:pt>
                <c:pt idx="67">
                  <c:v>0.16750000000000001</c:v>
                </c:pt>
                <c:pt idx="68">
                  <c:v>0.17</c:v>
                </c:pt>
                <c:pt idx="69">
                  <c:v>0.17249999999999999</c:v>
                </c:pt>
                <c:pt idx="70">
                  <c:v>0.17499999999999999</c:v>
                </c:pt>
                <c:pt idx="71">
                  <c:v>0.17749999999999999</c:v>
                </c:pt>
                <c:pt idx="72">
                  <c:v>0.18</c:v>
                </c:pt>
                <c:pt idx="73">
                  <c:v>0.1825</c:v>
                </c:pt>
                <c:pt idx="74">
                  <c:v>0.185</c:v>
                </c:pt>
                <c:pt idx="75">
                  <c:v>0.1875</c:v>
                </c:pt>
                <c:pt idx="76">
                  <c:v>0.19</c:v>
                </c:pt>
                <c:pt idx="77">
                  <c:v>0.1925</c:v>
                </c:pt>
                <c:pt idx="78">
                  <c:v>0.19500000000000001</c:v>
                </c:pt>
                <c:pt idx="79">
                  <c:v>0.19750000000000001</c:v>
                </c:pt>
                <c:pt idx="80">
                  <c:v>0.2</c:v>
                </c:pt>
                <c:pt idx="81">
                  <c:v>0.20250000000000001</c:v>
                </c:pt>
                <c:pt idx="82">
                  <c:v>0.20499999999999999</c:v>
                </c:pt>
                <c:pt idx="83">
                  <c:v>0.20749999999999999</c:v>
                </c:pt>
                <c:pt idx="84">
                  <c:v>0.21</c:v>
                </c:pt>
                <c:pt idx="85">
                  <c:v>0.21249999999999999</c:v>
                </c:pt>
                <c:pt idx="86">
                  <c:v>0.215</c:v>
                </c:pt>
                <c:pt idx="87">
                  <c:v>0.2175</c:v>
                </c:pt>
                <c:pt idx="88">
                  <c:v>0.22</c:v>
                </c:pt>
                <c:pt idx="89">
                  <c:v>0.2225</c:v>
                </c:pt>
                <c:pt idx="90">
                  <c:v>0.22500000000000001</c:v>
                </c:pt>
                <c:pt idx="91">
                  <c:v>0.22750000000000001</c:v>
                </c:pt>
                <c:pt idx="92">
                  <c:v>0.23</c:v>
                </c:pt>
                <c:pt idx="93">
                  <c:v>0.23250000000000001</c:v>
                </c:pt>
                <c:pt idx="94">
                  <c:v>0.23499999999999999</c:v>
                </c:pt>
                <c:pt idx="95">
                  <c:v>0.23749999999999999</c:v>
                </c:pt>
                <c:pt idx="96">
                  <c:v>0.24</c:v>
                </c:pt>
                <c:pt idx="97">
                  <c:v>0.24249999999999999</c:v>
                </c:pt>
                <c:pt idx="98">
                  <c:v>0.245</c:v>
                </c:pt>
                <c:pt idx="99">
                  <c:v>0.2475</c:v>
                </c:pt>
                <c:pt idx="100">
                  <c:v>0.25</c:v>
                </c:pt>
                <c:pt idx="101">
                  <c:v>0.2525</c:v>
                </c:pt>
                <c:pt idx="102">
                  <c:v>0.255</c:v>
                </c:pt>
                <c:pt idx="103">
                  <c:v>0.25750000000000001</c:v>
                </c:pt>
                <c:pt idx="104">
                  <c:v>0.26</c:v>
                </c:pt>
                <c:pt idx="105">
                  <c:v>0.26250000000000001</c:v>
                </c:pt>
                <c:pt idx="106">
                  <c:v>0.26500000000000001</c:v>
                </c:pt>
                <c:pt idx="107">
                  <c:v>0.26750000000000002</c:v>
                </c:pt>
                <c:pt idx="108">
                  <c:v>0.27</c:v>
                </c:pt>
                <c:pt idx="109">
                  <c:v>0.27250000000000002</c:v>
                </c:pt>
                <c:pt idx="110">
                  <c:v>0.27500000000000002</c:v>
                </c:pt>
                <c:pt idx="111">
                  <c:v>0.27750000000000002</c:v>
                </c:pt>
                <c:pt idx="112">
                  <c:v>0.28000000000000003</c:v>
                </c:pt>
                <c:pt idx="113">
                  <c:v>0.28249999999999997</c:v>
                </c:pt>
                <c:pt idx="114">
                  <c:v>0.28499999999999998</c:v>
                </c:pt>
                <c:pt idx="115">
                  <c:v>0.28749999999999998</c:v>
                </c:pt>
                <c:pt idx="116">
                  <c:v>0.28999999999999998</c:v>
                </c:pt>
                <c:pt idx="117">
                  <c:v>0.29249999999999998</c:v>
                </c:pt>
                <c:pt idx="118">
                  <c:v>0.29499999999999998</c:v>
                </c:pt>
                <c:pt idx="119">
                  <c:v>0.29749999999999999</c:v>
                </c:pt>
                <c:pt idx="120">
                  <c:v>0.3</c:v>
                </c:pt>
                <c:pt idx="121">
                  <c:v>0.30249999999999999</c:v>
                </c:pt>
                <c:pt idx="122">
                  <c:v>0.30499999999999999</c:v>
                </c:pt>
                <c:pt idx="123">
                  <c:v>0.3075</c:v>
                </c:pt>
                <c:pt idx="124">
                  <c:v>0.31</c:v>
                </c:pt>
                <c:pt idx="125">
                  <c:v>0.3125</c:v>
                </c:pt>
                <c:pt idx="126">
                  <c:v>0.315</c:v>
                </c:pt>
                <c:pt idx="127">
                  <c:v>0.3175</c:v>
                </c:pt>
                <c:pt idx="128">
                  <c:v>0.32</c:v>
                </c:pt>
                <c:pt idx="129">
                  <c:v>0.32250000000000001</c:v>
                </c:pt>
                <c:pt idx="130">
                  <c:v>0.32500000000000001</c:v>
                </c:pt>
                <c:pt idx="131">
                  <c:v>0.32750000000000001</c:v>
                </c:pt>
                <c:pt idx="132">
                  <c:v>0.33</c:v>
                </c:pt>
                <c:pt idx="133">
                  <c:v>0.33250000000000002</c:v>
                </c:pt>
                <c:pt idx="134">
                  <c:v>0.33500000000000002</c:v>
                </c:pt>
                <c:pt idx="135">
                  <c:v>0.33750000000000002</c:v>
                </c:pt>
                <c:pt idx="136">
                  <c:v>0.34</c:v>
                </c:pt>
                <c:pt idx="137">
                  <c:v>0.34250000000000003</c:v>
                </c:pt>
                <c:pt idx="138">
                  <c:v>0.34499999999999997</c:v>
                </c:pt>
                <c:pt idx="139">
                  <c:v>0.34749999999999998</c:v>
                </c:pt>
                <c:pt idx="140">
                  <c:v>0.35</c:v>
                </c:pt>
                <c:pt idx="141">
                  <c:v>0.35249999999999998</c:v>
                </c:pt>
                <c:pt idx="142">
                  <c:v>0.35499999999999998</c:v>
                </c:pt>
                <c:pt idx="143">
                  <c:v>0.35749999999999998</c:v>
                </c:pt>
                <c:pt idx="144">
                  <c:v>0.36</c:v>
                </c:pt>
                <c:pt idx="145">
                  <c:v>0.36249999999999999</c:v>
                </c:pt>
                <c:pt idx="146">
                  <c:v>0.36499999999999999</c:v>
                </c:pt>
                <c:pt idx="147">
                  <c:v>0.36749999999999999</c:v>
                </c:pt>
                <c:pt idx="148">
                  <c:v>0.37</c:v>
                </c:pt>
                <c:pt idx="149">
                  <c:v>0.3725</c:v>
                </c:pt>
                <c:pt idx="150">
                  <c:v>0.375</c:v>
                </c:pt>
                <c:pt idx="151">
                  <c:v>0.3775</c:v>
                </c:pt>
                <c:pt idx="152">
                  <c:v>0.38</c:v>
                </c:pt>
                <c:pt idx="153">
                  <c:v>0.38250000000000001</c:v>
                </c:pt>
                <c:pt idx="154">
                  <c:v>0.38500000000000001</c:v>
                </c:pt>
                <c:pt idx="155">
                  <c:v>0.38750000000000001</c:v>
                </c:pt>
                <c:pt idx="156">
                  <c:v>0.39</c:v>
                </c:pt>
                <c:pt idx="157">
                  <c:v>0.39250000000000002</c:v>
                </c:pt>
                <c:pt idx="158">
                  <c:v>0.39500000000000002</c:v>
                </c:pt>
                <c:pt idx="159">
                  <c:v>0.39750000000000002</c:v>
                </c:pt>
                <c:pt idx="160">
                  <c:v>0.4</c:v>
                </c:pt>
                <c:pt idx="161">
                  <c:v>0.40250000000000002</c:v>
                </c:pt>
                <c:pt idx="162">
                  <c:v>0.40500000000000003</c:v>
                </c:pt>
                <c:pt idx="163">
                  <c:v>0.40749999999999997</c:v>
                </c:pt>
                <c:pt idx="164">
                  <c:v>0.41</c:v>
                </c:pt>
                <c:pt idx="165">
                  <c:v>0.41249999999999998</c:v>
                </c:pt>
                <c:pt idx="166">
                  <c:v>0.41499999999999998</c:v>
                </c:pt>
                <c:pt idx="167">
                  <c:v>0.41749999999999998</c:v>
                </c:pt>
                <c:pt idx="168">
                  <c:v>0.42</c:v>
                </c:pt>
                <c:pt idx="169">
                  <c:v>0.42249999999999999</c:v>
                </c:pt>
                <c:pt idx="170">
                  <c:v>0.42499999999999999</c:v>
                </c:pt>
                <c:pt idx="171">
                  <c:v>0.42749999999999999</c:v>
                </c:pt>
                <c:pt idx="172">
                  <c:v>0.43</c:v>
                </c:pt>
                <c:pt idx="173">
                  <c:v>0.4325</c:v>
                </c:pt>
                <c:pt idx="174">
                  <c:v>0.435</c:v>
                </c:pt>
                <c:pt idx="175">
                  <c:v>0.4375</c:v>
                </c:pt>
                <c:pt idx="176">
                  <c:v>0.44</c:v>
                </c:pt>
                <c:pt idx="177">
                  <c:v>0.4425</c:v>
                </c:pt>
                <c:pt idx="178">
                  <c:v>0.44500000000000001</c:v>
                </c:pt>
                <c:pt idx="179">
                  <c:v>0.44750000000000001</c:v>
                </c:pt>
                <c:pt idx="180">
                  <c:v>0.45</c:v>
                </c:pt>
                <c:pt idx="181">
                  <c:v>0.45250000000000001</c:v>
                </c:pt>
                <c:pt idx="182">
                  <c:v>0.45500000000000002</c:v>
                </c:pt>
                <c:pt idx="183">
                  <c:v>0.45750000000000002</c:v>
                </c:pt>
                <c:pt idx="184">
                  <c:v>0.46</c:v>
                </c:pt>
                <c:pt idx="185">
                  <c:v>0.46250000000000002</c:v>
                </c:pt>
                <c:pt idx="186">
                  <c:v>0.46500000000000002</c:v>
                </c:pt>
                <c:pt idx="187">
                  <c:v>0.46750000000000003</c:v>
                </c:pt>
                <c:pt idx="188">
                  <c:v>0.47</c:v>
                </c:pt>
                <c:pt idx="189">
                  <c:v>0.47249999999999998</c:v>
                </c:pt>
                <c:pt idx="190">
                  <c:v>0.47499999999999998</c:v>
                </c:pt>
                <c:pt idx="191">
                  <c:v>0.47749999999999998</c:v>
                </c:pt>
                <c:pt idx="192">
                  <c:v>0.48</c:v>
                </c:pt>
                <c:pt idx="193">
                  <c:v>0.48249999999999998</c:v>
                </c:pt>
                <c:pt idx="194">
                  <c:v>0.48499999999999999</c:v>
                </c:pt>
                <c:pt idx="195">
                  <c:v>0.48749999999999999</c:v>
                </c:pt>
                <c:pt idx="196">
                  <c:v>0.49</c:v>
                </c:pt>
                <c:pt idx="197">
                  <c:v>0.49249999999999999</c:v>
                </c:pt>
                <c:pt idx="198">
                  <c:v>0.495</c:v>
                </c:pt>
                <c:pt idx="199">
                  <c:v>0.4975</c:v>
                </c:pt>
                <c:pt idx="200">
                  <c:v>0.5</c:v>
                </c:pt>
                <c:pt idx="201">
                  <c:v>0.50249999999999995</c:v>
                </c:pt>
                <c:pt idx="202">
                  <c:v>0.505</c:v>
                </c:pt>
                <c:pt idx="203">
                  <c:v>0.50749999999999995</c:v>
                </c:pt>
                <c:pt idx="204">
                  <c:v>0.51</c:v>
                </c:pt>
                <c:pt idx="205">
                  <c:v>0.51249999999999996</c:v>
                </c:pt>
                <c:pt idx="206">
                  <c:v>0.51500000000000001</c:v>
                </c:pt>
                <c:pt idx="207">
                  <c:v>0.51749999999999996</c:v>
                </c:pt>
                <c:pt idx="208">
                  <c:v>0.52</c:v>
                </c:pt>
                <c:pt idx="209">
                  <c:v>0.52249999999999996</c:v>
                </c:pt>
                <c:pt idx="210">
                  <c:v>0.52500000000000002</c:v>
                </c:pt>
                <c:pt idx="211">
                  <c:v>0.52749999999999997</c:v>
                </c:pt>
                <c:pt idx="212">
                  <c:v>0.53</c:v>
                </c:pt>
                <c:pt idx="213">
                  <c:v>0.53249999999999997</c:v>
                </c:pt>
                <c:pt idx="214">
                  <c:v>0.53500000000000003</c:v>
                </c:pt>
                <c:pt idx="215">
                  <c:v>0.53749999999999998</c:v>
                </c:pt>
                <c:pt idx="216">
                  <c:v>0.54</c:v>
                </c:pt>
                <c:pt idx="217">
                  <c:v>0.54249999999999998</c:v>
                </c:pt>
                <c:pt idx="218">
                  <c:v>0.54500000000000004</c:v>
                </c:pt>
                <c:pt idx="219">
                  <c:v>0.54749999999999999</c:v>
                </c:pt>
                <c:pt idx="220">
                  <c:v>0.55000000000000004</c:v>
                </c:pt>
                <c:pt idx="221">
                  <c:v>0.55249999999999999</c:v>
                </c:pt>
                <c:pt idx="222">
                  <c:v>0.55500000000000005</c:v>
                </c:pt>
                <c:pt idx="223">
                  <c:v>0.5575</c:v>
                </c:pt>
                <c:pt idx="224">
                  <c:v>0.56000000000000005</c:v>
                </c:pt>
                <c:pt idx="225">
                  <c:v>0.5625</c:v>
                </c:pt>
                <c:pt idx="226">
                  <c:v>0.56499999999999995</c:v>
                </c:pt>
                <c:pt idx="227">
                  <c:v>0.5675</c:v>
                </c:pt>
                <c:pt idx="228">
                  <c:v>0.56999999999999995</c:v>
                </c:pt>
                <c:pt idx="229">
                  <c:v>0.57250000000000001</c:v>
                </c:pt>
                <c:pt idx="230">
                  <c:v>0.57499999999999996</c:v>
                </c:pt>
                <c:pt idx="231">
                  <c:v>0.57750000000000001</c:v>
                </c:pt>
                <c:pt idx="232">
                  <c:v>0.57999999999999996</c:v>
                </c:pt>
                <c:pt idx="233">
                  <c:v>0.58250000000000002</c:v>
                </c:pt>
                <c:pt idx="234">
                  <c:v>0.58499999999999996</c:v>
                </c:pt>
                <c:pt idx="235">
                  <c:v>0.58750000000000002</c:v>
                </c:pt>
                <c:pt idx="236">
                  <c:v>0.59</c:v>
                </c:pt>
                <c:pt idx="237">
                  <c:v>0.59250000000000003</c:v>
                </c:pt>
                <c:pt idx="238">
                  <c:v>0.59499999999999997</c:v>
                </c:pt>
                <c:pt idx="239">
                  <c:v>0.59750000000000003</c:v>
                </c:pt>
                <c:pt idx="240">
                  <c:v>0.6</c:v>
                </c:pt>
                <c:pt idx="241">
                  <c:v>0.60250000000000004</c:v>
                </c:pt>
                <c:pt idx="242">
                  <c:v>0.60499999999999998</c:v>
                </c:pt>
                <c:pt idx="243">
                  <c:v>0.60750000000000004</c:v>
                </c:pt>
                <c:pt idx="244">
                  <c:v>0.61</c:v>
                </c:pt>
                <c:pt idx="245">
                  <c:v>0.61250000000000004</c:v>
                </c:pt>
                <c:pt idx="246">
                  <c:v>0.61499999999999999</c:v>
                </c:pt>
                <c:pt idx="247">
                  <c:v>0.61750000000000005</c:v>
                </c:pt>
                <c:pt idx="248">
                  <c:v>0.62</c:v>
                </c:pt>
                <c:pt idx="249">
                  <c:v>0.62250000000000005</c:v>
                </c:pt>
                <c:pt idx="250">
                  <c:v>0.625</c:v>
                </c:pt>
                <c:pt idx="251">
                  <c:v>0.62749999999999995</c:v>
                </c:pt>
                <c:pt idx="252">
                  <c:v>0.63</c:v>
                </c:pt>
                <c:pt idx="253">
                  <c:v>0.63249999999999995</c:v>
                </c:pt>
                <c:pt idx="254">
                  <c:v>0.63500000000000001</c:v>
                </c:pt>
                <c:pt idx="255">
                  <c:v>0.63749999999999996</c:v>
                </c:pt>
                <c:pt idx="256">
                  <c:v>0.64</c:v>
                </c:pt>
                <c:pt idx="257">
                  <c:v>0.64249999999999996</c:v>
                </c:pt>
                <c:pt idx="258">
                  <c:v>0.64500000000000002</c:v>
                </c:pt>
                <c:pt idx="259">
                  <c:v>0.64749999999999996</c:v>
                </c:pt>
                <c:pt idx="260">
                  <c:v>0.65</c:v>
                </c:pt>
                <c:pt idx="261">
                  <c:v>0.65249999999999997</c:v>
                </c:pt>
                <c:pt idx="262">
                  <c:v>0.65500000000000003</c:v>
                </c:pt>
                <c:pt idx="263">
                  <c:v>0.65749999999999997</c:v>
                </c:pt>
                <c:pt idx="264">
                  <c:v>0.66</c:v>
                </c:pt>
                <c:pt idx="265">
                  <c:v>0.66249999999999998</c:v>
                </c:pt>
                <c:pt idx="266">
                  <c:v>0.66500000000000004</c:v>
                </c:pt>
                <c:pt idx="267">
                  <c:v>0.66749999999999998</c:v>
                </c:pt>
                <c:pt idx="268">
                  <c:v>0.67</c:v>
                </c:pt>
                <c:pt idx="269">
                  <c:v>0.67249999999999999</c:v>
                </c:pt>
                <c:pt idx="270">
                  <c:v>0.67500000000000004</c:v>
                </c:pt>
                <c:pt idx="271">
                  <c:v>0.67749999999999999</c:v>
                </c:pt>
                <c:pt idx="272">
                  <c:v>0.68</c:v>
                </c:pt>
                <c:pt idx="273">
                  <c:v>0.6825</c:v>
                </c:pt>
                <c:pt idx="274">
                  <c:v>0.68500000000000005</c:v>
                </c:pt>
                <c:pt idx="275">
                  <c:v>0.6875</c:v>
                </c:pt>
                <c:pt idx="276">
                  <c:v>0.69</c:v>
                </c:pt>
                <c:pt idx="277">
                  <c:v>0.6925</c:v>
                </c:pt>
                <c:pt idx="278">
                  <c:v>0.69499999999999995</c:v>
                </c:pt>
                <c:pt idx="279">
                  <c:v>0.69750000000000001</c:v>
                </c:pt>
                <c:pt idx="280">
                  <c:v>0.7</c:v>
                </c:pt>
                <c:pt idx="281">
                  <c:v>0.70250000000000001</c:v>
                </c:pt>
                <c:pt idx="282">
                  <c:v>0.70499999999999996</c:v>
                </c:pt>
                <c:pt idx="283">
                  <c:v>0.70750000000000002</c:v>
                </c:pt>
                <c:pt idx="284">
                  <c:v>0.71</c:v>
                </c:pt>
                <c:pt idx="285">
                  <c:v>0.71250000000000002</c:v>
                </c:pt>
                <c:pt idx="286">
                  <c:v>0.71499999999999997</c:v>
                </c:pt>
                <c:pt idx="287">
                  <c:v>0.71750000000000003</c:v>
                </c:pt>
                <c:pt idx="288">
                  <c:v>0.72</c:v>
                </c:pt>
                <c:pt idx="289">
                  <c:v>0.72250000000000003</c:v>
                </c:pt>
                <c:pt idx="290">
                  <c:v>0.72499999999999998</c:v>
                </c:pt>
                <c:pt idx="291">
                  <c:v>0.72750000000000004</c:v>
                </c:pt>
                <c:pt idx="292">
                  <c:v>0.73</c:v>
                </c:pt>
                <c:pt idx="293">
                  <c:v>0.73250000000000004</c:v>
                </c:pt>
                <c:pt idx="294">
                  <c:v>0.73499999999999999</c:v>
                </c:pt>
                <c:pt idx="295">
                  <c:v>0.73750000000000004</c:v>
                </c:pt>
                <c:pt idx="296">
                  <c:v>0.74</c:v>
                </c:pt>
                <c:pt idx="297">
                  <c:v>0.74250000000000005</c:v>
                </c:pt>
                <c:pt idx="298">
                  <c:v>0.745</c:v>
                </c:pt>
                <c:pt idx="299">
                  <c:v>0.74750000000000005</c:v>
                </c:pt>
                <c:pt idx="300">
                  <c:v>0.75</c:v>
                </c:pt>
                <c:pt idx="301">
                  <c:v>0.75249999999999995</c:v>
                </c:pt>
                <c:pt idx="302">
                  <c:v>0.755</c:v>
                </c:pt>
                <c:pt idx="303">
                  <c:v>0.75749999999999995</c:v>
                </c:pt>
                <c:pt idx="304">
                  <c:v>0.76</c:v>
                </c:pt>
                <c:pt idx="305">
                  <c:v>0.76249999999999996</c:v>
                </c:pt>
                <c:pt idx="306">
                  <c:v>0.76500000000000001</c:v>
                </c:pt>
                <c:pt idx="307">
                  <c:v>0.76749999999999996</c:v>
                </c:pt>
                <c:pt idx="308">
                  <c:v>0.77</c:v>
                </c:pt>
                <c:pt idx="309">
                  <c:v>0.77249999999999996</c:v>
                </c:pt>
                <c:pt idx="310">
                  <c:v>0.77500000000000002</c:v>
                </c:pt>
                <c:pt idx="311">
                  <c:v>0.77749999999999997</c:v>
                </c:pt>
                <c:pt idx="312">
                  <c:v>0.78</c:v>
                </c:pt>
                <c:pt idx="313">
                  <c:v>0.78249999999999997</c:v>
                </c:pt>
                <c:pt idx="314">
                  <c:v>0.78500000000000003</c:v>
                </c:pt>
                <c:pt idx="315">
                  <c:v>0.78749999999999998</c:v>
                </c:pt>
                <c:pt idx="316">
                  <c:v>0.79</c:v>
                </c:pt>
                <c:pt idx="317">
                  <c:v>0.79249999999999998</c:v>
                </c:pt>
                <c:pt idx="318">
                  <c:v>0.79500000000000004</c:v>
                </c:pt>
                <c:pt idx="319">
                  <c:v>0.79749999999999999</c:v>
                </c:pt>
                <c:pt idx="320">
                  <c:v>0.8</c:v>
                </c:pt>
                <c:pt idx="321">
                  <c:v>0.80249999999999999</c:v>
                </c:pt>
                <c:pt idx="322">
                  <c:v>0.80500000000000005</c:v>
                </c:pt>
                <c:pt idx="323">
                  <c:v>0.8075</c:v>
                </c:pt>
                <c:pt idx="324">
                  <c:v>0.81</c:v>
                </c:pt>
                <c:pt idx="325">
                  <c:v>0.8125</c:v>
                </c:pt>
                <c:pt idx="326">
                  <c:v>0.81499999999999995</c:v>
                </c:pt>
                <c:pt idx="327">
                  <c:v>0.8175</c:v>
                </c:pt>
                <c:pt idx="328">
                  <c:v>0.82</c:v>
                </c:pt>
                <c:pt idx="329">
                  <c:v>0.82250000000000001</c:v>
                </c:pt>
                <c:pt idx="330">
                  <c:v>0.82499999999999996</c:v>
                </c:pt>
                <c:pt idx="331">
                  <c:v>0.82750000000000001</c:v>
                </c:pt>
                <c:pt idx="332">
                  <c:v>0.83</c:v>
                </c:pt>
                <c:pt idx="333">
                  <c:v>0.83250000000000002</c:v>
                </c:pt>
                <c:pt idx="334">
                  <c:v>0.83499999999999996</c:v>
                </c:pt>
                <c:pt idx="335">
                  <c:v>0.83750000000000002</c:v>
                </c:pt>
                <c:pt idx="336">
                  <c:v>0.84</c:v>
                </c:pt>
                <c:pt idx="337">
                  <c:v>0.84250000000000003</c:v>
                </c:pt>
                <c:pt idx="338">
                  <c:v>0.84499999999999997</c:v>
                </c:pt>
                <c:pt idx="339">
                  <c:v>0.84750000000000003</c:v>
                </c:pt>
                <c:pt idx="340">
                  <c:v>0.85</c:v>
                </c:pt>
                <c:pt idx="341">
                  <c:v>0.85250000000000004</c:v>
                </c:pt>
                <c:pt idx="342">
                  <c:v>0.85499999999999998</c:v>
                </c:pt>
                <c:pt idx="343">
                  <c:v>0.85750000000000004</c:v>
                </c:pt>
                <c:pt idx="344">
                  <c:v>0.86</c:v>
                </c:pt>
                <c:pt idx="345">
                  <c:v>0.86250000000000004</c:v>
                </c:pt>
                <c:pt idx="346">
                  <c:v>0.86499999999999999</c:v>
                </c:pt>
                <c:pt idx="347">
                  <c:v>0.86750000000000005</c:v>
                </c:pt>
                <c:pt idx="348">
                  <c:v>0.87</c:v>
                </c:pt>
                <c:pt idx="349">
                  <c:v>0.87250000000000005</c:v>
                </c:pt>
                <c:pt idx="350">
                  <c:v>0.875</c:v>
                </c:pt>
                <c:pt idx="351">
                  <c:v>0.87749999999999995</c:v>
                </c:pt>
                <c:pt idx="352">
                  <c:v>0.88</c:v>
                </c:pt>
                <c:pt idx="353">
                  <c:v>0.88249999999999995</c:v>
                </c:pt>
                <c:pt idx="354">
                  <c:v>0.88500000000000001</c:v>
                </c:pt>
                <c:pt idx="355">
                  <c:v>0.88749999999999996</c:v>
                </c:pt>
                <c:pt idx="356">
                  <c:v>0.89</c:v>
                </c:pt>
                <c:pt idx="357">
                  <c:v>0.89249999999999996</c:v>
                </c:pt>
                <c:pt idx="358">
                  <c:v>0.89500000000000002</c:v>
                </c:pt>
                <c:pt idx="359">
                  <c:v>0.89749999999999996</c:v>
                </c:pt>
                <c:pt idx="360">
                  <c:v>0.9</c:v>
                </c:pt>
                <c:pt idx="361">
                  <c:v>0.90249999999999997</c:v>
                </c:pt>
                <c:pt idx="362">
                  <c:v>0.90500000000000003</c:v>
                </c:pt>
                <c:pt idx="363">
                  <c:v>0.90749999999999997</c:v>
                </c:pt>
                <c:pt idx="364">
                  <c:v>0.91</c:v>
                </c:pt>
                <c:pt idx="365">
                  <c:v>0.91249999999999998</c:v>
                </c:pt>
                <c:pt idx="366">
                  <c:v>0.91500000000000004</c:v>
                </c:pt>
                <c:pt idx="367">
                  <c:v>0.91749999999999998</c:v>
                </c:pt>
                <c:pt idx="368">
                  <c:v>0.92</c:v>
                </c:pt>
                <c:pt idx="369">
                  <c:v>0.92249999999999999</c:v>
                </c:pt>
                <c:pt idx="370">
                  <c:v>0.92500000000000004</c:v>
                </c:pt>
                <c:pt idx="371">
                  <c:v>0.92749999999999999</c:v>
                </c:pt>
                <c:pt idx="372">
                  <c:v>0.93</c:v>
                </c:pt>
                <c:pt idx="373">
                  <c:v>0.9325</c:v>
                </c:pt>
                <c:pt idx="374">
                  <c:v>0.93500000000000005</c:v>
                </c:pt>
                <c:pt idx="375">
                  <c:v>0.9375</c:v>
                </c:pt>
                <c:pt idx="376">
                  <c:v>0.94</c:v>
                </c:pt>
                <c:pt idx="377">
                  <c:v>0.9425</c:v>
                </c:pt>
                <c:pt idx="378">
                  <c:v>0.94499999999999995</c:v>
                </c:pt>
                <c:pt idx="379">
                  <c:v>0.94750000000000001</c:v>
                </c:pt>
                <c:pt idx="380">
                  <c:v>0.95</c:v>
                </c:pt>
                <c:pt idx="381">
                  <c:v>0.95250000000000001</c:v>
                </c:pt>
                <c:pt idx="382">
                  <c:v>0.95499999999999996</c:v>
                </c:pt>
                <c:pt idx="383">
                  <c:v>0.95750000000000002</c:v>
                </c:pt>
                <c:pt idx="384">
                  <c:v>0.96</c:v>
                </c:pt>
                <c:pt idx="385">
                  <c:v>0.96250000000000002</c:v>
                </c:pt>
                <c:pt idx="386">
                  <c:v>0.96499999999999997</c:v>
                </c:pt>
                <c:pt idx="387">
                  <c:v>0.96750000000000003</c:v>
                </c:pt>
                <c:pt idx="388">
                  <c:v>0.97</c:v>
                </c:pt>
                <c:pt idx="389">
                  <c:v>0.97250000000000003</c:v>
                </c:pt>
                <c:pt idx="390">
                  <c:v>0.97499999999999998</c:v>
                </c:pt>
                <c:pt idx="391">
                  <c:v>0.97750000000000004</c:v>
                </c:pt>
                <c:pt idx="392">
                  <c:v>0.98</c:v>
                </c:pt>
                <c:pt idx="393">
                  <c:v>0.98250000000000004</c:v>
                </c:pt>
                <c:pt idx="394">
                  <c:v>0.98499999999999999</c:v>
                </c:pt>
                <c:pt idx="395">
                  <c:v>0.98750000000000004</c:v>
                </c:pt>
                <c:pt idx="396">
                  <c:v>0.99</c:v>
                </c:pt>
                <c:pt idx="397">
                  <c:v>0.99250000000000005</c:v>
                </c:pt>
                <c:pt idx="398">
                  <c:v>0.995</c:v>
                </c:pt>
              </c:numCache>
            </c:numRef>
          </c:cat>
          <c:val>
            <c:numRef>
              <c:f>cost_curve_by_play!$BP$5:$BP$403</c:f>
              <c:numCache>
                <c:formatCode>General</c:formatCode>
                <c:ptCount val="39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17.639679858358232</c:v>
                </c:pt>
                <c:pt idx="16">
                  <c:v>17.639679858358232</c:v>
                </c:pt>
                <c:pt idx="17">
                  <c:v>17.639679858358232</c:v>
                </c:pt>
                <c:pt idx="18">
                  <c:v>0</c:v>
                </c:pt>
                <c:pt idx="19">
                  <c:v>18.208692193942891</c:v>
                </c:pt>
                <c:pt idx="20">
                  <c:v>0</c:v>
                </c:pt>
                <c:pt idx="21">
                  <c:v>0</c:v>
                </c:pt>
                <c:pt idx="22">
                  <c:v>0</c:v>
                </c:pt>
                <c:pt idx="23">
                  <c:v>0</c:v>
                </c:pt>
                <c:pt idx="24">
                  <c:v>0</c:v>
                </c:pt>
                <c:pt idx="25">
                  <c:v>0</c:v>
                </c:pt>
                <c:pt idx="26">
                  <c:v>20.706790919451301</c:v>
                </c:pt>
                <c:pt idx="27">
                  <c:v>20.706790919451301</c:v>
                </c:pt>
                <c:pt idx="28">
                  <c:v>20.706790919451301</c:v>
                </c:pt>
                <c:pt idx="29">
                  <c:v>20.706790919451301</c:v>
                </c:pt>
                <c:pt idx="30">
                  <c:v>0</c:v>
                </c:pt>
                <c:pt idx="31">
                  <c:v>21.768457755357616</c:v>
                </c:pt>
                <c:pt idx="32">
                  <c:v>23.062160226840231</c:v>
                </c:pt>
                <c:pt idx="33">
                  <c:v>23.062160226840231</c:v>
                </c:pt>
                <c:pt idx="34">
                  <c:v>0</c:v>
                </c:pt>
                <c:pt idx="35">
                  <c:v>0</c:v>
                </c:pt>
                <c:pt idx="36">
                  <c:v>0</c:v>
                </c:pt>
                <c:pt idx="37">
                  <c:v>23.581383665613462</c:v>
                </c:pt>
                <c:pt idx="38">
                  <c:v>23.581383665613462</c:v>
                </c:pt>
                <c:pt idx="39">
                  <c:v>23.581383665613462</c:v>
                </c:pt>
                <c:pt idx="40">
                  <c:v>23.581383665613462</c:v>
                </c:pt>
                <c:pt idx="41">
                  <c:v>23.581383665613462</c:v>
                </c:pt>
                <c:pt idx="42">
                  <c:v>0</c:v>
                </c:pt>
                <c:pt idx="43">
                  <c:v>24.974945236927891</c:v>
                </c:pt>
                <c:pt idx="44">
                  <c:v>25.043341994469344</c:v>
                </c:pt>
                <c:pt idx="45">
                  <c:v>0</c:v>
                </c:pt>
                <c:pt idx="46">
                  <c:v>0</c:v>
                </c:pt>
                <c:pt idx="47">
                  <c:v>0</c:v>
                </c:pt>
                <c:pt idx="48">
                  <c:v>0</c:v>
                </c:pt>
                <c:pt idx="49">
                  <c:v>0</c:v>
                </c:pt>
                <c:pt idx="50">
                  <c:v>29.988853431446682</c:v>
                </c:pt>
                <c:pt idx="51">
                  <c:v>0</c:v>
                </c:pt>
                <c:pt idx="52">
                  <c:v>0</c:v>
                </c:pt>
                <c:pt idx="53">
                  <c:v>31.684630709106163</c:v>
                </c:pt>
                <c:pt idx="54">
                  <c:v>0</c:v>
                </c:pt>
                <c:pt idx="55">
                  <c:v>0</c:v>
                </c:pt>
                <c:pt idx="56">
                  <c:v>0</c:v>
                </c:pt>
                <c:pt idx="57">
                  <c:v>0</c:v>
                </c:pt>
                <c:pt idx="58">
                  <c:v>0</c:v>
                </c:pt>
                <c:pt idx="59">
                  <c:v>35.279359716716463</c:v>
                </c:pt>
                <c:pt idx="60">
                  <c:v>0</c:v>
                </c:pt>
                <c:pt idx="61">
                  <c:v>0</c:v>
                </c:pt>
                <c:pt idx="62">
                  <c:v>0</c:v>
                </c:pt>
                <c:pt idx="63">
                  <c:v>0</c:v>
                </c:pt>
                <c:pt idx="64">
                  <c:v>0</c:v>
                </c:pt>
                <c:pt idx="65">
                  <c:v>0</c:v>
                </c:pt>
                <c:pt idx="66">
                  <c:v>36.417384387885782</c:v>
                </c:pt>
                <c:pt idx="67">
                  <c:v>0</c:v>
                </c:pt>
                <c:pt idx="68">
                  <c:v>0</c:v>
                </c:pt>
                <c:pt idx="69">
                  <c:v>0</c:v>
                </c:pt>
                <c:pt idx="70">
                  <c:v>0</c:v>
                </c:pt>
                <c:pt idx="71">
                  <c:v>0</c:v>
                </c:pt>
                <c:pt idx="72">
                  <c:v>0</c:v>
                </c:pt>
                <c:pt idx="73">
                  <c:v>0</c:v>
                </c:pt>
                <c:pt idx="74">
                  <c:v>0</c:v>
                </c:pt>
                <c:pt idx="75">
                  <c:v>0</c:v>
                </c:pt>
                <c:pt idx="76">
                  <c:v>0</c:v>
                </c:pt>
                <c:pt idx="77">
                  <c:v>0</c:v>
                </c:pt>
                <c:pt idx="78">
                  <c:v>0</c:v>
                </c:pt>
                <c:pt idx="79">
                  <c:v>39.40378666898728</c:v>
                </c:pt>
                <c:pt idx="80">
                  <c:v>39.40378666898728</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40.908653336106582</c:v>
                </c:pt>
                <c:pt idx="97">
                  <c:v>41.413581838902601</c:v>
                </c:pt>
                <c:pt idx="98">
                  <c:v>0</c:v>
                </c:pt>
                <c:pt idx="99">
                  <c:v>0</c:v>
                </c:pt>
                <c:pt idx="100">
                  <c:v>0</c:v>
                </c:pt>
                <c:pt idx="101">
                  <c:v>0</c:v>
                </c:pt>
                <c:pt idx="102">
                  <c:v>0</c:v>
                </c:pt>
                <c:pt idx="103">
                  <c:v>0</c:v>
                </c:pt>
                <c:pt idx="104">
                  <c:v>0</c:v>
                </c:pt>
                <c:pt idx="105">
                  <c:v>0</c:v>
                </c:pt>
                <c:pt idx="106">
                  <c:v>0</c:v>
                </c:pt>
                <c:pt idx="107">
                  <c:v>0</c:v>
                </c:pt>
                <c:pt idx="108">
                  <c:v>0</c:v>
                </c:pt>
                <c:pt idx="109">
                  <c:v>42.845060144550928</c:v>
                </c:pt>
                <c:pt idx="110">
                  <c:v>42.845060144550928</c:v>
                </c:pt>
                <c:pt idx="111">
                  <c:v>42.845060144550928</c:v>
                </c:pt>
                <c:pt idx="112">
                  <c:v>42.845060144550928</c:v>
                </c:pt>
                <c:pt idx="113">
                  <c:v>42.845060144550928</c:v>
                </c:pt>
                <c:pt idx="114">
                  <c:v>0</c:v>
                </c:pt>
                <c:pt idx="115">
                  <c:v>0</c:v>
                </c:pt>
                <c:pt idx="116">
                  <c:v>0</c:v>
                </c:pt>
                <c:pt idx="117">
                  <c:v>0</c:v>
                </c:pt>
                <c:pt idx="118">
                  <c:v>0</c:v>
                </c:pt>
                <c:pt idx="119">
                  <c:v>0</c:v>
                </c:pt>
                <c:pt idx="120">
                  <c:v>0</c:v>
                </c:pt>
                <c:pt idx="121">
                  <c:v>0</c:v>
                </c:pt>
                <c:pt idx="122">
                  <c:v>0</c:v>
                </c:pt>
                <c:pt idx="123">
                  <c:v>43.536915510715232</c:v>
                </c:pt>
                <c:pt idx="124">
                  <c:v>0</c:v>
                </c:pt>
                <c:pt idx="125">
                  <c:v>0</c:v>
                </c:pt>
                <c:pt idx="126">
                  <c:v>0</c:v>
                </c:pt>
                <c:pt idx="127">
                  <c:v>0</c:v>
                </c:pt>
                <c:pt idx="128">
                  <c:v>0</c:v>
                </c:pt>
                <c:pt idx="129">
                  <c:v>0</c:v>
                </c:pt>
                <c:pt idx="130">
                  <c:v>0</c:v>
                </c:pt>
                <c:pt idx="131">
                  <c:v>0</c:v>
                </c:pt>
                <c:pt idx="132">
                  <c:v>44.643316734526785</c:v>
                </c:pt>
                <c:pt idx="133">
                  <c:v>44.643316734526785</c:v>
                </c:pt>
                <c:pt idx="134">
                  <c:v>44.643316734526785</c:v>
                </c:pt>
                <c:pt idx="135">
                  <c:v>0</c:v>
                </c:pt>
                <c:pt idx="136">
                  <c:v>0</c:v>
                </c:pt>
                <c:pt idx="137">
                  <c:v>0</c:v>
                </c:pt>
                <c:pt idx="138">
                  <c:v>0</c:v>
                </c:pt>
                <c:pt idx="139">
                  <c:v>0</c:v>
                </c:pt>
                <c:pt idx="140">
                  <c:v>0</c:v>
                </c:pt>
                <c:pt idx="141">
                  <c:v>45.741468254039106</c:v>
                </c:pt>
                <c:pt idx="142">
                  <c:v>45.741468254039106</c:v>
                </c:pt>
                <c:pt idx="143">
                  <c:v>45.741468254039106</c:v>
                </c:pt>
                <c:pt idx="144">
                  <c:v>45.741468254039106</c:v>
                </c:pt>
                <c:pt idx="145">
                  <c:v>45.741468254039106</c:v>
                </c:pt>
                <c:pt idx="146">
                  <c:v>45.741468254039106</c:v>
                </c:pt>
                <c:pt idx="147">
                  <c:v>45.741468254039106</c:v>
                </c:pt>
                <c:pt idx="148">
                  <c:v>46.124320453680461</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47.162767331226924</c:v>
                </c:pt>
                <c:pt idx="163">
                  <c:v>47.162767331226924</c:v>
                </c:pt>
                <c:pt idx="164">
                  <c:v>0</c:v>
                </c:pt>
                <c:pt idx="165">
                  <c:v>0</c:v>
                </c:pt>
                <c:pt idx="166">
                  <c:v>47.192871554305711</c:v>
                </c:pt>
                <c:pt idx="167">
                  <c:v>47.192871554305711</c:v>
                </c:pt>
                <c:pt idx="168">
                  <c:v>47.192871554305711</c:v>
                </c:pt>
                <c:pt idx="169">
                  <c:v>0</c:v>
                </c:pt>
                <c:pt idx="170">
                  <c:v>0</c:v>
                </c:pt>
                <c:pt idx="171">
                  <c:v>0</c:v>
                </c:pt>
                <c:pt idx="172">
                  <c:v>0</c:v>
                </c:pt>
                <c:pt idx="173">
                  <c:v>0</c:v>
                </c:pt>
                <c:pt idx="174">
                  <c:v>47.772358327825025</c:v>
                </c:pt>
                <c:pt idx="175">
                  <c:v>47.772358327825025</c:v>
                </c:pt>
                <c:pt idx="176">
                  <c:v>47.772358327825025</c:v>
                </c:pt>
                <c:pt idx="177">
                  <c:v>0</c:v>
                </c:pt>
                <c:pt idx="178">
                  <c:v>0</c:v>
                </c:pt>
                <c:pt idx="179">
                  <c:v>0</c:v>
                </c:pt>
                <c:pt idx="180">
                  <c:v>0</c:v>
                </c:pt>
                <c:pt idx="181">
                  <c:v>0</c:v>
                </c:pt>
                <c:pt idx="182">
                  <c:v>0</c:v>
                </c:pt>
                <c:pt idx="183">
                  <c:v>0</c:v>
                </c:pt>
                <c:pt idx="184">
                  <c:v>0</c:v>
                </c:pt>
                <c:pt idx="185">
                  <c:v>0</c:v>
                </c:pt>
                <c:pt idx="186">
                  <c:v>0</c:v>
                </c:pt>
                <c:pt idx="187">
                  <c:v>49.932059333509876</c:v>
                </c:pt>
                <c:pt idx="188">
                  <c:v>50.086683988938688</c:v>
                </c:pt>
                <c:pt idx="189">
                  <c:v>50.3360951330191</c:v>
                </c:pt>
                <c:pt idx="190">
                  <c:v>50.3360951330191</c:v>
                </c:pt>
                <c:pt idx="191">
                  <c:v>50.3360951330191</c:v>
                </c:pt>
                <c:pt idx="192">
                  <c:v>50.3360951330191</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51.859918337889887</c:v>
                </c:pt>
                <c:pt idx="213">
                  <c:v>52.118292643248999</c:v>
                </c:pt>
                <c:pt idx="214">
                  <c:v>52.118292643248999</c:v>
                </c:pt>
                <c:pt idx="215">
                  <c:v>52.118292643248999</c:v>
                </c:pt>
                <c:pt idx="216">
                  <c:v>52.118292643248999</c:v>
                </c:pt>
                <c:pt idx="217">
                  <c:v>52.118292643248999</c:v>
                </c:pt>
                <c:pt idx="218">
                  <c:v>52.118292643248999</c:v>
                </c:pt>
                <c:pt idx="219">
                  <c:v>0</c:v>
                </c:pt>
                <c:pt idx="220">
                  <c:v>0</c:v>
                </c:pt>
                <c:pt idx="221">
                  <c:v>0</c:v>
                </c:pt>
                <c:pt idx="222">
                  <c:v>0</c:v>
                </c:pt>
                <c:pt idx="223">
                  <c:v>52.7147869838332</c:v>
                </c:pt>
                <c:pt idx="224">
                  <c:v>52.7147869838332</c:v>
                </c:pt>
                <c:pt idx="225">
                  <c:v>0</c:v>
                </c:pt>
                <c:pt idx="226">
                  <c:v>0</c:v>
                </c:pt>
                <c:pt idx="227">
                  <c:v>0</c:v>
                </c:pt>
                <c:pt idx="228">
                  <c:v>0</c:v>
                </c:pt>
                <c:pt idx="229">
                  <c:v>0</c:v>
                </c:pt>
                <c:pt idx="230">
                  <c:v>54.186470939848832</c:v>
                </c:pt>
                <c:pt idx="231">
                  <c:v>54.186470939848832</c:v>
                </c:pt>
                <c:pt idx="232">
                  <c:v>54.186470939848832</c:v>
                </c:pt>
                <c:pt idx="233">
                  <c:v>0</c:v>
                </c:pt>
                <c:pt idx="234">
                  <c:v>0</c:v>
                </c:pt>
                <c:pt idx="235">
                  <c:v>0</c:v>
                </c:pt>
                <c:pt idx="236">
                  <c:v>0</c:v>
                </c:pt>
                <c:pt idx="237">
                  <c:v>55.3610693064334</c:v>
                </c:pt>
                <c:pt idx="238">
                  <c:v>55.3610693064334</c:v>
                </c:pt>
                <c:pt idx="239">
                  <c:v>0</c:v>
                </c:pt>
                <c:pt idx="240">
                  <c:v>0</c:v>
                </c:pt>
                <c:pt idx="241">
                  <c:v>0</c:v>
                </c:pt>
                <c:pt idx="242">
                  <c:v>0</c:v>
                </c:pt>
                <c:pt idx="243">
                  <c:v>0</c:v>
                </c:pt>
                <c:pt idx="244">
                  <c:v>0</c:v>
                </c:pt>
                <c:pt idx="245">
                  <c:v>0</c:v>
                </c:pt>
                <c:pt idx="246">
                  <c:v>56.315152804205951</c:v>
                </c:pt>
                <c:pt idx="247">
                  <c:v>56.315152804205951</c:v>
                </c:pt>
                <c:pt idx="248">
                  <c:v>56.315152804205951</c:v>
                </c:pt>
                <c:pt idx="249">
                  <c:v>56.315152804205951</c:v>
                </c:pt>
                <c:pt idx="250">
                  <c:v>56.315152804205951</c:v>
                </c:pt>
                <c:pt idx="251">
                  <c:v>56.315152804205951</c:v>
                </c:pt>
                <c:pt idx="252">
                  <c:v>56.315152804205951</c:v>
                </c:pt>
                <c:pt idx="253">
                  <c:v>56.315152804205951</c:v>
                </c:pt>
                <c:pt idx="254">
                  <c:v>56.552721070257618</c:v>
                </c:pt>
                <c:pt idx="255">
                  <c:v>56.552721070257618</c:v>
                </c:pt>
                <c:pt idx="256">
                  <c:v>56.552721070257618</c:v>
                </c:pt>
                <c:pt idx="257">
                  <c:v>0</c:v>
                </c:pt>
                <c:pt idx="258">
                  <c:v>0</c:v>
                </c:pt>
                <c:pt idx="259">
                  <c:v>0</c:v>
                </c:pt>
                <c:pt idx="260">
                  <c:v>0</c:v>
                </c:pt>
                <c:pt idx="261">
                  <c:v>0</c:v>
                </c:pt>
                <c:pt idx="262">
                  <c:v>0</c:v>
                </c:pt>
                <c:pt idx="263">
                  <c:v>0</c:v>
                </c:pt>
                <c:pt idx="264">
                  <c:v>57.57936384210354</c:v>
                </c:pt>
                <c:pt idx="265">
                  <c:v>57.57936384210354</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59.961243155118417</c:v>
                </c:pt>
                <c:pt idx="284">
                  <c:v>59.961243155118417</c:v>
                </c:pt>
                <c:pt idx="285">
                  <c:v>59.961243155118417</c:v>
                </c:pt>
                <c:pt idx="286">
                  <c:v>59.961243155118417</c:v>
                </c:pt>
                <c:pt idx="287">
                  <c:v>59.961243155118417</c:v>
                </c:pt>
                <c:pt idx="288">
                  <c:v>59.961243155118417</c:v>
                </c:pt>
                <c:pt idx="289">
                  <c:v>59.972487786005154</c:v>
                </c:pt>
                <c:pt idx="290">
                  <c:v>59.972487786005154</c:v>
                </c:pt>
                <c:pt idx="291">
                  <c:v>59.972487786005154</c:v>
                </c:pt>
                <c:pt idx="292">
                  <c:v>59.972487786005154</c:v>
                </c:pt>
                <c:pt idx="293">
                  <c:v>0</c:v>
                </c:pt>
                <c:pt idx="294">
                  <c:v>60.44483405069154</c:v>
                </c:pt>
                <c:pt idx="295">
                  <c:v>60.44483405069154</c:v>
                </c:pt>
                <c:pt idx="296">
                  <c:v>60.44483405069154</c:v>
                </c:pt>
                <c:pt idx="297">
                  <c:v>60.44483405069154</c:v>
                </c:pt>
                <c:pt idx="298">
                  <c:v>0</c:v>
                </c:pt>
                <c:pt idx="299">
                  <c:v>0</c:v>
                </c:pt>
                <c:pt idx="300">
                  <c:v>0</c:v>
                </c:pt>
                <c:pt idx="301">
                  <c:v>0</c:v>
                </c:pt>
                <c:pt idx="302">
                  <c:v>0</c:v>
                </c:pt>
                <c:pt idx="303">
                  <c:v>0</c:v>
                </c:pt>
                <c:pt idx="304">
                  <c:v>0</c:v>
                </c:pt>
                <c:pt idx="305">
                  <c:v>63.04973422928321</c:v>
                </c:pt>
                <c:pt idx="306">
                  <c:v>63.04973422928321</c:v>
                </c:pt>
                <c:pt idx="307">
                  <c:v>63.04973422928321</c:v>
                </c:pt>
                <c:pt idx="308">
                  <c:v>63.04973422928321</c:v>
                </c:pt>
                <c:pt idx="309">
                  <c:v>63.04973422928321</c:v>
                </c:pt>
                <c:pt idx="310">
                  <c:v>63.04973422928321</c:v>
                </c:pt>
                <c:pt idx="311">
                  <c:v>63.866915857005594</c:v>
                </c:pt>
                <c:pt idx="312">
                  <c:v>63.923999971369327</c:v>
                </c:pt>
                <c:pt idx="313">
                  <c:v>63.923999971369327</c:v>
                </c:pt>
                <c:pt idx="314">
                  <c:v>0</c:v>
                </c:pt>
                <c:pt idx="315">
                  <c:v>0</c:v>
                </c:pt>
                <c:pt idx="316">
                  <c:v>0</c:v>
                </c:pt>
                <c:pt idx="317">
                  <c:v>64.758396606105208</c:v>
                </c:pt>
                <c:pt idx="318">
                  <c:v>64.758396606105208</c:v>
                </c:pt>
                <c:pt idx="319">
                  <c:v>64.758396606105208</c:v>
                </c:pt>
                <c:pt idx="320">
                  <c:v>64.758396606105208</c:v>
                </c:pt>
                <c:pt idx="321">
                  <c:v>64.758396606105208</c:v>
                </c:pt>
                <c:pt idx="322">
                  <c:v>64.758396606105208</c:v>
                </c:pt>
                <c:pt idx="323">
                  <c:v>64.758396606105208</c:v>
                </c:pt>
                <c:pt idx="324">
                  <c:v>64.758396606105208</c:v>
                </c:pt>
                <c:pt idx="325">
                  <c:v>64.758396606105208</c:v>
                </c:pt>
                <c:pt idx="326">
                  <c:v>64.758396606105208</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66.526794910754901</c:v>
                </c:pt>
                <c:pt idx="341">
                  <c:v>66.526794910754901</c:v>
                </c:pt>
                <c:pt idx="342">
                  <c:v>66.526794910754901</c:v>
                </c:pt>
                <c:pt idx="343">
                  <c:v>67.345469612201526</c:v>
                </c:pt>
                <c:pt idx="344">
                  <c:v>67.345469612201526</c:v>
                </c:pt>
                <c:pt idx="345">
                  <c:v>68.309158098479941</c:v>
                </c:pt>
                <c:pt idx="346">
                  <c:v>0</c:v>
                </c:pt>
                <c:pt idx="347">
                  <c:v>69.179273678233628</c:v>
                </c:pt>
                <c:pt idx="348">
                  <c:v>69.18463349453549</c:v>
                </c:pt>
                <c:pt idx="349">
                  <c:v>69.234206025047044</c:v>
                </c:pt>
                <c:pt idx="350">
                  <c:v>69.234206025047044</c:v>
                </c:pt>
                <c:pt idx="351">
                  <c:v>69.234206025047044</c:v>
                </c:pt>
                <c:pt idx="352">
                  <c:v>69.234206025047044</c:v>
                </c:pt>
                <c:pt idx="353">
                  <c:v>0</c:v>
                </c:pt>
                <c:pt idx="354">
                  <c:v>0</c:v>
                </c:pt>
                <c:pt idx="355">
                  <c:v>0</c:v>
                </c:pt>
                <c:pt idx="356">
                  <c:v>0</c:v>
                </c:pt>
                <c:pt idx="357">
                  <c:v>0</c:v>
                </c:pt>
                <c:pt idx="358">
                  <c:v>0</c:v>
                </c:pt>
                <c:pt idx="359">
                  <c:v>0</c:v>
                </c:pt>
                <c:pt idx="360">
                  <c:v>72.264909516719328</c:v>
                </c:pt>
                <c:pt idx="361">
                  <c:v>72.264909516719328</c:v>
                </c:pt>
                <c:pt idx="362">
                  <c:v>72.264909516719328</c:v>
                </c:pt>
                <c:pt idx="363">
                  <c:v>72.264909516719328</c:v>
                </c:pt>
                <c:pt idx="364">
                  <c:v>72.264909516719328</c:v>
                </c:pt>
                <c:pt idx="365">
                  <c:v>72.264909516719328</c:v>
                </c:pt>
                <c:pt idx="366">
                  <c:v>0</c:v>
                </c:pt>
                <c:pt idx="367">
                  <c:v>0</c:v>
                </c:pt>
                <c:pt idx="368">
                  <c:v>0</c:v>
                </c:pt>
                <c:pt idx="369">
                  <c:v>0</c:v>
                </c:pt>
                <c:pt idx="370">
                  <c:v>0</c:v>
                </c:pt>
                <c:pt idx="371">
                  <c:v>0</c:v>
                </c:pt>
                <c:pt idx="372">
                  <c:v>0</c:v>
                </c:pt>
                <c:pt idx="373">
                  <c:v>75.261236433972584</c:v>
                </c:pt>
                <c:pt idx="374">
                  <c:v>75.261236433972584</c:v>
                </c:pt>
                <c:pt idx="375">
                  <c:v>0</c:v>
                </c:pt>
                <c:pt idx="376">
                  <c:v>0</c:v>
                </c:pt>
                <c:pt idx="377">
                  <c:v>0</c:v>
                </c:pt>
                <c:pt idx="378">
                  <c:v>0</c:v>
                </c:pt>
                <c:pt idx="379">
                  <c:v>77.601066658774087</c:v>
                </c:pt>
                <c:pt idx="380">
                  <c:v>77.601066658774087</c:v>
                </c:pt>
                <c:pt idx="381">
                  <c:v>77.618063946834553</c:v>
                </c:pt>
                <c:pt idx="382">
                  <c:v>77.802653330941567</c:v>
                </c:pt>
                <c:pt idx="383">
                  <c:v>0</c:v>
                </c:pt>
                <c:pt idx="384">
                  <c:v>81.08000415554433</c:v>
                </c:pt>
                <c:pt idx="385">
                  <c:v>81.08000415554433</c:v>
                </c:pt>
                <c:pt idx="386">
                  <c:v>0</c:v>
                </c:pt>
                <c:pt idx="387">
                  <c:v>0</c:v>
                </c:pt>
                <c:pt idx="388">
                  <c:v>0</c:v>
                </c:pt>
                <c:pt idx="389">
                  <c:v>85.02307110629269</c:v>
                </c:pt>
                <c:pt idx="390">
                  <c:v>0</c:v>
                </c:pt>
                <c:pt idx="391">
                  <c:v>90.253045832779293</c:v>
                </c:pt>
                <c:pt idx="392">
                  <c:v>0</c:v>
                </c:pt>
                <c:pt idx="393">
                  <c:v>93.604664896132931</c:v>
                </c:pt>
                <c:pt idx="394">
                  <c:v>93.604664896132931</c:v>
                </c:pt>
                <c:pt idx="395">
                  <c:v>0</c:v>
                </c:pt>
                <c:pt idx="396">
                  <c:v>0</c:v>
                </c:pt>
                <c:pt idx="397">
                  <c:v>107.45963894945628</c:v>
                </c:pt>
                <c:pt idx="398">
                  <c:v>115.75076258834028</c:v>
                </c:pt>
              </c:numCache>
            </c:numRef>
          </c:val>
          <c:extLst>
            <c:ext xmlns:c16="http://schemas.microsoft.com/office/drawing/2014/chart" uri="{C3380CC4-5D6E-409C-BE32-E72D297353CC}">
              <c16:uniqueId val="{00000003-71C7-4150-94C6-C77FCB5C3304}"/>
            </c:ext>
          </c:extLst>
        </c:ser>
        <c:ser>
          <c:idx val="4"/>
          <c:order val="4"/>
          <c:tx>
            <c:strRef>
              <c:f>cost_curve_by_play!$BQ$4</c:f>
              <c:strCache>
                <c:ptCount val="1"/>
                <c:pt idx="0">
                  <c:v>Mid-Continent</c:v>
                </c:pt>
              </c:strCache>
            </c:strRef>
          </c:tx>
          <c:spPr>
            <a:solidFill>
              <a:srgbClr val="EAA814"/>
            </a:solidFill>
            <a:ln w="25400">
              <a:noFill/>
            </a:ln>
            <a:effectLst/>
          </c:spPr>
          <c:invertIfNegative val="0"/>
          <c:cat>
            <c:numRef>
              <c:f>cost_curve_by_play!$BL$5:$BL$403</c:f>
              <c:numCache>
                <c:formatCode>0.00</c:formatCode>
                <c:ptCount val="399"/>
                <c:pt idx="0">
                  <c:v>0</c:v>
                </c:pt>
                <c:pt idx="1">
                  <c:v>2.5000000000000001E-3</c:v>
                </c:pt>
                <c:pt idx="2">
                  <c:v>5.0000000000000001E-3</c:v>
                </c:pt>
                <c:pt idx="3">
                  <c:v>7.4999999999999997E-3</c:v>
                </c:pt>
                <c:pt idx="4">
                  <c:v>0.01</c:v>
                </c:pt>
                <c:pt idx="5">
                  <c:v>1.2500000000000001E-2</c:v>
                </c:pt>
                <c:pt idx="6">
                  <c:v>1.4999999999999999E-2</c:v>
                </c:pt>
                <c:pt idx="7">
                  <c:v>1.7500000000000002E-2</c:v>
                </c:pt>
                <c:pt idx="8">
                  <c:v>0.02</c:v>
                </c:pt>
                <c:pt idx="9">
                  <c:v>2.2499999999999999E-2</c:v>
                </c:pt>
                <c:pt idx="10">
                  <c:v>2.5000000000000001E-2</c:v>
                </c:pt>
                <c:pt idx="11">
                  <c:v>2.75E-2</c:v>
                </c:pt>
                <c:pt idx="12">
                  <c:v>0.03</c:v>
                </c:pt>
                <c:pt idx="13">
                  <c:v>3.2500000000000001E-2</c:v>
                </c:pt>
                <c:pt idx="14">
                  <c:v>3.5000000000000003E-2</c:v>
                </c:pt>
                <c:pt idx="15">
                  <c:v>3.7499999999999999E-2</c:v>
                </c:pt>
                <c:pt idx="16">
                  <c:v>0.04</c:v>
                </c:pt>
                <c:pt idx="17">
                  <c:v>4.2500000000000003E-2</c:v>
                </c:pt>
                <c:pt idx="18">
                  <c:v>4.4999999999999998E-2</c:v>
                </c:pt>
                <c:pt idx="19">
                  <c:v>4.7500000000000001E-2</c:v>
                </c:pt>
                <c:pt idx="20">
                  <c:v>0.05</c:v>
                </c:pt>
                <c:pt idx="21">
                  <c:v>5.2499999999999998E-2</c:v>
                </c:pt>
                <c:pt idx="22">
                  <c:v>5.5E-2</c:v>
                </c:pt>
                <c:pt idx="23">
                  <c:v>5.7500000000000002E-2</c:v>
                </c:pt>
                <c:pt idx="24">
                  <c:v>0.06</c:v>
                </c:pt>
                <c:pt idx="25">
                  <c:v>6.25E-2</c:v>
                </c:pt>
                <c:pt idx="26">
                  <c:v>6.5000000000000002E-2</c:v>
                </c:pt>
                <c:pt idx="27">
                  <c:v>6.7500000000000004E-2</c:v>
                </c:pt>
                <c:pt idx="28">
                  <c:v>7.0000000000000007E-2</c:v>
                </c:pt>
                <c:pt idx="29">
                  <c:v>7.2499999999999995E-2</c:v>
                </c:pt>
                <c:pt idx="30">
                  <c:v>7.4999999999999997E-2</c:v>
                </c:pt>
                <c:pt idx="31">
                  <c:v>7.7499999999999999E-2</c:v>
                </c:pt>
                <c:pt idx="32">
                  <c:v>0.08</c:v>
                </c:pt>
                <c:pt idx="33">
                  <c:v>8.2500000000000004E-2</c:v>
                </c:pt>
                <c:pt idx="34">
                  <c:v>8.5000000000000006E-2</c:v>
                </c:pt>
                <c:pt idx="35">
                  <c:v>8.7499999999999994E-2</c:v>
                </c:pt>
                <c:pt idx="36">
                  <c:v>0.09</c:v>
                </c:pt>
                <c:pt idx="37">
                  <c:v>9.2499999999999999E-2</c:v>
                </c:pt>
                <c:pt idx="38">
                  <c:v>9.5000000000000001E-2</c:v>
                </c:pt>
                <c:pt idx="39">
                  <c:v>9.7500000000000003E-2</c:v>
                </c:pt>
                <c:pt idx="40">
                  <c:v>0.1</c:v>
                </c:pt>
                <c:pt idx="41">
                  <c:v>0.10249999999999999</c:v>
                </c:pt>
                <c:pt idx="42">
                  <c:v>0.105</c:v>
                </c:pt>
                <c:pt idx="43">
                  <c:v>0.1075</c:v>
                </c:pt>
                <c:pt idx="44">
                  <c:v>0.11</c:v>
                </c:pt>
                <c:pt idx="45">
                  <c:v>0.1125</c:v>
                </c:pt>
                <c:pt idx="46">
                  <c:v>0.115</c:v>
                </c:pt>
                <c:pt idx="47">
                  <c:v>0.11749999999999999</c:v>
                </c:pt>
                <c:pt idx="48">
                  <c:v>0.12</c:v>
                </c:pt>
                <c:pt idx="49">
                  <c:v>0.1225</c:v>
                </c:pt>
                <c:pt idx="50">
                  <c:v>0.125</c:v>
                </c:pt>
                <c:pt idx="51">
                  <c:v>0.1275</c:v>
                </c:pt>
                <c:pt idx="52">
                  <c:v>0.13</c:v>
                </c:pt>
                <c:pt idx="53">
                  <c:v>0.13250000000000001</c:v>
                </c:pt>
                <c:pt idx="54">
                  <c:v>0.13500000000000001</c:v>
                </c:pt>
                <c:pt idx="55">
                  <c:v>0.13750000000000001</c:v>
                </c:pt>
                <c:pt idx="56">
                  <c:v>0.14000000000000001</c:v>
                </c:pt>
                <c:pt idx="57">
                  <c:v>0.14249999999999999</c:v>
                </c:pt>
                <c:pt idx="58">
                  <c:v>0.14499999999999999</c:v>
                </c:pt>
                <c:pt idx="59">
                  <c:v>0.14749999999999999</c:v>
                </c:pt>
                <c:pt idx="60">
                  <c:v>0.15</c:v>
                </c:pt>
                <c:pt idx="61">
                  <c:v>0.1525</c:v>
                </c:pt>
                <c:pt idx="62">
                  <c:v>0.155</c:v>
                </c:pt>
                <c:pt idx="63">
                  <c:v>0.1575</c:v>
                </c:pt>
                <c:pt idx="64">
                  <c:v>0.16</c:v>
                </c:pt>
                <c:pt idx="65">
                  <c:v>0.16250000000000001</c:v>
                </c:pt>
                <c:pt idx="66">
                  <c:v>0.16500000000000001</c:v>
                </c:pt>
                <c:pt idx="67">
                  <c:v>0.16750000000000001</c:v>
                </c:pt>
                <c:pt idx="68">
                  <c:v>0.17</c:v>
                </c:pt>
                <c:pt idx="69">
                  <c:v>0.17249999999999999</c:v>
                </c:pt>
                <c:pt idx="70">
                  <c:v>0.17499999999999999</c:v>
                </c:pt>
                <c:pt idx="71">
                  <c:v>0.17749999999999999</c:v>
                </c:pt>
                <c:pt idx="72">
                  <c:v>0.18</c:v>
                </c:pt>
                <c:pt idx="73">
                  <c:v>0.1825</c:v>
                </c:pt>
                <c:pt idx="74">
                  <c:v>0.185</c:v>
                </c:pt>
                <c:pt idx="75">
                  <c:v>0.1875</c:v>
                </c:pt>
                <c:pt idx="76">
                  <c:v>0.19</c:v>
                </c:pt>
                <c:pt idx="77">
                  <c:v>0.1925</c:v>
                </c:pt>
                <c:pt idx="78">
                  <c:v>0.19500000000000001</c:v>
                </c:pt>
                <c:pt idx="79">
                  <c:v>0.19750000000000001</c:v>
                </c:pt>
                <c:pt idx="80">
                  <c:v>0.2</c:v>
                </c:pt>
                <c:pt idx="81">
                  <c:v>0.20250000000000001</c:v>
                </c:pt>
                <c:pt idx="82">
                  <c:v>0.20499999999999999</c:v>
                </c:pt>
                <c:pt idx="83">
                  <c:v>0.20749999999999999</c:v>
                </c:pt>
                <c:pt idx="84">
                  <c:v>0.21</c:v>
                </c:pt>
                <c:pt idx="85">
                  <c:v>0.21249999999999999</c:v>
                </c:pt>
                <c:pt idx="86">
                  <c:v>0.215</c:v>
                </c:pt>
                <c:pt idx="87">
                  <c:v>0.2175</c:v>
                </c:pt>
                <c:pt idx="88">
                  <c:v>0.22</c:v>
                </c:pt>
                <c:pt idx="89">
                  <c:v>0.2225</c:v>
                </c:pt>
                <c:pt idx="90">
                  <c:v>0.22500000000000001</c:v>
                </c:pt>
                <c:pt idx="91">
                  <c:v>0.22750000000000001</c:v>
                </c:pt>
                <c:pt idx="92">
                  <c:v>0.23</c:v>
                </c:pt>
                <c:pt idx="93">
                  <c:v>0.23250000000000001</c:v>
                </c:pt>
                <c:pt idx="94">
                  <c:v>0.23499999999999999</c:v>
                </c:pt>
                <c:pt idx="95">
                  <c:v>0.23749999999999999</c:v>
                </c:pt>
                <c:pt idx="96">
                  <c:v>0.24</c:v>
                </c:pt>
                <c:pt idx="97">
                  <c:v>0.24249999999999999</c:v>
                </c:pt>
                <c:pt idx="98">
                  <c:v>0.245</c:v>
                </c:pt>
                <c:pt idx="99">
                  <c:v>0.2475</c:v>
                </c:pt>
                <c:pt idx="100">
                  <c:v>0.25</c:v>
                </c:pt>
                <c:pt idx="101">
                  <c:v>0.2525</c:v>
                </c:pt>
                <c:pt idx="102">
                  <c:v>0.255</c:v>
                </c:pt>
                <c:pt idx="103">
                  <c:v>0.25750000000000001</c:v>
                </c:pt>
                <c:pt idx="104">
                  <c:v>0.26</c:v>
                </c:pt>
                <c:pt idx="105">
                  <c:v>0.26250000000000001</c:v>
                </c:pt>
                <c:pt idx="106">
                  <c:v>0.26500000000000001</c:v>
                </c:pt>
                <c:pt idx="107">
                  <c:v>0.26750000000000002</c:v>
                </c:pt>
                <c:pt idx="108">
                  <c:v>0.27</c:v>
                </c:pt>
                <c:pt idx="109">
                  <c:v>0.27250000000000002</c:v>
                </c:pt>
                <c:pt idx="110">
                  <c:v>0.27500000000000002</c:v>
                </c:pt>
                <c:pt idx="111">
                  <c:v>0.27750000000000002</c:v>
                </c:pt>
                <c:pt idx="112">
                  <c:v>0.28000000000000003</c:v>
                </c:pt>
                <c:pt idx="113">
                  <c:v>0.28249999999999997</c:v>
                </c:pt>
                <c:pt idx="114">
                  <c:v>0.28499999999999998</c:v>
                </c:pt>
                <c:pt idx="115">
                  <c:v>0.28749999999999998</c:v>
                </c:pt>
                <c:pt idx="116">
                  <c:v>0.28999999999999998</c:v>
                </c:pt>
                <c:pt idx="117">
                  <c:v>0.29249999999999998</c:v>
                </c:pt>
                <c:pt idx="118">
                  <c:v>0.29499999999999998</c:v>
                </c:pt>
                <c:pt idx="119">
                  <c:v>0.29749999999999999</c:v>
                </c:pt>
                <c:pt idx="120">
                  <c:v>0.3</c:v>
                </c:pt>
                <c:pt idx="121">
                  <c:v>0.30249999999999999</c:v>
                </c:pt>
                <c:pt idx="122">
                  <c:v>0.30499999999999999</c:v>
                </c:pt>
                <c:pt idx="123">
                  <c:v>0.3075</c:v>
                </c:pt>
                <c:pt idx="124">
                  <c:v>0.31</c:v>
                </c:pt>
                <c:pt idx="125">
                  <c:v>0.3125</c:v>
                </c:pt>
                <c:pt idx="126">
                  <c:v>0.315</c:v>
                </c:pt>
                <c:pt idx="127">
                  <c:v>0.3175</c:v>
                </c:pt>
                <c:pt idx="128">
                  <c:v>0.32</c:v>
                </c:pt>
                <c:pt idx="129">
                  <c:v>0.32250000000000001</c:v>
                </c:pt>
                <c:pt idx="130">
                  <c:v>0.32500000000000001</c:v>
                </c:pt>
                <c:pt idx="131">
                  <c:v>0.32750000000000001</c:v>
                </c:pt>
                <c:pt idx="132">
                  <c:v>0.33</c:v>
                </c:pt>
                <c:pt idx="133">
                  <c:v>0.33250000000000002</c:v>
                </c:pt>
                <c:pt idx="134">
                  <c:v>0.33500000000000002</c:v>
                </c:pt>
                <c:pt idx="135">
                  <c:v>0.33750000000000002</c:v>
                </c:pt>
                <c:pt idx="136">
                  <c:v>0.34</c:v>
                </c:pt>
                <c:pt idx="137">
                  <c:v>0.34250000000000003</c:v>
                </c:pt>
                <c:pt idx="138">
                  <c:v>0.34499999999999997</c:v>
                </c:pt>
                <c:pt idx="139">
                  <c:v>0.34749999999999998</c:v>
                </c:pt>
                <c:pt idx="140">
                  <c:v>0.35</c:v>
                </c:pt>
                <c:pt idx="141">
                  <c:v>0.35249999999999998</c:v>
                </c:pt>
                <c:pt idx="142">
                  <c:v>0.35499999999999998</c:v>
                </c:pt>
                <c:pt idx="143">
                  <c:v>0.35749999999999998</c:v>
                </c:pt>
                <c:pt idx="144">
                  <c:v>0.36</c:v>
                </c:pt>
                <c:pt idx="145">
                  <c:v>0.36249999999999999</c:v>
                </c:pt>
                <c:pt idx="146">
                  <c:v>0.36499999999999999</c:v>
                </c:pt>
                <c:pt idx="147">
                  <c:v>0.36749999999999999</c:v>
                </c:pt>
                <c:pt idx="148">
                  <c:v>0.37</c:v>
                </c:pt>
                <c:pt idx="149">
                  <c:v>0.3725</c:v>
                </c:pt>
                <c:pt idx="150">
                  <c:v>0.375</c:v>
                </c:pt>
                <c:pt idx="151">
                  <c:v>0.3775</c:v>
                </c:pt>
                <c:pt idx="152">
                  <c:v>0.38</c:v>
                </c:pt>
                <c:pt idx="153">
                  <c:v>0.38250000000000001</c:v>
                </c:pt>
                <c:pt idx="154">
                  <c:v>0.38500000000000001</c:v>
                </c:pt>
                <c:pt idx="155">
                  <c:v>0.38750000000000001</c:v>
                </c:pt>
                <c:pt idx="156">
                  <c:v>0.39</c:v>
                </c:pt>
                <c:pt idx="157">
                  <c:v>0.39250000000000002</c:v>
                </c:pt>
                <c:pt idx="158">
                  <c:v>0.39500000000000002</c:v>
                </c:pt>
                <c:pt idx="159">
                  <c:v>0.39750000000000002</c:v>
                </c:pt>
                <c:pt idx="160">
                  <c:v>0.4</c:v>
                </c:pt>
                <c:pt idx="161">
                  <c:v>0.40250000000000002</c:v>
                </c:pt>
                <c:pt idx="162">
                  <c:v>0.40500000000000003</c:v>
                </c:pt>
                <c:pt idx="163">
                  <c:v>0.40749999999999997</c:v>
                </c:pt>
                <c:pt idx="164">
                  <c:v>0.41</c:v>
                </c:pt>
                <c:pt idx="165">
                  <c:v>0.41249999999999998</c:v>
                </c:pt>
                <c:pt idx="166">
                  <c:v>0.41499999999999998</c:v>
                </c:pt>
                <c:pt idx="167">
                  <c:v>0.41749999999999998</c:v>
                </c:pt>
                <c:pt idx="168">
                  <c:v>0.42</c:v>
                </c:pt>
                <c:pt idx="169">
                  <c:v>0.42249999999999999</c:v>
                </c:pt>
                <c:pt idx="170">
                  <c:v>0.42499999999999999</c:v>
                </c:pt>
                <c:pt idx="171">
                  <c:v>0.42749999999999999</c:v>
                </c:pt>
                <c:pt idx="172">
                  <c:v>0.43</c:v>
                </c:pt>
                <c:pt idx="173">
                  <c:v>0.4325</c:v>
                </c:pt>
                <c:pt idx="174">
                  <c:v>0.435</c:v>
                </c:pt>
                <c:pt idx="175">
                  <c:v>0.4375</c:v>
                </c:pt>
                <c:pt idx="176">
                  <c:v>0.44</c:v>
                </c:pt>
                <c:pt idx="177">
                  <c:v>0.4425</c:v>
                </c:pt>
                <c:pt idx="178">
                  <c:v>0.44500000000000001</c:v>
                </c:pt>
                <c:pt idx="179">
                  <c:v>0.44750000000000001</c:v>
                </c:pt>
                <c:pt idx="180">
                  <c:v>0.45</c:v>
                </c:pt>
                <c:pt idx="181">
                  <c:v>0.45250000000000001</c:v>
                </c:pt>
                <c:pt idx="182">
                  <c:v>0.45500000000000002</c:v>
                </c:pt>
                <c:pt idx="183">
                  <c:v>0.45750000000000002</c:v>
                </c:pt>
                <c:pt idx="184">
                  <c:v>0.46</c:v>
                </c:pt>
                <c:pt idx="185">
                  <c:v>0.46250000000000002</c:v>
                </c:pt>
                <c:pt idx="186">
                  <c:v>0.46500000000000002</c:v>
                </c:pt>
                <c:pt idx="187">
                  <c:v>0.46750000000000003</c:v>
                </c:pt>
                <c:pt idx="188">
                  <c:v>0.47</c:v>
                </c:pt>
                <c:pt idx="189">
                  <c:v>0.47249999999999998</c:v>
                </c:pt>
                <c:pt idx="190">
                  <c:v>0.47499999999999998</c:v>
                </c:pt>
                <c:pt idx="191">
                  <c:v>0.47749999999999998</c:v>
                </c:pt>
                <c:pt idx="192">
                  <c:v>0.48</c:v>
                </c:pt>
                <c:pt idx="193">
                  <c:v>0.48249999999999998</c:v>
                </c:pt>
                <c:pt idx="194">
                  <c:v>0.48499999999999999</c:v>
                </c:pt>
                <c:pt idx="195">
                  <c:v>0.48749999999999999</c:v>
                </c:pt>
                <c:pt idx="196">
                  <c:v>0.49</c:v>
                </c:pt>
                <c:pt idx="197">
                  <c:v>0.49249999999999999</c:v>
                </c:pt>
                <c:pt idx="198">
                  <c:v>0.495</c:v>
                </c:pt>
                <c:pt idx="199">
                  <c:v>0.4975</c:v>
                </c:pt>
                <c:pt idx="200">
                  <c:v>0.5</c:v>
                </c:pt>
                <c:pt idx="201">
                  <c:v>0.50249999999999995</c:v>
                </c:pt>
                <c:pt idx="202">
                  <c:v>0.505</c:v>
                </c:pt>
                <c:pt idx="203">
                  <c:v>0.50749999999999995</c:v>
                </c:pt>
                <c:pt idx="204">
                  <c:v>0.51</c:v>
                </c:pt>
                <c:pt idx="205">
                  <c:v>0.51249999999999996</c:v>
                </c:pt>
                <c:pt idx="206">
                  <c:v>0.51500000000000001</c:v>
                </c:pt>
                <c:pt idx="207">
                  <c:v>0.51749999999999996</c:v>
                </c:pt>
                <c:pt idx="208">
                  <c:v>0.52</c:v>
                </c:pt>
                <c:pt idx="209">
                  <c:v>0.52249999999999996</c:v>
                </c:pt>
                <c:pt idx="210">
                  <c:v>0.52500000000000002</c:v>
                </c:pt>
                <c:pt idx="211">
                  <c:v>0.52749999999999997</c:v>
                </c:pt>
                <c:pt idx="212">
                  <c:v>0.53</c:v>
                </c:pt>
                <c:pt idx="213">
                  <c:v>0.53249999999999997</c:v>
                </c:pt>
                <c:pt idx="214">
                  <c:v>0.53500000000000003</c:v>
                </c:pt>
                <c:pt idx="215">
                  <c:v>0.53749999999999998</c:v>
                </c:pt>
                <c:pt idx="216">
                  <c:v>0.54</c:v>
                </c:pt>
                <c:pt idx="217">
                  <c:v>0.54249999999999998</c:v>
                </c:pt>
                <c:pt idx="218">
                  <c:v>0.54500000000000004</c:v>
                </c:pt>
                <c:pt idx="219">
                  <c:v>0.54749999999999999</c:v>
                </c:pt>
                <c:pt idx="220">
                  <c:v>0.55000000000000004</c:v>
                </c:pt>
                <c:pt idx="221">
                  <c:v>0.55249999999999999</c:v>
                </c:pt>
                <c:pt idx="222">
                  <c:v>0.55500000000000005</c:v>
                </c:pt>
                <c:pt idx="223">
                  <c:v>0.5575</c:v>
                </c:pt>
                <c:pt idx="224">
                  <c:v>0.56000000000000005</c:v>
                </c:pt>
                <c:pt idx="225">
                  <c:v>0.5625</c:v>
                </c:pt>
                <c:pt idx="226">
                  <c:v>0.56499999999999995</c:v>
                </c:pt>
                <c:pt idx="227">
                  <c:v>0.5675</c:v>
                </c:pt>
                <c:pt idx="228">
                  <c:v>0.56999999999999995</c:v>
                </c:pt>
                <c:pt idx="229">
                  <c:v>0.57250000000000001</c:v>
                </c:pt>
                <c:pt idx="230">
                  <c:v>0.57499999999999996</c:v>
                </c:pt>
                <c:pt idx="231">
                  <c:v>0.57750000000000001</c:v>
                </c:pt>
                <c:pt idx="232">
                  <c:v>0.57999999999999996</c:v>
                </c:pt>
                <c:pt idx="233">
                  <c:v>0.58250000000000002</c:v>
                </c:pt>
                <c:pt idx="234">
                  <c:v>0.58499999999999996</c:v>
                </c:pt>
                <c:pt idx="235">
                  <c:v>0.58750000000000002</c:v>
                </c:pt>
                <c:pt idx="236">
                  <c:v>0.59</c:v>
                </c:pt>
                <c:pt idx="237">
                  <c:v>0.59250000000000003</c:v>
                </c:pt>
                <c:pt idx="238">
                  <c:v>0.59499999999999997</c:v>
                </c:pt>
                <c:pt idx="239">
                  <c:v>0.59750000000000003</c:v>
                </c:pt>
                <c:pt idx="240">
                  <c:v>0.6</c:v>
                </c:pt>
                <c:pt idx="241">
                  <c:v>0.60250000000000004</c:v>
                </c:pt>
                <c:pt idx="242">
                  <c:v>0.60499999999999998</c:v>
                </c:pt>
                <c:pt idx="243">
                  <c:v>0.60750000000000004</c:v>
                </c:pt>
                <c:pt idx="244">
                  <c:v>0.61</c:v>
                </c:pt>
                <c:pt idx="245">
                  <c:v>0.61250000000000004</c:v>
                </c:pt>
                <c:pt idx="246">
                  <c:v>0.61499999999999999</c:v>
                </c:pt>
                <c:pt idx="247">
                  <c:v>0.61750000000000005</c:v>
                </c:pt>
                <c:pt idx="248">
                  <c:v>0.62</c:v>
                </c:pt>
                <c:pt idx="249">
                  <c:v>0.62250000000000005</c:v>
                </c:pt>
                <c:pt idx="250">
                  <c:v>0.625</c:v>
                </c:pt>
                <c:pt idx="251">
                  <c:v>0.62749999999999995</c:v>
                </c:pt>
                <c:pt idx="252">
                  <c:v>0.63</c:v>
                </c:pt>
                <c:pt idx="253">
                  <c:v>0.63249999999999995</c:v>
                </c:pt>
                <c:pt idx="254">
                  <c:v>0.63500000000000001</c:v>
                </c:pt>
                <c:pt idx="255">
                  <c:v>0.63749999999999996</c:v>
                </c:pt>
                <c:pt idx="256">
                  <c:v>0.64</c:v>
                </c:pt>
                <c:pt idx="257">
                  <c:v>0.64249999999999996</c:v>
                </c:pt>
                <c:pt idx="258">
                  <c:v>0.64500000000000002</c:v>
                </c:pt>
                <c:pt idx="259">
                  <c:v>0.64749999999999996</c:v>
                </c:pt>
                <c:pt idx="260">
                  <c:v>0.65</c:v>
                </c:pt>
                <c:pt idx="261">
                  <c:v>0.65249999999999997</c:v>
                </c:pt>
                <c:pt idx="262">
                  <c:v>0.65500000000000003</c:v>
                </c:pt>
                <c:pt idx="263">
                  <c:v>0.65749999999999997</c:v>
                </c:pt>
                <c:pt idx="264">
                  <c:v>0.66</c:v>
                </c:pt>
                <c:pt idx="265">
                  <c:v>0.66249999999999998</c:v>
                </c:pt>
                <c:pt idx="266">
                  <c:v>0.66500000000000004</c:v>
                </c:pt>
                <c:pt idx="267">
                  <c:v>0.66749999999999998</c:v>
                </c:pt>
                <c:pt idx="268">
                  <c:v>0.67</c:v>
                </c:pt>
                <c:pt idx="269">
                  <c:v>0.67249999999999999</c:v>
                </c:pt>
                <c:pt idx="270">
                  <c:v>0.67500000000000004</c:v>
                </c:pt>
                <c:pt idx="271">
                  <c:v>0.67749999999999999</c:v>
                </c:pt>
                <c:pt idx="272">
                  <c:v>0.68</c:v>
                </c:pt>
                <c:pt idx="273">
                  <c:v>0.6825</c:v>
                </c:pt>
                <c:pt idx="274">
                  <c:v>0.68500000000000005</c:v>
                </c:pt>
                <c:pt idx="275">
                  <c:v>0.6875</c:v>
                </c:pt>
                <c:pt idx="276">
                  <c:v>0.69</c:v>
                </c:pt>
                <c:pt idx="277">
                  <c:v>0.6925</c:v>
                </c:pt>
                <c:pt idx="278">
                  <c:v>0.69499999999999995</c:v>
                </c:pt>
                <c:pt idx="279">
                  <c:v>0.69750000000000001</c:v>
                </c:pt>
                <c:pt idx="280">
                  <c:v>0.7</c:v>
                </c:pt>
                <c:pt idx="281">
                  <c:v>0.70250000000000001</c:v>
                </c:pt>
                <c:pt idx="282">
                  <c:v>0.70499999999999996</c:v>
                </c:pt>
                <c:pt idx="283">
                  <c:v>0.70750000000000002</c:v>
                </c:pt>
                <c:pt idx="284">
                  <c:v>0.71</c:v>
                </c:pt>
                <c:pt idx="285">
                  <c:v>0.71250000000000002</c:v>
                </c:pt>
                <c:pt idx="286">
                  <c:v>0.71499999999999997</c:v>
                </c:pt>
                <c:pt idx="287">
                  <c:v>0.71750000000000003</c:v>
                </c:pt>
                <c:pt idx="288">
                  <c:v>0.72</c:v>
                </c:pt>
                <c:pt idx="289">
                  <c:v>0.72250000000000003</c:v>
                </c:pt>
                <c:pt idx="290">
                  <c:v>0.72499999999999998</c:v>
                </c:pt>
                <c:pt idx="291">
                  <c:v>0.72750000000000004</c:v>
                </c:pt>
                <c:pt idx="292">
                  <c:v>0.73</c:v>
                </c:pt>
                <c:pt idx="293">
                  <c:v>0.73250000000000004</c:v>
                </c:pt>
                <c:pt idx="294">
                  <c:v>0.73499999999999999</c:v>
                </c:pt>
                <c:pt idx="295">
                  <c:v>0.73750000000000004</c:v>
                </c:pt>
                <c:pt idx="296">
                  <c:v>0.74</c:v>
                </c:pt>
                <c:pt idx="297">
                  <c:v>0.74250000000000005</c:v>
                </c:pt>
                <c:pt idx="298">
                  <c:v>0.745</c:v>
                </c:pt>
                <c:pt idx="299">
                  <c:v>0.74750000000000005</c:v>
                </c:pt>
                <c:pt idx="300">
                  <c:v>0.75</c:v>
                </c:pt>
                <c:pt idx="301">
                  <c:v>0.75249999999999995</c:v>
                </c:pt>
                <c:pt idx="302">
                  <c:v>0.755</c:v>
                </c:pt>
                <c:pt idx="303">
                  <c:v>0.75749999999999995</c:v>
                </c:pt>
                <c:pt idx="304">
                  <c:v>0.76</c:v>
                </c:pt>
                <c:pt idx="305">
                  <c:v>0.76249999999999996</c:v>
                </c:pt>
                <c:pt idx="306">
                  <c:v>0.76500000000000001</c:v>
                </c:pt>
                <c:pt idx="307">
                  <c:v>0.76749999999999996</c:v>
                </c:pt>
                <c:pt idx="308">
                  <c:v>0.77</c:v>
                </c:pt>
                <c:pt idx="309">
                  <c:v>0.77249999999999996</c:v>
                </c:pt>
                <c:pt idx="310">
                  <c:v>0.77500000000000002</c:v>
                </c:pt>
                <c:pt idx="311">
                  <c:v>0.77749999999999997</c:v>
                </c:pt>
                <c:pt idx="312">
                  <c:v>0.78</c:v>
                </c:pt>
                <c:pt idx="313">
                  <c:v>0.78249999999999997</c:v>
                </c:pt>
                <c:pt idx="314">
                  <c:v>0.78500000000000003</c:v>
                </c:pt>
                <c:pt idx="315">
                  <c:v>0.78749999999999998</c:v>
                </c:pt>
                <c:pt idx="316">
                  <c:v>0.79</c:v>
                </c:pt>
                <c:pt idx="317">
                  <c:v>0.79249999999999998</c:v>
                </c:pt>
                <c:pt idx="318">
                  <c:v>0.79500000000000004</c:v>
                </c:pt>
                <c:pt idx="319">
                  <c:v>0.79749999999999999</c:v>
                </c:pt>
                <c:pt idx="320">
                  <c:v>0.8</c:v>
                </c:pt>
                <c:pt idx="321">
                  <c:v>0.80249999999999999</c:v>
                </c:pt>
                <c:pt idx="322">
                  <c:v>0.80500000000000005</c:v>
                </c:pt>
                <c:pt idx="323">
                  <c:v>0.8075</c:v>
                </c:pt>
                <c:pt idx="324">
                  <c:v>0.81</c:v>
                </c:pt>
                <c:pt idx="325">
                  <c:v>0.8125</c:v>
                </c:pt>
                <c:pt idx="326">
                  <c:v>0.81499999999999995</c:v>
                </c:pt>
                <c:pt idx="327">
                  <c:v>0.8175</c:v>
                </c:pt>
                <c:pt idx="328">
                  <c:v>0.82</c:v>
                </c:pt>
                <c:pt idx="329">
                  <c:v>0.82250000000000001</c:v>
                </c:pt>
                <c:pt idx="330">
                  <c:v>0.82499999999999996</c:v>
                </c:pt>
                <c:pt idx="331">
                  <c:v>0.82750000000000001</c:v>
                </c:pt>
                <c:pt idx="332">
                  <c:v>0.83</c:v>
                </c:pt>
                <c:pt idx="333">
                  <c:v>0.83250000000000002</c:v>
                </c:pt>
                <c:pt idx="334">
                  <c:v>0.83499999999999996</c:v>
                </c:pt>
                <c:pt idx="335">
                  <c:v>0.83750000000000002</c:v>
                </c:pt>
                <c:pt idx="336">
                  <c:v>0.84</c:v>
                </c:pt>
                <c:pt idx="337">
                  <c:v>0.84250000000000003</c:v>
                </c:pt>
                <c:pt idx="338">
                  <c:v>0.84499999999999997</c:v>
                </c:pt>
                <c:pt idx="339">
                  <c:v>0.84750000000000003</c:v>
                </c:pt>
                <c:pt idx="340">
                  <c:v>0.85</c:v>
                </c:pt>
                <c:pt idx="341">
                  <c:v>0.85250000000000004</c:v>
                </c:pt>
                <c:pt idx="342">
                  <c:v>0.85499999999999998</c:v>
                </c:pt>
                <c:pt idx="343">
                  <c:v>0.85750000000000004</c:v>
                </c:pt>
                <c:pt idx="344">
                  <c:v>0.86</c:v>
                </c:pt>
                <c:pt idx="345">
                  <c:v>0.86250000000000004</c:v>
                </c:pt>
                <c:pt idx="346">
                  <c:v>0.86499999999999999</c:v>
                </c:pt>
                <c:pt idx="347">
                  <c:v>0.86750000000000005</c:v>
                </c:pt>
                <c:pt idx="348">
                  <c:v>0.87</c:v>
                </c:pt>
                <c:pt idx="349">
                  <c:v>0.87250000000000005</c:v>
                </c:pt>
                <c:pt idx="350">
                  <c:v>0.875</c:v>
                </c:pt>
                <c:pt idx="351">
                  <c:v>0.87749999999999995</c:v>
                </c:pt>
                <c:pt idx="352">
                  <c:v>0.88</c:v>
                </c:pt>
                <c:pt idx="353">
                  <c:v>0.88249999999999995</c:v>
                </c:pt>
                <c:pt idx="354">
                  <c:v>0.88500000000000001</c:v>
                </c:pt>
                <c:pt idx="355">
                  <c:v>0.88749999999999996</c:v>
                </c:pt>
                <c:pt idx="356">
                  <c:v>0.89</c:v>
                </c:pt>
                <c:pt idx="357">
                  <c:v>0.89249999999999996</c:v>
                </c:pt>
                <c:pt idx="358">
                  <c:v>0.89500000000000002</c:v>
                </c:pt>
                <c:pt idx="359">
                  <c:v>0.89749999999999996</c:v>
                </c:pt>
                <c:pt idx="360">
                  <c:v>0.9</c:v>
                </c:pt>
                <c:pt idx="361">
                  <c:v>0.90249999999999997</c:v>
                </c:pt>
                <c:pt idx="362">
                  <c:v>0.90500000000000003</c:v>
                </c:pt>
                <c:pt idx="363">
                  <c:v>0.90749999999999997</c:v>
                </c:pt>
                <c:pt idx="364">
                  <c:v>0.91</c:v>
                </c:pt>
                <c:pt idx="365">
                  <c:v>0.91249999999999998</c:v>
                </c:pt>
                <c:pt idx="366">
                  <c:v>0.91500000000000004</c:v>
                </c:pt>
                <c:pt idx="367">
                  <c:v>0.91749999999999998</c:v>
                </c:pt>
                <c:pt idx="368">
                  <c:v>0.92</c:v>
                </c:pt>
                <c:pt idx="369">
                  <c:v>0.92249999999999999</c:v>
                </c:pt>
                <c:pt idx="370">
                  <c:v>0.92500000000000004</c:v>
                </c:pt>
                <c:pt idx="371">
                  <c:v>0.92749999999999999</c:v>
                </c:pt>
                <c:pt idx="372">
                  <c:v>0.93</c:v>
                </c:pt>
                <c:pt idx="373">
                  <c:v>0.9325</c:v>
                </c:pt>
                <c:pt idx="374">
                  <c:v>0.93500000000000005</c:v>
                </c:pt>
                <c:pt idx="375">
                  <c:v>0.9375</c:v>
                </c:pt>
                <c:pt idx="376">
                  <c:v>0.94</c:v>
                </c:pt>
                <c:pt idx="377">
                  <c:v>0.9425</c:v>
                </c:pt>
                <c:pt idx="378">
                  <c:v>0.94499999999999995</c:v>
                </c:pt>
                <c:pt idx="379">
                  <c:v>0.94750000000000001</c:v>
                </c:pt>
                <c:pt idx="380">
                  <c:v>0.95</c:v>
                </c:pt>
                <c:pt idx="381">
                  <c:v>0.95250000000000001</c:v>
                </c:pt>
                <c:pt idx="382">
                  <c:v>0.95499999999999996</c:v>
                </c:pt>
                <c:pt idx="383">
                  <c:v>0.95750000000000002</c:v>
                </c:pt>
                <c:pt idx="384">
                  <c:v>0.96</c:v>
                </c:pt>
                <c:pt idx="385">
                  <c:v>0.96250000000000002</c:v>
                </c:pt>
                <c:pt idx="386">
                  <c:v>0.96499999999999997</c:v>
                </c:pt>
                <c:pt idx="387">
                  <c:v>0.96750000000000003</c:v>
                </c:pt>
                <c:pt idx="388">
                  <c:v>0.97</c:v>
                </c:pt>
                <c:pt idx="389">
                  <c:v>0.97250000000000003</c:v>
                </c:pt>
                <c:pt idx="390">
                  <c:v>0.97499999999999998</c:v>
                </c:pt>
                <c:pt idx="391">
                  <c:v>0.97750000000000004</c:v>
                </c:pt>
                <c:pt idx="392">
                  <c:v>0.98</c:v>
                </c:pt>
                <c:pt idx="393">
                  <c:v>0.98250000000000004</c:v>
                </c:pt>
                <c:pt idx="394">
                  <c:v>0.98499999999999999</c:v>
                </c:pt>
                <c:pt idx="395">
                  <c:v>0.98750000000000004</c:v>
                </c:pt>
                <c:pt idx="396">
                  <c:v>0.99</c:v>
                </c:pt>
                <c:pt idx="397">
                  <c:v>0.99250000000000005</c:v>
                </c:pt>
                <c:pt idx="398">
                  <c:v>0.995</c:v>
                </c:pt>
              </c:numCache>
            </c:numRef>
          </c:cat>
          <c:val>
            <c:numRef>
              <c:f>cost_curve_by_play!$BQ$5:$BQ$403</c:f>
              <c:numCache>
                <c:formatCode>General</c:formatCode>
                <c:ptCount val="39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37.705563413930058</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46.936800000000005</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50.497699177420451</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54.558745374455135</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59.561180107404127</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61.128000000000007</c:v>
                </c:pt>
                <c:pt idx="302">
                  <c:v>61.128000000000007</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66.07147800708141</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70.028231137827845</c:v>
                </c:pt>
                <c:pt idx="356">
                  <c:v>0</c:v>
                </c:pt>
                <c:pt idx="357">
                  <c:v>0</c:v>
                </c:pt>
                <c:pt idx="358">
                  <c:v>0</c:v>
                </c:pt>
                <c:pt idx="359">
                  <c:v>0</c:v>
                </c:pt>
                <c:pt idx="360">
                  <c:v>0</c:v>
                </c:pt>
                <c:pt idx="361">
                  <c:v>0</c:v>
                </c:pt>
                <c:pt idx="362">
                  <c:v>0</c:v>
                </c:pt>
                <c:pt idx="363">
                  <c:v>0</c:v>
                </c:pt>
                <c:pt idx="364">
                  <c:v>0</c:v>
                </c:pt>
                <c:pt idx="365">
                  <c:v>0</c:v>
                </c:pt>
                <c:pt idx="366">
                  <c:v>0</c:v>
                </c:pt>
                <c:pt idx="367">
                  <c:v>73.018799999999999</c:v>
                </c:pt>
                <c:pt idx="368">
                  <c:v>0</c:v>
                </c:pt>
                <c:pt idx="369">
                  <c:v>0</c:v>
                </c:pt>
                <c:pt idx="370">
                  <c:v>0</c:v>
                </c:pt>
                <c:pt idx="371">
                  <c:v>0</c:v>
                </c:pt>
                <c:pt idx="372">
                  <c:v>0</c:v>
                </c:pt>
                <c:pt idx="373">
                  <c:v>0</c:v>
                </c:pt>
                <c:pt idx="374">
                  <c:v>0</c:v>
                </c:pt>
                <c:pt idx="375">
                  <c:v>76.124683722707502</c:v>
                </c:pt>
                <c:pt idx="376">
                  <c:v>0</c:v>
                </c:pt>
                <c:pt idx="377">
                  <c:v>0</c:v>
                </c:pt>
                <c:pt idx="378">
                  <c:v>0</c:v>
                </c:pt>
                <c:pt idx="379">
                  <c:v>0</c:v>
                </c:pt>
                <c:pt idx="380">
                  <c:v>0</c:v>
                </c:pt>
                <c:pt idx="381">
                  <c:v>0</c:v>
                </c:pt>
                <c:pt idx="382">
                  <c:v>0</c:v>
                </c:pt>
                <c:pt idx="383">
                  <c:v>0</c:v>
                </c:pt>
                <c:pt idx="384">
                  <c:v>0</c:v>
                </c:pt>
                <c:pt idx="385">
                  <c:v>0</c:v>
                </c:pt>
                <c:pt idx="386">
                  <c:v>0</c:v>
                </c:pt>
                <c:pt idx="387">
                  <c:v>83.127600000000001</c:v>
                </c:pt>
                <c:pt idx="388">
                  <c:v>0</c:v>
                </c:pt>
                <c:pt idx="389">
                  <c:v>0</c:v>
                </c:pt>
                <c:pt idx="390">
                  <c:v>0</c:v>
                </c:pt>
                <c:pt idx="391">
                  <c:v>0</c:v>
                </c:pt>
                <c:pt idx="392">
                  <c:v>0</c:v>
                </c:pt>
                <c:pt idx="393">
                  <c:v>0</c:v>
                </c:pt>
                <c:pt idx="394">
                  <c:v>0</c:v>
                </c:pt>
                <c:pt idx="395">
                  <c:v>99.511200000000002</c:v>
                </c:pt>
                <c:pt idx="396">
                  <c:v>0</c:v>
                </c:pt>
                <c:pt idx="397">
                  <c:v>0</c:v>
                </c:pt>
                <c:pt idx="398">
                  <c:v>0</c:v>
                </c:pt>
              </c:numCache>
            </c:numRef>
          </c:val>
          <c:extLst>
            <c:ext xmlns:c16="http://schemas.microsoft.com/office/drawing/2014/chart" uri="{C3380CC4-5D6E-409C-BE32-E72D297353CC}">
              <c16:uniqueId val="{00000004-71C7-4150-94C6-C77FCB5C3304}"/>
            </c:ext>
          </c:extLst>
        </c:ser>
        <c:ser>
          <c:idx val="6"/>
          <c:order val="5"/>
          <c:tx>
            <c:strRef>
              <c:f>cost_curve_by_play!$BS$4</c:f>
              <c:strCache>
                <c:ptCount val="1"/>
                <c:pt idx="0">
                  <c:v>Niobrara</c:v>
                </c:pt>
              </c:strCache>
            </c:strRef>
          </c:tx>
          <c:spPr>
            <a:solidFill>
              <a:srgbClr val="A31C37"/>
            </a:solidFill>
            <a:ln w="9525" cap="flat" cmpd="sng" algn="ctr">
              <a:solidFill>
                <a:srgbClr val="A31C37"/>
              </a:solidFill>
              <a:prstDash val="solid"/>
              <a:round/>
              <a:headEnd type="none" w="med" len="med"/>
              <a:tailEnd type="none" w="med" len="med"/>
            </a:ln>
          </c:spPr>
          <c:invertIfNegative val="0"/>
          <c:cat>
            <c:numRef>
              <c:f>cost_curve_by_play!$BL$5:$BL$403</c:f>
              <c:numCache>
                <c:formatCode>0.00</c:formatCode>
                <c:ptCount val="399"/>
                <c:pt idx="0">
                  <c:v>0</c:v>
                </c:pt>
                <c:pt idx="1">
                  <c:v>2.5000000000000001E-3</c:v>
                </c:pt>
                <c:pt idx="2">
                  <c:v>5.0000000000000001E-3</c:v>
                </c:pt>
                <c:pt idx="3">
                  <c:v>7.4999999999999997E-3</c:v>
                </c:pt>
                <c:pt idx="4">
                  <c:v>0.01</c:v>
                </c:pt>
                <c:pt idx="5">
                  <c:v>1.2500000000000001E-2</c:v>
                </c:pt>
                <c:pt idx="6">
                  <c:v>1.4999999999999999E-2</c:v>
                </c:pt>
                <c:pt idx="7">
                  <c:v>1.7500000000000002E-2</c:v>
                </c:pt>
                <c:pt idx="8">
                  <c:v>0.02</c:v>
                </c:pt>
                <c:pt idx="9">
                  <c:v>2.2499999999999999E-2</c:v>
                </c:pt>
                <c:pt idx="10">
                  <c:v>2.5000000000000001E-2</c:v>
                </c:pt>
                <c:pt idx="11">
                  <c:v>2.75E-2</c:v>
                </c:pt>
                <c:pt idx="12">
                  <c:v>0.03</c:v>
                </c:pt>
                <c:pt idx="13">
                  <c:v>3.2500000000000001E-2</c:v>
                </c:pt>
                <c:pt idx="14">
                  <c:v>3.5000000000000003E-2</c:v>
                </c:pt>
                <c:pt idx="15">
                  <c:v>3.7499999999999999E-2</c:v>
                </c:pt>
                <c:pt idx="16">
                  <c:v>0.04</c:v>
                </c:pt>
                <c:pt idx="17">
                  <c:v>4.2500000000000003E-2</c:v>
                </c:pt>
                <c:pt idx="18">
                  <c:v>4.4999999999999998E-2</c:v>
                </c:pt>
                <c:pt idx="19">
                  <c:v>4.7500000000000001E-2</c:v>
                </c:pt>
                <c:pt idx="20">
                  <c:v>0.05</c:v>
                </c:pt>
                <c:pt idx="21">
                  <c:v>5.2499999999999998E-2</c:v>
                </c:pt>
                <c:pt idx="22">
                  <c:v>5.5E-2</c:v>
                </c:pt>
                <c:pt idx="23">
                  <c:v>5.7500000000000002E-2</c:v>
                </c:pt>
                <c:pt idx="24">
                  <c:v>0.06</c:v>
                </c:pt>
                <c:pt idx="25">
                  <c:v>6.25E-2</c:v>
                </c:pt>
                <c:pt idx="26">
                  <c:v>6.5000000000000002E-2</c:v>
                </c:pt>
                <c:pt idx="27">
                  <c:v>6.7500000000000004E-2</c:v>
                </c:pt>
                <c:pt idx="28">
                  <c:v>7.0000000000000007E-2</c:v>
                </c:pt>
                <c:pt idx="29">
                  <c:v>7.2499999999999995E-2</c:v>
                </c:pt>
                <c:pt idx="30">
                  <c:v>7.4999999999999997E-2</c:v>
                </c:pt>
                <c:pt idx="31">
                  <c:v>7.7499999999999999E-2</c:v>
                </c:pt>
                <c:pt idx="32">
                  <c:v>0.08</c:v>
                </c:pt>
                <c:pt idx="33">
                  <c:v>8.2500000000000004E-2</c:v>
                </c:pt>
                <c:pt idx="34">
                  <c:v>8.5000000000000006E-2</c:v>
                </c:pt>
                <c:pt idx="35">
                  <c:v>8.7499999999999994E-2</c:v>
                </c:pt>
                <c:pt idx="36">
                  <c:v>0.09</c:v>
                </c:pt>
                <c:pt idx="37">
                  <c:v>9.2499999999999999E-2</c:v>
                </c:pt>
                <c:pt idx="38">
                  <c:v>9.5000000000000001E-2</c:v>
                </c:pt>
                <c:pt idx="39">
                  <c:v>9.7500000000000003E-2</c:v>
                </c:pt>
                <c:pt idx="40">
                  <c:v>0.1</c:v>
                </c:pt>
                <c:pt idx="41">
                  <c:v>0.10249999999999999</c:v>
                </c:pt>
                <c:pt idx="42">
                  <c:v>0.105</c:v>
                </c:pt>
                <c:pt idx="43">
                  <c:v>0.1075</c:v>
                </c:pt>
                <c:pt idx="44">
                  <c:v>0.11</c:v>
                </c:pt>
                <c:pt idx="45">
                  <c:v>0.1125</c:v>
                </c:pt>
                <c:pt idx="46">
                  <c:v>0.115</c:v>
                </c:pt>
                <c:pt idx="47">
                  <c:v>0.11749999999999999</c:v>
                </c:pt>
                <c:pt idx="48">
                  <c:v>0.12</c:v>
                </c:pt>
                <c:pt idx="49">
                  <c:v>0.1225</c:v>
                </c:pt>
                <c:pt idx="50">
                  <c:v>0.125</c:v>
                </c:pt>
                <c:pt idx="51">
                  <c:v>0.1275</c:v>
                </c:pt>
                <c:pt idx="52">
                  <c:v>0.13</c:v>
                </c:pt>
                <c:pt idx="53">
                  <c:v>0.13250000000000001</c:v>
                </c:pt>
                <c:pt idx="54">
                  <c:v>0.13500000000000001</c:v>
                </c:pt>
                <c:pt idx="55">
                  <c:v>0.13750000000000001</c:v>
                </c:pt>
                <c:pt idx="56">
                  <c:v>0.14000000000000001</c:v>
                </c:pt>
                <c:pt idx="57">
                  <c:v>0.14249999999999999</c:v>
                </c:pt>
                <c:pt idx="58">
                  <c:v>0.14499999999999999</c:v>
                </c:pt>
                <c:pt idx="59">
                  <c:v>0.14749999999999999</c:v>
                </c:pt>
                <c:pt idx="60">
                  <c:v>0.15</c:v>
                </c:pt>
                <c:pt idx="61">
                  <c:v>0.1525</c:v>
                </c:pt>
                <c:pt idx="62">
                  <c:v>0.155</c:v>
                </c:pt>
                <c:pt idx="63">
                  <c:v>0.1575</c:v>
                </c:pt>
                <c:pt idx="64">
                  <c:v>0.16</c:v>
                </c:pt>
                <c:pt idx="65">
                  <c:v>0.16250000000000001</c:v>
                </c:pt>
                <c:pt idx="66">
                  <c:v>0.16500000000000001</c:v>
                </c:pt>
                <c:pt idx="67">
                  <c:v>0.16750000000000001</c:v>
                </c:pt>
                <c:pt idx="68">
                  <c:v>0.17</c:v>
                </c:pt>
                <c:pt idx="69">
                  <c:v>0.17249999999999999</c:v>
                </c:pt>
                <c:pt idx="70">
                  <c:v>0.17499999999999999</c:v>
                </c:pt>
                <c:pt idx="71">
                  <c:v>0.17749999999999999</c:v>
                </c:pt>
                <c:pt idx="72">
                  <c:v>0.18</c:v>
                </c:pt>
                <c:pt idx="73">
                  <c:v>0.1825</c:v>
                </c:pt>
                <c:pt idx="74">
                  <c:v>0.185</c:v>
                </c:pt>
                <c:pt idx="75">
                  <c:v>0.1875</c:v>
                </c:pt>
                <c:pt idx="76">
                  <c:v>0.19</c:v>
                </c:pt>
                <c:pt idx="77">
                  <c:v>0.1925</c:v>
                </c:pt>
                <c:pt idx="78">
                  <c:v>0.19500000000000001</c:v>
                </c:pt>
                <c:pt idx="79">
                  <c:v>0.19750000000000001</c:v>
                </c:pt>
                <c:pt idx="80">
                  <c:v>0.2</c:v>
                </c:pt>
                <c:pt idx="81">
                  <c:v>0.20250000000000001</c:v>
                </c:pt>
                <c:pt idx="82">
                  <c:v>0.20499999999999999</c:v>
                </c:pt>
                <c:pt idx="83">
                  <c:v>0.20749999999999999</c:v>
                </c:pt>
                <c:pt idx="84">
                  <c:v>0.21</c:v>
                </c:pt>
                <c:pt idx="85">
                  <c:v>0.21249999999999999</c:v>
                </c:pt>
                <c:pt idx="86">
                  <c:v>0.215</c:v>
                </c:pt>
                <c:pt idx="87">
                  <c:v>0.2175</c:v>
                </c:pt>
                <c:pt idx="88">
                  <c:v>0.22</c:v>
                </c:pt>
                <c:pt idx="89">
                  <c:v>0.2225</c:v>
                </c:pt>
                <c:pt idx="90">
                  <c:v>0.22500000000000001</c:v>
                </c:pt>
                <c:pt idx="91">
                  <c:v>0.22750000000000001</c:v>
                </c:pt>
                <c:pt idx="92">
                  <c:v>0.23</c:v>
                </c:pt>
                <c:pt idx="93">
                  <c:v>0.23250000000000001</c:v>
                </c:pt>
                <c:pt idx="94">
                  <c:v>0.23499999999999999</c:v>
                </c:pt>
                <c:pt idx="95">
                  <c:v>0.23749999999999999</c:v>
                </c:pt>
                <c:pt idx="96">
                  <c:v>0.24</c:v>
                </c:pt>
                <c:pt idx="97">
                  <c:v>0.24249999999999999</c:v>
                </c:pt>
                <c:pt idx="98">
                  <c:v>0.245</c:v>
                </c:pt>
                <c:pt idx="99">
                  <c:v>0.2475</c:v>
                </c:pt>
                <c:pt idx="100">
                  <c:v>0.25</c:v>
                </c:pt>
                <c:pt idx="101">
                  <c:v>0.2525</c:v>
                </c:pt>
                <c:pt idx="102">
                  <c:v>0.255</c:v>
                </c:pt>
                <c:pt idx="103">
                  <c:v>0.25750000000000001</c:v>
                </c:pt>
                <c:pt idx="104">
                  <c:v>0.26</c:v>
                </c:pt>
                <c:pt idx="105">
                  <c:v>0.26250000000000001</c:v>
                </c:pt>
                <c:pt idx="106">
                  <c:v>0.26500000000000001</c:v>
                </c:pt>
                <c:pt idx="107">
                  <c:v>0.26750000000000002</c:v>
                </c:pt>
                <c:pt idx="108">
                  <c:v>0.27</c:v>
                </c:pt>
                <c:pt idx="109">
                  <c:v>0.27250000000000002</c:v>
                </c:pt>
                <c:pt idx="110">
                  <c:v>0.27500000000000002</c:v>
                </c:pt>
                <c:pt idx="111">
                  <c:v>0.27750000000000002</c:v>
                </c:pt>
                <c:pt idx="112">
                  <c:v>0.28000000000000003</c:v>
                </c:pt>
                <c:pt idx="113">
                  <c:v>0.28249999999999997</c:v>
                </c:pt>
                <c:pt idx="114">
                  <c:v>0.28499999999999998</c:v>
                </c:pt>
                <c:pt idx="115">
                  <c:v>0.28749999999999998</c:v>
                </c:pt>
                <c:pt idx="116">
                  <c:v>0.28999999999999998</c:v>
                </c:pt>
                <c:pt idx="117">
                  <c:v>0.29249999999999998</c:v>
                </c:pt>
                <c:pt idx="118">
                  <c:v>0.29499999999999998</c:v>
                </c:pt>
                <c:pt idx="119">
                  <c:v>0.29749999999999999</c:v>
                </c:pt>
                <c:pt idx="120">
                  <c:v>0.3</c:v>
                </c:pt>
                <c:pt idx="121">
                  <c:v>0.30249999999999999</c:v>
                </c:pt>
                <c:pt idx="122">
                  <c:v>0.30499999999999999</c:v>
                </c:pt>
                <c:pt idx="123">
                  <c:v>0.3075</c:v>
                </c:pt>
                <c:pt idx="124">
                  <c:v>0.31</c:v>
                </c:pt>
                <c:pt idx="125">
                  <c:v>0.3125</c:v>
                </c:pt>
                <c:pt idx="126">
                  <c:v>0.315</c:v>
                </c:pt>
                <c:pt idx="127">
                  <c:v>0.3175</c:v>
                </c:pt>
                <c:pt idx="128">
                  <c:v>0.32</c:v>
                </c:pt>
                <c:pt idx="129">
                  <c:v>0.32250000000000001</c:v>
                </c:pt>
                <c:pt idx="130">
                  <c:v>0.32500000000000001</c:v>
                </c:pt>
                <c:pt idx="131">
                  <c:v>0.32750000000000001</c:v>
                </c:pt>
                <c:pt idx="132">
                  <c:v>0.33</c:v>
                </c:pt>
                <c:pt idx="133">
                  <c:v>0.33250000000000002</c:v>
                </c:pt>
                <c:pt idx="134">
                  <c:v>0.33500000000000002</c:v>
                </c:pt>
                <c:pt idx="135">
                  <c:v>0.33750000000000002</c:v>
                </c:pt>
                <c:pt idx="136">
                  <c:v>0.34</c:v>
                </c:pt>
                <c:pt idx="137">
                  <c:v>0.34250000000000003</c:v>
                </c:pt>
                <c:pt idx="138">
                  <c:v>0.34499999999999997</c:v>
                </c:pt>
                <c:pt idx="139">
                  <c:v>0.34749999999999998</c:v>
                </c:pt>
                <c:pt idx="140">
                  <c:v>0.35</c:v>
                </c:pt>
                <c:pt idx="141">
                  <c:v>0.35249999999999998</c:v>
                </c:pt>
                <c:pt idx="142">
                  <c:v>0.35499999999999998</c:v>
                </c:pt>
                <c:pt idx="143">
                  <c:v>0.35749999999999998</c:v>
                </c:pt>
                <c:pt idx="144">
                  <c:v>0.36</c:v>
                </c:pt>
                <c:pt idx="145">
                  <c:v>0.36249999999999999</c:v>
                </c:pt>
                <c:pt idx="146">
                  <c:v>0.36499999999999999</c:v>
                </c:pt>
                <c:pt idx="147">
                  <c:v>0.36749999999999999</c:v>
                </c:pt>
                <c:pt idx="148">
                  <c:v>0.37</c:v>
                </c:pt>
                <c:pt idx="149">
                  <c:v>0.3725</c:v>
                </c:pt>
                <c:pt idx="150">
                  <c:v>0.375</c:v>
                </c:pt>
                <c:pt idx="151">
                  <c:v>0.3775</c:v>
                </c:pt>
                <c:pt idx="152">
                  <c:v>0.38</c:v>
                </c:pt>
                <c:pt idx="153">
                  <c:v>0.38250000000000001</c:v>
                </c:pt>
                <c:pt idx="154">
                  <c:v>0.38500000000000001</c:v>
                </c:pt>
                <c:pt idx="155">
                  <c:v>0.38750000000000001</c:v>
                </c:pt>
                <c:pt idx="156">
                  <c:v>0.39</c:v>
                </c:pt>
                <c:pt idx="157">
                  <c:v>0.39250000000000002</c:v>
                </c:pt>
                <c:pt idx="158">
                  <c:v>0.39500000000000002</c:v>
                </c:pt>
                <c:pt idx="159">
                  <c:v>0.39750000000000002</c:v>
                </c:pt>
                <c:pt idx="160">
                  <c:v>0.4</c:v>
                </c:pt>
                <c:pt idx="161">
                  <c:v>0.40250000000000002</c:v>
                </c:pt>
                <c:pt idx="162">
                  <c:v>0.40500000000000003</c:v>
                </c:pt>
                <c:pt idx="163">
                  <c:v>0.40749999999999997</c:v>
                </c:pt>
                <c:pt idx="164">
                  <c:v>0.41</c:v>
                </c:pt>
                <c:pt idx="165">
                  <c:v>0.41249999999999998</c:v>
                </c:pt>
                <c:pt idx="166">
                  <c:v>0.41499999999999998</c:v>
                </c:pt>
                <c:pt idx="167">
                  <c:v>0.41749999999999998</c:v>
                </c:pt>
                <c:pt idx="168">
                  <c:v>0.42</c:v>
                </c:pt>
                <c:pt idx="169">
                  <c:v>0.42249999999999999</c:v>
                </c:pt>
                <c:pt idx="170">
                  <c:v>0.42499999999999999</c:v>
                </c:pt>
                <c:pt idx="171">
                  <c:v>0.42749999999999999</c:v>
                </c:pt>
                <c:pt idx="172">
                  <c:v>0.43</c:v>
                </c:pt>
                <c:pt idx="173">
                  <c:v>0.4325</c:v>
                </c:pt>
                <c:pt idx="174">
                  <c:v>0.435</c:v>
                </c:pt>
                <c:pt idx="175">
                  <c:v>0.4375</c:v>
                </c:pt>
                <c:pt idx="176">
                  <c:v>0.44</c:v>
                </c:pt>
                <c:pt idx="177">
                  <c:v>0.4425</c:v>
                </c:pt>
                <c:pt idx="178">
                  <c:v>0.44500000000000001</c:v>
                </c:pt>
                <c:pt idx="179">
                  <c:v>0.44750000000000001</c:v>
                </c:pt>
                <c:pt idx="180">
                  <c:v>0.45</c:v>
                </c:pt>
                <c:pt idx="181">
                  <c:v>0.45250000000000001</c:v>
                </c:pt>
                <c:pt idx="182">
                  <c:v>0.45500000000000002</c:v>
                </c:pt>
                <c:pt idx="183">
                  <c:v>0.45750000000000002</c:v>
                </c:pt>
                <c:pt idx="184">
                  <c:v>0.46</c:v>
                </c:pt>
                <c:pt idx="185">
                  <c:v>0.46250000000000002</c:v>
                </c:pt>
                <c:pt idx="186">
                  <c:v>0.46500000000000002</c:v>
                </c:pt>
                <c:pt idx="187">
                  <c:v>0.46750000000000003</c:v>
                </c:pt>
                <c:pt idx="188">
                  <c:v>0.47</c:v>
                </c:pt>
                <c:pt idx="189">
                  <c:v>0.47249999999999998</c:v>
                </c:pt>
                <c:pt idx="190">
                  <c:v>0.47499999999999998</c:v>
                </c:pt>
                <c:pt idx="191">
                  <c:v>0.47749999999999998</c:v>
                </c:pt>
                <c:pt idx="192">
                  <c:v>0.48</c:v>
                </c:pt>
                <c:pt idx="193">
                  <c:v>0.48249999999999998</c:v>
                </c:pt>
                <c:pt idx="194">
                  <c:v>0.48499999999999999</c:v>
                </c:pt>
                <c:pt idx="195">
                  <c:v>0.48749999999999999</c:v>
                </c:pt>
                <c:pt idx="196">
                  <c:v>0.49</c:v>
                </c:pt>
                <c:pt idx="197">
                  <c:v>0.49249999999999999</c:v>
                </c:pt>
                <c:pt idx="198">
                  <c:v>0.495</c:v>
                </c:pt>
                <c:pt idx="199">
                  <c:v>0.4975</c:v>
                </c:pt>
                <c:pt idx="200">
                  <c:v>0.5</c:v>
                </c:pt>
                <c:pt idx="201">
                  <c:v>0.50249999999999995</c:v>
                </c:pt>
                <c:pt idx="202">
                  <c:v>0.505</c:v>
                </c:pt>
                <c:pt idx="203">
                  <c:v>0.50749999999999995</c:v>
                </c:pt>
                <c:pt idx="204">
                  <c:v>0.51</c:v>
                </c:pt>
                <c:pt idx="205">
                  <c:v>0.51249999999999996</c:v>
                </c:pt>
                <c:pt idx="206">
                  <c:v>0.51500000000000001</c:v>
                </c:pt>
                <c:pt idx="207">
                  <c:v>0.51749999999999996</c:v>
                </c:pt>
                <c:pt idx="208">
                  <c:v>0.52</c:v>
                </c:pt>
                <c:pt idx="209">
                  <c:v>0.52249999999999996</c:v>
                </c:pt>
                <c:pt idx="210">
                  <c:v>0.52500000000000002</c:v>
                </c:pt>
                <c:pt idx="211">
                  <c:v>0.52749999999999997</c:v>
                </c:pt>
                <c:pt idx="212">
                  <c:v>0.53</c:v>
                </c:pt>
                <c:pt idx="213">
                  <c:v>0.53249999999999997</c:v>
                </c:pt>
                <c:pt idx="214">
                  <c:v>0.53500000000000003</c:v>
                </c:pt>
                <c:pt idx="215">
                  <c:v>0.53749999999999998</c:v>
                </c:pt>
                <c:pt idx="216">
                  <c:v>0.54</c:v>
                </c:pt>
                <c:pt idx="217">
                  <c:v>0.54249999999999998</c:v>
                </c:pt>
                <c:pt idx="218">
                  <c:v>0.54500000000000004</c:v>
                </c:pt>
                <c:pt idx="219">
                  <c:v>0.54749999999999999</c:v>
                </c:pt>
                <c:pt idx="220">
                  <c:v>0.55000000000000004</c:v>
                </c:pt>
                <c:pt idx="221">
                  <c:v>0.55249999999999999</c:v>
                </c:pt>
                <c:pt idx="222">
                  <c:v>0.55500000000000005</c:v>
                </c:pt>
                <c:pt idx="223">
                  <c:v>0.5575</c:v>
                </c:pt>
                <c:pt idx="224">
                  <c:v>0.56000000000000005</c:v>
                </c:pt>
                <c:pt idx="225">
                  <c:v>0.5625</c:v>
                </c:pt>
                <c:pt idx="226">
                  <c:v>0.56499999999999995</c:v>
                </c:pt>
                <c:pt idx="227">
                  <c:v>0.5675</c:v>
                </c:pt>
                <c:pt idx="228">
                  <c:v>0.56999999999999995</c:v>
                </c:pt>
                <c:pt idx="229">
                  <c:v>0.57250000000000001</c:v>
                </c:pt>
                <c:pt idx="230">
                  <c:v>0.57499999999999996</c:v>
                </c:pt>
                <c:pt idx="231">
                  <c:v>0.57750000000000001</c:v>
                </c:pt>
                <c:pt idx="232">
                  <c:v>0.57999999999999996</c:v>
                </c:pt>
                <c:pt idx="233">
                  <c:v>0.58250000000000002</c:v>
                </c:pt>
                <c:pt idx="234">
                  <c:v>0.58499999999999996</c:v>
                </c:pt>
                <c:pt idx="235">
                  <c:v>0.58750000000000002</c:v>
                </c:pt>
                <c:pt idx="236">
                  <c:v>0.59</c:v>
                </c:pt>
                <c:pt idx="237">
                  <c:v>0.59250000000000003</c:v>
                </c:pt>
                <c:pt idx="238">
                  <c:v>0.59499999999999997</c:v>
                </c:pt>
                <c:pt idx="239">
                  <c:v>0.59750000000000003</c:v>
                </c:pt>
                <c:pt idx="240">
                  <c:v>0.6</c:v>
                </c:pt>
                <c:pt idx="241">
                  <c:v>0.60250000000000004</c:v>
                </c:pt>
                <c:pt idx="242">
                  <c:v>0.60499999999999998</c:v>
                </c:pt>
                <c:pt idx="243">
                  <c:v>0.60750000000000004</c:v>
                </c:pt>
                <c:pt idx="244">
                  <c:v>0.61</c:v>
                </c:pt>
                <c:pt idx="245">
                  <c:v>0.61250000000000004</c:v>
                </c:pt>
                <c:pt idx="246">
                  <c:v>0.61499999999999999</c:v>
                </c:pt>
                <c:pt idx="247">
                  <c:v>0.61750000000000005</c:v>
                </c:pt>
                <c:pt idx="248">
                  <c:v>0.62</c:v>
                </c:pt>
                <c:pt idx="249">
                  <c:v>0.62250000000000005</c:v>
                </c:pt>
                <c:pt idx="250">
                  <c:v>0.625</c:v>
                </c:pt>
                <c:pt idx="251">
                  <c:v>0.62749999999999995</c:v>
                </c:pt>
                <c:pt idx="252">
                  <c:v>0.63</c:v>
                </c:pt>
                <c:pt idx="253">
                  <c:v>0.63249999999999995</c:v>
                </c:pt>
                <c:pt idx="254">
                  <c:v>0.63500000000000001</c:v>
                </c:pt>
                <c:pt idx="255">
                  <c:v>0.63749999999999996</c:v>
                </c:pt>
                <c:pt idx="256">
                  <c:v>0.64</c:v>
                </c:pt>
                <c:pt idx="257">
                  <c:v>0.64249999999999996</c:v>
                </c:pt>
                <c:pt idx="258">
                  <c:v>0.64500000000000002</c:v>
                </c:pt>
                <c:pt idx="259">
                  <c:v>0.64749999999999996</c:v>
                </c:pt>
                <c:pt idx="260">
                  <c:v>0.65</c:v>
                </c:pt>
                <c:pt idx="261">
                  <c:v>0.65249999999999997</c:v>
                </c:pt>
                <c:pt idx="262">
                  <c:v>0.65500000000000003</c:v>
                </c:pt>
                <c:pt idx="263">
                  <c:v>0.65749999999999997</c:v>
                </c:pt>
                <c:pt idx="264">
                  <c:v>0.66</c:v>
                </c:pt>
                <c:pt idx="265">
                  <c:v>0.66249999999999998</c:v>
                </c:pt>
                <c:pt idx="266">
                  <c:v>0.66500000000000004</c:v>
                </c:pt>
                <c:pt idx="267">
                  <c:v>0.66749999999999998</c:v>
                </c:pt>
                <c:pt idx="268">
                  <c:v>0.67</c:v>
                </c:pt>
                <c:pt idx="269">
                  <c:v>0.67249999999999999</c:v>
                </c:pt>
                <c:pt idx="270">
                  <c:v>0.67500000000000004</c:v>
                </c:pt>
                <c:pt idx="271">
                  <c:v>0.67749999999999999</c:v>
                </c:pt>
                <c:pt idx="272">
                  <c:v>0.68</c:v>
                </c:pt>
                <c:pt idx="273">
                  <c:v>0.6825</c:v>
                </c:pt>
                <c:pt idx="274">
                  <c:v>0.68500000000000005</c:v>
                </c:pt>
                <c:pt idx="275">
                  <c:v>0.6875</c:v>
                </c:pt>
                <c:pt idx="276">
                  <c:v>0.69</c:v>
                </c:pt>
                <c:pt idx="277">
                  <c:v>0.6925</c:v>
                </c:pt>
                <c:pt idx="278">
                  <c:v>0.69499999999999995</c:v>
                </c:pt>
                <c:pt idx="279">
                  <c:v>0.69750000000000001</c:v>
                </c:pt>
                <c:pt idx="280">
                  <c:v>0.7</c:v>
                </c:pt>
                <c:pt idx="281">
                  <c:v>0.70250000000000001</c:v>
                </c:pt>
                <c:pt idx="282">
                  <c:v>0.70499999999999996</c:v>
                </c:pt>
                <c:pt idx="283">
                  <c:v>0.70750000000000002</c:v>
                </c:pt>
                <c:pt idx="284">
                  <c:v>0.71</c:v>
                </c:pt>
                <c:pt idx="285">
                  <c:v>0.71250000000000002</c:v>
                </c:pt>
                <c:pt idx="286">
                  <c:v>0.71499999999999997</c:v>
                </c:pt>
                <c:pt idx="287">
                  <c:v>0.71750000000000003</c:v>
                </c:pt>
                <c:pt idx="288">
                  <c:v>0.72</c:v>
                </c:pt>
                <c:pt idx="289">
                  <c:v>0.72250000000000003</c:v>
                </c:pt>
                <c:pt idx="290">
                  <c:v>0.72499999999999998</c:v>
                </c:pt>
                <c:pt idx="291">
                  <c:v>0.72750000000000004</c:v>
                </c:pt>
                <c:pt idx="292">
                  <c:v>0.73</c:v>
                </c:pt>
                <c:pt idx="293">
                  <c:v>0.73250000000000004</c:v>
                </c:pt>
                <c:pt idx="294">
                  <c:v>0.73499999999999999</c:v>
                </c:pt>
                <c:pt idx="295">
                  <c:v>0.73750000000000004</c:v>
                </c:pt>
                <c:pt idx="296">
                  <c:v>0.74</c:v>
                </c:pt>
                <c:pt idx="297">
                  <c:v>0.74250000000000005</c:v>
                </c:pt>
                <c:pt idx="298">
                  <c:v>0.745</c:v>
                </c:pt>
                <c:pt idx="299">
                  <c:v>0.74750000000000005</c:v>
                </c:pt>
                <c:pt idx="300">
                  <c:v>0.75</c:v>
                </c:pt>
                <c:pt idx="301">
                  <c:v>0.75249999999999995</c:v>
                </c:pt>
                <c:pt idx="302">
                  <c:v>0.755</c:v>
                </c:pt>
                <c:pt idx="303">
                  <c:v>0.75749999999999995</c:v>
                </c:pt>
                <c:pt idx="304">
                  <c:v>0.76</c:v>
                </c:pt>
                <c:pt idx="305">
                  <c:v>0.76249999999999996</c:v>
                </c:pt>
                <c:pt idx="306">
                  <c:v>0.76500000000000001</c:v>
                </c:pt>
                <c:pt idx="307">
                  <c:v>0.76749999999999996</c:v>
                </c:pt>
                <c:pt idx="308">
                  <c:v>0.77</c:v>
                </c:pt>
                <c:pt idx="309">
                  <c:v>0.77249999999999996</c:v>
                </c:pt>
                <c:pt idx="310">
                  <c:v>0.77500000000000002</c:v>
                </c:pt>
                <c:pt idx="311">
                  <c:v>0.77749999999999997</c:v>
                </c:pt>
                <c:pt idx="312">
                  <c:v>0.78</c:v>
                </c:pt>
                <c:pt idx="313">
                  <c:v>0.78249999999999997</c:v>
                </c:pt>
                <c:pt idx="314">
                  <c:v>0.78500000000000003</c:v>
                </c:pt>
                <c:pt idx="315">
                  <c:v>0.78749999999999998</c:v>
                </c:pt>
                <c:pt idx="316">
                  <c:v>0.79</c:v>
                </c:pt>
                <c:pt idx="317">
                  <c:v>0.79249999999999998</c:v>
                </c:pt>
                <c:pt idx="318">
                  <c:v>0.79500000000000004</c:v>
                </c:pt>
                <c:pt idx="319">
                  <c:v>0.79749999999999999</c:v>
                </c:pt>
                <c:pt idx="320">
                  <c:v>0.8</c:v>
                </c:pt>
                <c:pt idx="321">
                  <c:v>0.80249999999999999</c:v>
                </c:pt>
                <c:pt idx="322">
                  <c:v>0.80500000000000005</c:v>
                </c:pt>
                <c:pt idx="323">
                  <c:v>0.8075</c:v>
                </c:pt>
                <c:pt idx="324">
                  <c:v>0.81</c:v>
                </c:pt>
                <c:pt idx="325">
                  <c:v>0.8125</c:v>
                </c:pt>
                <c:pt idx="326">
                  <c:v>0.81499999999999995</c:v>
                </c:pt>
                <c:pt idx="327">
                  <c:v>0.8175</c:v>
                </c:pt>
                <c:pt idx="328">
                  <c:v>0.82</c:v>
                </c:pt>
                <c:pt idx="329">
                  <c:v>0.82250000000000001</c:v>
                </c:pt>
                <c:pt idx="330">
                  <c:v>0.82499999999999996</c:v>
                </c:pt>
                <c:pt idx="331">
                  <c:v>0.82750000000000001</c:v>
                </c:pt>
                <c:pt idx="332">
                  <c:v>0.83</c:v>
                </c:pt>
                <c:pt idx="333">
                  <c:v>0.83250000000000002</c:v>
                </c:pt>
                <c:pt idx="334">
                  <c:v>0.83499999999999996</c:v>
                </c:pt>
                <c:pt idx="335">
                  <c:v>0.83750000000000002</c:v>
                </c:pt>
                <c:pt idx="336">
                  <c:v>0.84</c:v>
                </c:pt>
                <c:pt idx="337">
                  <c:v>0.84250000000000003</c:v>
                </c:pt>
                <c:pt idx="338">
                  <c:v>0.84499999999999997</c:v>
                </c:pt>
                <c:pt idx="339">
                  <c:v>0.84750000000000003</c:v>
                </c:pt>
                <c:pt idx="340">
                  <c:v>0.85</c:v>
                </c:pt>
                <c:pt idx="341">
                  <c:v>0.85250000000000004</c:v>
                </c:pt>
                <c:pt idx="342">
                  <c:v>0.85499999999999998</c:v>
                </c:pt>
                <c:pt idx="343">
                  <c:v>0.85750000000000004</c:v>
                </c:pt>
                <c:pt idx="344">
                  <c:v>0.86</c:v>
                </c:pt>
                <c:pt idx="345">
                  <c:v>0.86250000000000004</c:v>
                </c:pt>
                <c:pt idx="346">
                  <c:v>0.86499999999999999</c:v>
                </c:pt>
                <c:pt idx="347">
                  <c:v>0.86750000000000005</c:v>
                </c:pt>
                <c:pt idx="348">
                  <c:v>0.87</c:v>
                </c:pt>
                <c:pt idx="349">
                  <c:v>0.87250000000000005</c:v>
                </c:pt>
                <c:pt idx="350">
                  <c:v>0.875</c:v>
                </c:pt>
                <c:pt idx="351">
                  <c:v>0.87749999999999995</c:v>
                </c:pt>
                <c:pt idx="352">
                  <c:v>0.88</c:v>
                </c:pt>
                <c:pt idx="353">
                  <c:v>0.88249999999999995</c:v>
                </c:pt>
                <c:pt idx="354">
                  <c:v>0.88500000000000001</c:v>
                </c:pt>
                <c:pt idx="355">
                  <c:v>0.88749999999999996</c:v>
                </c:pt>
                <c:pt idx="356">
                  <c:v>0.89</c:v>
                </c:pt>
                <c:pt idx="357">
                  <c:v>0.89249999999999996</c:v>
                </c:pt>
                <c:pt idx="358">
                  <c:v>0.89500000000000002</c:v>
                </c:pt>
                <c:pt idx="359">
                  <c:v>0.89749999999999996</c:v>
                </c:pt>
                <c:pt idx="360">
                  <c:v>0.9</c:v>
                </c:pt>
                <c:pt idx="361">
                  <c:v>0.90249999999999997</c:v>
                </c:pt>
                <c:pt idx="362">
                  <c:v>0.90500000000000003</c:v>
                </c:pt>
                <c:pt idx="363">
                  <c:v>0.90749999999999997</c:v>
                </c:pt>
                <c:pt idx="364">
                  <c:v>0.91</c:v>
                </c:pt>
                <c:pt idx="365">
                  <c:v>0.91249999999999998</c:v>
                </c:pt>
                <c:pt idx="366">
                  <c:v>0.91500000000000004</c:v>
                </c:pt>
                <c:pt idx="367">
                  <c:v>0.91749999999999998</c:v>
                </c:pt>
                <c:pt idx="368">
                  <c:v>0.92</c:v>
                </c:pt>
                <c:pt idx="369">
                  <c:v>0.92249999999999999</c:v>
                </c:pt>
                <c:pt idx="370">
                  <c:v>0.92500000000000004</c:v>
                </c:pt>
                <c:pt idx="371">
                  <c:v>0.92749999999999999</c:v>
                </c:pt>
                <c:pt idx="372">
                  <c:v>0.93</c:v>
                </c:pt>
                <c:pt idx="373">
                  <c:v>0.9325</c:v>
                </c:pt>
                <c:pt idx="374">
                  <c:v>0.93500000000000005</c:v>
                </c:pt>
                <c:pt idx="375">
                  <c:v>0.9375</c:v>
                </c:pt>
                <c:pt idx="376">
                  <c:v>0.94</c:v>
                </c:pt>
                <c:pt idx="377">
                  <c:v>0.9425</c:v>
                </c:pt>
                <c:pt idx="378">
                  <c:v>0.94499999999999995</c:v>
                </c:pt>
                <c:pt idx="379">
                  <c:v>0.94750000000000001</c:v>
                </c:pt>
                <c:pt idx="380">
                  <c:v>0.95</c:v>
                </c:pt>
                <c:pt idx="381">
                  <c:v>0.95250000000000001</c:v>
                </c:pt>
                <c:pt idx="382">
                  <c:v>0.95499999999999996</c:v>
                </c:pt>
                <c:pt idx="383">
                  <c:v>0.95750000000000002</c:v>
                </c:pt>
                <c:pt idx="384">
                  <c:v>0.96</c:v>
                </c:pt>
                <c:pt idx="385">
                  <c:v>0.96250000000000002</c:v>
                </c:pt>
                <c:pt idx="386">
                  <c:v>0.96499999999999997</c:v>
                </c:pt>
                <c:pt idx="387">
                  <c:v>0.96750000000000003</c:v>
                </c:pt>
                <c:pt idx="388">
                  <c:v>0.97</c:v>
                </c:pt>
                <c:pt idx="389">
                  <c:v>0.97250000000000003</c:v>
                </c:pt>
                <c:pt idx="390">
                  <c:v>0.97499999999999998</c:v>
                </c:pt>
                <c:pt idx="391">
                  <c:v>0.97750000000000004</c:v>
                </c:pt>
                <c:pt idx="392">
                  <c:v>0.98</c:v>
                </c:pt>
                <c:pt idx="393">
                  <c:v>0.98250000000000004</c:v>
                </c:pt>
                <c:pt idx="394">
                  <c:v>0.98499999999999999</c:v>
                </c:pt>
                <c:pt idx="395">
                  <c:v>0.98750000000000004</c:v>
                </c:pt>
                <c:pt idx="396">
                  <c:v>0.99</c:v>
                </c:pt>
                <c:pt idx="397">
                  <c:v>0.99250000000000005</c:v>
                </c:pt>
                <c:pt idx="398">
                  <c:v>0.995</c:v>
                </c:pt>
              </c:numCache>
            </c:numRef>
          </c:cat>
          <c:val>
            <c:numRef>
              <c:f>cost_curve_by_play!$BS$5:$BS$403</c:f>
              <c:numCache>
                <c:formatCode>General</c:formatCode>
                <c:ptCount val="39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24.515845868788578</c:v>
                </c:pt>
                <c:pt idx="43">
                  <c:v>0</c:v>
                </c:pt>
                <c:pt idx="44">
                  <c:v>0</c:v>
                </c:pt>
                <c:pt idx="45">
                  <c:v>0</c:v>
                </c:pt>
                <c:pt idx="46">
                  <c:v>0</c:v>
                </c:pt>
                <c:pt idx="47">
                  <c:v>29.304275950714</c:v>
                </c:pt>
                <c:pt idx="48">
                  <c:v>29.304275950714</c:v>
                </c:pt>
                <c:pt idx="49">
                  <c:v>0</c:v>
                </c:pt>
                <c:pt idx="50">
                  <c:v>0</c:v>
                </c:pt>
                <c:pt idx="51">
                  <c:v>30.513259521358723</c:v>
                </c:pt>
                <c:pt idx="52">
                  <c:v>30.513259521358723</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58.079553141472132</c:v>
                </c:pt>
                <c:pt idx="267">
                  <c:v>0</c:v>
                </c:pt>
                <c:pt idx="268">
                  <c:v>0</c:v>
                </c:pt>
                <c:pt idx="269">
                  <c:v>58.608551901428001</c:v>
                </c:pt>
                <c:pt idx="270">
                  <c:v>58.608551901428001</c:v>
                </c:pt>
                <c:pt idx="271">
                  <c:v>0</c:v>
                </c:pt>
                <c:pt idx="272">
                  <c:v>0</c:v>
                </c:pt>
                <c:pt idx="273">
                  <c:v>0</c:v>
                </c:pt>
                <c:pt idx="274">
                  <c:v>0</c:v>
                </c:pt>
                <c:pt idx="275">
                  <c:v>0</c:v>
                </c:pt>
                <c:pt idx="276">
                  <c:v>58.688343872455832</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61.026519042717446</c:v>
                </c:pt>
                <c:pt idx="300">
                  <c:v>61.026519042717446</c:v>
                </c:pt>
                <c:pt idx="301">
                  <c:v>0</c:v>
                </c:pt>
                <c:pt idx="302">
                  <c:v>0</c:v>
                </c:pt>
                <c:pt idx="303">
                  <c:v>0</c:v>
                </c:pt>
                <c:pt idx="304">
                  <c:v>62.54519409558727</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65.476973277270076</c:v>
                </c:pt>
                <c:pt idx="337">
                  <c:v>0</c:v>
                </c:pt>
                <c:pt idx="338">
                  <c:v>66.077356621900691</c:v>
                </c:pt>
                <c:pt idx="339">
                  <c:v>66.077356621900691</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69.715735570759719</c:v>
                </c:pt>
                <c:pt idx="354">
                  <c:v>69.715735570759719</c:v>
                </c:pt>
                <c:pt idx="355">
                  <c:v>0</c:v>
                </c:pt>
                <c:pt idx="356">
                  <c:v>0</c:v>
                </c:pt>
                <c:pt idx="357">
                  <c:v>0</c:v>
                </c:pt>
                <c:pt idx="358">
                  <c:v>72.058171133715121</c:v>
                </c:pt>
                <c:pt idx="359">
                  <c:v>72.058171133715121</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76.629877184662277</c:v>
                </c:pt>
                <c:pt idx="377">
                  <c:v>76.629877184662277</c:v>
                </c:pt>
                <c:pt idx="378">
                  <c:v>76.629877184662277</c:v>
                </c:pt>
                <c:pt idx="379">
                  <c:v>0</c:v>
                </c:pt>
                <c:pt idx="380">
                  <c:v>0</c:v>
                </c:pt>
                <c:pt idx="381">
                  <c:v>0</c:v>
                </c:pt>
                <c:pt idx="382">
                  <c:v>0</c:v>
                </c:pt>
                <c:pt idx="383">
                  <c:v>79.038397848649296</c:v>
                </c:pt>
                <c:pt idx="384">
                  <c:v>0</c:v>
                </c:pt>
                <c:pt idx="385">
                  <c:v>0</c:v>
                </c:pt>
                <c:pt idx="386">
                  <c:v>81.450725078248425</c:v>
                </c:pt>
                <c:pt idx="387">
                  <c:v>0</c:v>
                </c:pt>
                <c:pt idx="388">
                  <c:v>84.580419513380733</c:v>
                </c:pt>
                <c:pt idx="389">
                  <c:v>0</c:v>
                </c:pt>
                <c:pt idx="390">
                  <c:v>85.689172346563765</c:v>
                </c:pt>
                <c:pt idx="391">
                  <c:v>0</c:v>
                </c:pt>
                <c:pt idx="392">
                  <c:v>91.013473983252027</c:v>
                </c:pt>
                <c:pt idx="393">
                  <c:v>0</c:v>
                </c:pt>
                <c:pt idx="394">
                  <c:v>0</c:v>
                </c:pt>
                <c:pt idx="395">
                  <c:v>0</c:v>
                </c:pt>
                <c:pt idx="396">
                  <c:v>0</c:v>
                </c:pt>
                <c:pt idx="397">
                  <c:v>0</c:v>
                </c:pt>
                <c:pt idx="398">
                  <c:v>0</c:v>
                </c:pt>
              </c:numCache>
            </c:numRef>
          </c:val>
          <c:extLst>
            <c:ext xmlns:c16="http://schemas.microsoft.com/office/drawing/2014/chart" uri="{C3380CC4-5D6E-409C-BE32-E72D297353CC}">
              <c16:uniqueId val="{00000005-71C7-4150-94C6-C77FCB5C3304}"/>
            </c:ext>
          </c:extLst>
        </c:ser>
        <c:ser>
          <c:idx val="5"/>
          <c:order val="6"/>
          <c:tx>
            <c:strRef>
              <c:f>cost_curve_by_play!$BR$4</c:f>
              <c:strCache>
                <c:ptCount val="1"/>
                <c:pt idx="0">
                  <c:v>Other Hz</c:v>
                </c:pt>
              </c:strCache>
            </c:strRef>
          </c:tx>
          <c:spPr>
            <a:solidFill>
              <a:srgbClr val="027971"/>
            </a:solidFill>
            <a:ln w="9525" cap="flat" cmpd="sng" algn="ctr">
              <a:solidFill>
                <a:srgbClr val="027971"/>
              </a:solidFill>
              <a:prstDash val="solid"/>
              <a:round/>
              <a:headEnd type="none" w="med" len="med"/>
              <a:tailEnd type="none" w="med" len="med"/>
            </a:ln>
          </c:spPr>
          <c:invertIfNegative val="0"/>
          <c:cat>
            <c:numRef>
              <c:f>cost_curve_by_play!$BL$5:$BL$403</c:f>
              <c:numCache>
                <c:formatCode>0.00</c:formatCode>
                <c:ptCount val="399"/>
                <c:pt idx="0">
                  <c:v>0</c:v>
                </c:pt>
                <c:pt idx="1">
                  <c:v>2.5000000000000001E-3</c:v>
                </c:pt>
                <c:pt idx="2">
                  <c:v>5.0000000000000001E-3</c:v>
                </c:pt>
                <c:pt idx="3">
                  <c:v>7.4999999999999997E-3</c:v>
                </c:pt>
                <c:pt idx="4">
                  <c:v>0.01</c:v>
                </c:pt>
                <c:pt idx="5">
                  <c:v>1.2500000000000001E-2</c:v>
                </c:pt>
                <c:pt idx="6">
                  <c:v>1.4999999999999999E-2</c:v>
                </c:pt>
                <c:pt idx="7">
                  <c:v>1.7500000000000002E-2</c:v>
                </c:pt>
                <c:pt idx="8">
                  <c:v>0.02</c:v>
                </c:pt>
                <c:pt idx="9">
                  <c:v>2.2499999999999999E-2</c:v>
                </c:pt>
                <c:pt idx="10">
                  <c:v>2.5000000000000001E-2</c:v>
                </c:pt>
                <c:pt idx="11">
                  <c:v>2.75E-2</c:v>
                </c:pt>
                <c:pt idx="12">
                  <c:v>0.03</c:v>
                </c:pt>
                <c:pt idx="13">
                  <c:v>3.2500000000000001E-2</c:v>
                </c:pt>
                <c:pt idx="14">
                  <c:v>3.5000000000000003E-2</c:v>
                </c:pt>
                <c:pt idx="15">
                  <c:v>3.7499999999999999E-2</c:v>
                </c:pt>
                <c:pt idx="16">
                  <c:v>0.04</c:v>
                </c:pt>
                <c:pt idx="17">
                  <c:v>4.2500000000000003E-2</c:v>
                </c:pt>
                <c:pt idx="18">
                  <c:v>4.4999999999999998E-2</c:v>
                </c:pt>
                <c:pt idx="19">
                  <c:v>4.7500000000000001E-2</c:v>
                </c:pt>
                <c:pt idx="20">
                  <c:v>0.05</c:v>
                </c:pt>
                <c:pt idx="21">
                  <c:v>5.2499999999999998E-2</c:v>
                </c:pt>
                <c:pt idx="22">
                  <c:v>5.5E-2</c:v>
                </c:pt>
                <c:pt idx="23">
                  <c:v>5.7500000000000002E-2</c:v>
                </c:pt>
                <c:pt idx="24">
                  <c:v>0.06</c:v>
                </c:pt>
                <c:pt idx="25">
                  <c:v>6.25E-2</c:v>
                </c:pt>
                <c:pt idx="26">
                  <c:v>6.5000000000000002E-2</c:v>
                </c:pt>
                <c:pt idx="27">
                  <c:v>6.7500000000000004E-2</c:v>
                </c:pt>
                <c:pt idx="28">
                  <c:v>7.0000000000000007E-2</c:v>
                </c:pt>
                <c:pt idx="29">
                  <c:v>7.2499999999999995E-2</c:v>
                </c:pt>
                <c:pt idx="30">
                  <c:v>7.4999999999999997E-2</c:v>
                </c:pt>
                <c:pt idx="31">
                  <c:v>7.7499999999999999E-2</c:v>
                </c:pt>
                <c:pt idx="32">
                  <c:v>0.08</c:v>
                </c:pt>
                <c:pt idx="33">
                  <c:v>8.2500000000000004E-2</c:v>
                </c:pt>
                <c:pt idx="34">
                  <c:v>8.5000000000000006E-2</c:v>
                </c:pt>
                <c:pt idx="35">
                  <c:v>8.7499999999999994E-2</c:v>
                </c:pt>
                <c:pt idx="36">
                  <c:v>0.09</c:v>
                </c:pt>
                <c:pt idx="37">
                  <c:v>9.2499999999999999E-2</c:v>
                </c:pt>
                <c:pt idx="38">
                  <c:v>9.5000000000000001E-2</c:v>
                </c:pt>
                <c:pt idx="39">
                  <c:v>9.7500000000000003E-2</c:v>
                </c:pt>
                <c:pt idx="40">
                  <c:v>0.1</c:v>
                </c:pt>
                <c:pt idx="41">
                  <c:v>0.10249999999999999</c:v>
                </c:pt>
                <c:pt idx="42">
                  <c:v>0.105</c:v>
                </c:pt>
                <c:pt idx="43">
                  <c:v>0.1075</c:v>
                </c:pt>
                <c:pt idx="44">
                  <c:v>0.11</c:v>
                </c:pt>
                <c:pt idx="45">
                  <c:v>0.1125</c:v>
                </c:pt>
                <c:pt idx="46">
                  <c:v>0.115</c:v>
                </c:pt>
                <c:pt idx="47">
                  <c:v>0.11749999999999999</c:v>
                </c:pt>
                <c:pt idx="48">
                  <c:v>0.12</c:v>
                </c:pt>
                <c:pt idx="49">
                  <c:v>0.1225</c:v>
                </c:pt>
                <c:pt idx="50">
                  <c:v>0.125</c:v>
                </c:pt>
                <c:pt idx="51">
                  <c:v>0.1275</c:v>
                </c:pt>
                <c:pt idx="52">
                  <c:v>0.13</c:v>
                </c:pt>
                <c:pt idx="53">
                  <c:v>0.13250000000000001</c:v>
                </c:pt>
                <c:pt idx="54">
                  <c:v>0.13500000000000001</c:v>
                </c:pt>
                <c:pt idx="55">
                  <c:v>0.13750000000000001</c:v>
                </c:pt>
                <c:pt idx="56">
                  <c:v>0.14000000000000001</c:v>
                </c:pt>
                <c:pt idx="57">
                  <c:v>0.14249999999999999</c:v>
                </c:pt>
                <c:pt idx="58">
                  <c:v>0.14499999999999999</c:v>
                </c:pt>
                <c:pt idx="59">
                  <c:v>0.14749999999999999</c:v>
                </c:pt>
                <c:pt idx="60">
                  <c:v>0.15</c:v>
                </c:pt>
                <c:pt idx="61">
                  <c:v>0.1525</c:v>
                </c:pt>
                <c:pt idx="62">
                  <c:v>0.155</c:v>
                </c:pt>
                <c:pt idx="63">
                  <c:v>0.1575</c:v>
                </c:pt>
                <c:pt idx="64">
                  <c:v>0.16</c:v>
                </c:pt>
                <c:pt idx="65">
                  <c:v>0.16250000000000001</c:v>
                </c:pt>
                <c:pt idx="66">
                  <c:v>0.16500000000000001</c:v>
                </c:pt>
                <c:pt idx="67">
                  <c:v>0.16750000000000001</c:v>
                </c:pt>
                <c:pt idx="68">
                  <c:v>0.17</c:v>
                </c:pt>
                <c:pt idx="69">
                  <c:v>0.17249999999999999</c:v>
                </c:pt>
                <c:pt idx="70">
                  <c:v>0.17499999999999999</c:v>
                </c:pt>
                <c:pt idx="71">
                  <c:v>0.17749999999999999</c:v>
                </c:pt>
                <c:pt idx="72">
                  <c:v>0.18</c:v>
                </c:pt>
                <c:pt idx="73">
                  <c:v>0.1825</c:v>
                </c:pt>
                <c:pt idx="74">
                  <c:v>0.185</c:v>
                </c:pt>
                <c:pt idx="75">
                  <c:v>0.1875</c:v>
                </c:pt>
                <c:pt idx="76">
                  <c:v>0.19</c:v>
                </c:pt>
                <c:pt idx="77">
                  <c:v>0.1925</c:v>
                </c:pt>
                <c:pt idx="78">
                  <c:v>0.19500000000000001</c:v>
                </c:pt>
                <c:pt idx="79">
                  <c:v>0.19750000000000001</c:v>
                </c:pt>
                <c:pt idx="80">
                  <c:v>0.2</c:v>
                </c:pt>
                <c:pt idx="81">
                  <c:v>0.20250000000000001</c:v>
                </c:pt>
                <c:pt idx="82">
                  <c:v>0.20499999999999999</c:v>
                </c:pt>
                <c:pt idx="83">
                  <c:v>0.20749999999999999</c:v>
                </c:pt>
                <c:pt idx="84">
                  <c:v>0.21</c:v>
                </c:pt>
                <c:pt idx="85">
                  <c:v>0.21249999999999999</c:v>
                </c:pt>
                <c:pt idx="86">
                  <c:v>0.215</c:v>
                </c:pt>
                <c:pt idx="87">
                  <c:v>0.2175</c:v>
                </c:pt>
                <c:pt idx="88">
                  <c:v>0.22</c:v>
                </c:pt>
                <c:pt idx="89">
                  <c:v>0.2225</c:v>
                </c:pt>
                <c:pt idx="90">
                  <c:v>0.22500000000000001</c:v>
                </c:pt>
                <c:pt idx="91">
                  <c:v>0.22750000000000001</c:v>
                </c:pt>
                <c:pt idx="92">
                  <c:v>0.23</c:v>
                </c:pt>
                <c:pt idx="93">
                  <c:v>0.23250000000000001</c:v>
                </c:pt>
                <c:pt idx="94">
                  <c:v>0.23499999999999999</c:v>
                </c:pt>
                <c:pt idx="95">
                  <c:v>0.23749999999999999</c:v>
                </c:pt>
                <c:pt idx="96">
                  <c:v>0.24</c:v>
                </c:pt>
                <c:pt idx="97">
                  <c:v>0.24249999999999999</c:v>
                </c:pt>
                <c:pt idx="98">
                  <c:v>0.245</c:v>
                </c:pt>
                <c:pt idx="99">
                  <c:v>0.2475</c:v>
                </c:pt>
                <c:pt idx="100">
                  <c:v>0.25</c:v>
                </c:pt>
                <c:pt idx="101">
                  <c:v>0.2525</c:v>
                </c:pt>
                <c:pt idx="102">
                  <c:v>0.255</c:v>
                </c:pt>
                <c:pt idx="103">
                  <c:v>0.25750000000000001</c:v>
                </c:pt>
                <c:pt idx="104">
                  <c:v>0.26</c:v>
                </c:pt>
                <c:pt idx="105">
                  <c:v>0.26250000000000001</c:v>
                </c:pt>
                <c:pt idx="106">
                  <c:v>0.26500000000000001</c:v>
                </c:pt>
                <c:pt idx="107">
                  <c:v>0.26750000000000002</c:v>
                </c:pt>
                <c:pt idx="108">
                  <c:v>0.27</c:v>
                </c:pt>
                <c:pt idx="109">
                  <c:v>0.27250000000000002</c:v>
                </c:pt>
                <c:pt idx="110">
                  <c:v>0.27500000000000002</c:v>
                </c:pt>
                <c:pt idx="111">
                  <c:v>0.27750000000000002</c:v>
                </c:pt>
                <c:pt idx="112">
                  <c:v>0.28000000000000003</c:v>
                </c:pt>
                <c:pt idx="113">
                  <c:v>0.28249999999999997</c:v>
                </c:pt>
                <c:pt idx="114">
                  <c:v>0.28499999999999998</c:v>
                </c:pt>
                <c:pt idx="115">
                  <c:v>0.28749999999999998</c:v>
                </c:pt>
                <c:pt idx="116">
                  <c:v>0.28999999999999998</c:v>
                </c:pt>
                <c:pt idx="117">
                  <c:v>0.29249999999999998</c:v>
                </c:pt>
                <c:pt idx="118">
                  <c:v>0.29499999999999998</c:v>
                </c:pt>
                <c:pt idx="119">
                  <c:v>0.29749999999999999</c:v>
                </c:pt>
                <c:pt idx="120">
                  <c:v>0.3</c:v>
                </c:pt>
                <c:pt idx="121">
                  <c:v>0.30249999999999999</c:v>
                </c:pt>
                <c:pt idx="122">
                  <c:v>0.30499999999999999</c:v>
                </c:pt>
                <c:pt idx="123">
                  <c:v>0.3075</c:v>
                </c:pt>
                <c:pt idx="124">
                  <c:v>0.31</c:v>
                </c:pt>
                <c:pt idx="125">
                  <c:v>0.3125</c:v>
                </c:pt>
                <c:pt idx="126">
                  <c:v>0.315</c:v>
                </c:pt>
                <c:pt idx="127">
                  <c:v>0.3175</c:v>
                </c:pt>
                <c:pt idx="128">
                  <c:v>0.32</c:v>
                </c:pt>
                <c:pt idx="129">
                  <c:v>0.32250000000000001</c:v>
                </c:pt>
                <c:pt idx="130">
                  <c:v>0.32500000000000001</c:v>
                </c:pt>
                <c:pt idx="131">
                  <c:v>0.32750000000000001</c:v>
                </c:pt>
                <c:pt idx="132">
                  <c:v>0.33</c:v>
                </c:pt>
                <c:pt idx="133">
                  <c:v>0.33250000000000002</c:v>
                </c:pt>
                <c:pt idx="134">
                  <c:v>0.33500000000000002</c:v>
                </c:pt>
                <c:pt idx="135">
                  <c:v>0.33750000000000002</c:v>
                </c:pt>
                <c:pt idx="136">
                  <c:v>0.34</c:v>
                </c:pt>
                <c:pt idx="137">
                  <c:v>0.34250000000000003</c:v>
                </c:pt>
                <c:pt idx="138">
                  <c:v>0.34499999999999997</c:v>
                </c:pt>
                <c:pt idx="139">
                  <c:v>0.34749999999999998</c:v>
                </c:pt>
                <c:pt idx="140">
                  <c:v>0.35</c:v>
                </c:pt>
                <c:pt idx="141">
                  <c:v>0.35249999999999998</c:v>
                </c:pt>
                <c:pt idx="142">
                  <c:v>0.35499999999999998</c:v>
                </c:pt>
                <c:pt idx="143">
                  <c:v>0.35749999999999998</c:v>
                </c:pt>
                <c:pt idx="144">
                  <c:v>0.36</c:v>
                </c:pt>
                <c:pt idx="145">
                  <c:v>0.36249999999999999</c:v>
                </c:pt>
                <c:pt idx="146">
                  <c:v>0.36499999999999999</c:v>
                </c:pt>
                <c:pt idx="147">
                  <c:v>0.36749999999999999</c:v>
                </c:pt>
                <c:pt idx="148">
                  <c:v>0.37</c:v>
                </c:pt>
                <c:pt idx="149">
                  <c:v>0.3725</c:v>
                </c:pt>
                <c:pt idx="150">
                  <c:v>0.375</c:v>
                </c:pt>
                <c:pt idx="151">
                  <c:v>0.3775</c:v>
                </c:pt>
                <c:pt idx="152">
                  <c:v>0.38</c:v>
                </c:pt>
                <c:pt idx="153">
                  <c:v>0.38250000000000001</c:v>
                </c:pt>
                <c:pt idx="154">
                  <c:v>0.38500000000000001</c:v>
                </c:pt>
                <c:pt idx="155">
                  <c:v>0.38750000000000001</c:v>
                </c:pt>
                <c:pt idx="156">
                  <c:v>0.39</c:v>
                </c:pt>
                <c:pt idx="157">
                  <c:v>0.39250000000000002</c:v>
                </c:pt>
                <c:pt idx="158">
                  <c:v>0.39500000000000002</c:v>
                </c:pt>
                <c:pt idx="159">
                  <c:v>0.39750000000000002</c:v>
                </c:pt>
                <c:pt idx="160">
                  <c:v>0.4</c:v>
                </c:pt>
                <c:pt idx="161">
                  <c:v>0.40250000000000002</c:v>
                </c:pt>
                <c:pt idx="162">
                  <c:v>0.40500000000000003</c:v>
                </c:pt>
                <c:pt idx="163">
                  <c:v>0.40749999999999997</c:v>
                </c:pt>
                <c:pt idx="164">
                  <c:v>0.41</c:v>
                </c:pt>
                <c:pt idx="165">
                  <c:v>0.41249999999999998</c:v>
                </c:pt>
                <c:pt idx="166">
                  <c:v>0.41499999999999998</c:v>
                </c:pt>
                <c:pt idx="167">
                  <c:v>0.41749999999999998</c:v>
                </c:pt>
                <c:pt idx="168">
                  <c:v>0.42</c:v>
                </c:pt>
                <c:pt idx="169">
                  <c:v>0.42249999999999999</c:v>
                </c:pt>
                <c:pt idx="170">
                  <c:v>0.42499999999999999</c:v>
                </c:pt>
                <c:pt idx="171">
                  <c:v>0.42749999999999999</c:v>
                </c:pt>
                <c:pt idx="172">
                  <c:v>0.43</c:v>
                </c:pt>
                <c:pt idx="173">
                  <c:v>0.4325</c:v>
                </c:pt>
                <c:pt idx="174">
                  <c:v>0.435</c:v>
                </c:pt>
                <c:pt idx="175">
                  <c:v>0.4375</c:v>
                </c:pt>
                <c:pt idx="176">
                  <c:v>0.44</c:v>
                </c:pt>
                <c:pt idx="177">
                  <c:v>0.4425</c:v>
                </c:pt>
                <c:pt idx="178">
                  <c:v>0.44500000000000001</c:v>
                </c:pt>
                <c:pt idx="179">
                  <c:v>0.44750000000000001</c:v>
                </c:pt>
                <c:pt idx="180">
                  <c:v>0.45</c:v>
                </c:pt>
                <c:pt idx="181">
                  <c:v>0.45250000000000001</c:v>
                </c:pt>
                <c:pt idx="182">
                  <c:v>0.45500000000000002</c:v>
                </c:pt>
                <c:pt idx="183">
                  <c:v>0.45750000000000002</c:v>
                </c:pt>
                <c:pt idx="184">
                  <c:v>0.46</c:v>
                </c:pt>
                <c:pt idx="185">
                  <c:v>0.46250000000000002</c:v>
                </c:pt>
                <c:pt idx="186">
                  <c:v>0.46500000000000002</c:v>
                </c:pt>
                <c:pt idx="187">
                  <c:v>0.46750000000000003</c:v>
                </c:pt>
                <c:pt idx="188">
                  <c:v>0.47</c:v>
                </c:pt>
                <c:pt idx="189">
                  <c:v>0.47249999999999998</c:v>
                </c:pt>
                <c:pt idx="190">
                  <c:v>0.47499999999999998</c:v>
                </c:pt>
                <c:pt idx="191">
                  <c:v>0.47749999999999998</c:v>
                </c:pt>
                <c:pt idx="192">
                  <c:v>0.48</c:v>
                </c:pt>
                <c:pt idx="193">
                  <c:v>0.48249999999999998</c:v>
                </c:pt>
                <c:pt idx="194">
                  <c:v>0.48499999999999999</c:v>
                </c:pt>
                <c:pt idx="195">
                  <c:v>0.48749999999999999</c:v>
                </c:pt>
                <c:pt idx="196">
                  <c:v>0.49</c:v>
                </c:pt>
                <c:pt idx="197">
                  <c:v>0.49249999999999999</c:v>
                </c:pt>
                <c:pt idx="198">
                  <c:v>0.495</c:v>
                </c:pt>
                <c:pt idx="199">
                  <c:v>0.4975</c:v>
                </c:pt>
                <c:pt idx="200">
                  <c:v>0.5</c:v>
                </c:pt>
                <c:pt idx="201">
                  <c:v>0.50249999999999995</c:v>
                </c:pt>
                <c:pt idx="202">
                  <c:v>0.505</c:v>
                </c:pt>
                <c:pt idx="203">
                  <c:v>0.50749999999999995</c:v>
                </c:pt>
                <c:pt idx="204">
                  <c:v>0.51</c:v>
                </c:pt>
                <c:pt idx="205">
                  <c:v>0.51249999999999996</c:v>
                </c:pt>
                <c:pt idx="206">
                  <c:v>0.51500000000000001</c:v>
                </c:pt>
                <c:pt idx="207">
                  <c:v>0.51749999999999996</c:v>
                </c:pt>
                <c:pt idx="208">
                  <c:v>0.52</c:v>
                </c:pt>
                <c:pt idx="209">
                  <c:v>0.52249999999999996</c:v>
                </c:pt>
                <c:pt idx="210">
                  <c:v>0.52500000000000002</c:v>
                </c:pt>
                <c:pt idx="211">
                  <c:v>0.52749999999999997</c:v>
                </c:pt>
                <c:pt idx="212">
                  <c:v>0.53</c:v>
                </c:pt>
                <c:pt idx="213">
                  <c:v>0.53249999999999997</c:v>
                </c:pt>
                <c:pt idx="214">
                  <c:v>0.53500000000000003</c:v>
                </c:pt>
                <c:pt idx="215">
                  <c:v>0.53749999999999998</c:v>
                </c:pt>
                <c:pt idx="216">
                  <c:v>0.54</c:v>
                </c:pt>
                <c:pt idx="217">
                  <c:v>0.54249999999999998</c:v>
                </c:pt>
                <c:pt idx="218">
                  <c:v>0.54500000000000004</c:v>
                </c:pt>
                <c:pt idx="219">
                  <c:v>0.54749999999999999</c:v>
                </c:pt>
                <c:pt idx="220">
                  <c:v>0.55000000000000004</c:v>
                </c:pt>
                <c:pt idx="221">
                  <c:v>0.55249999999999999</c:v>
                </c:pt>
                <c:pt idx="222">
                  <c:v>0.55500000000000005</c:v>
                </c:pt>
                <c:pt idx="223">
                  <c:v>0.5575</c:v>
                </c:pt>
                <c:pt idx="224">
                  <c:v>0.56000000000000005</c:v>
                </c:pt>
                <c:pt idx="225">
                  <c:v>0.5625</c:v>
                </c:pt>
                <c:pt idx="226">
                  <c:v>0.56499999999999995</c:v>
                </c:pt>
                <c:pt idx="227">
                  <c:v>0.5675</c:v>
                </c:pt>
                <c:pt idx="228">
                  <c:v>0.56999999999999995</c:v>
                </c:pt>
                <c:pt idx="229">
                  <c:v>0.57250000000000001</c:v>
                </c:pt>
                <c:pt idx="230">
                  <c:v>0.57499999999999996</c:v>
                </c:pt>
                <c:pt idx="231">
                  <c:v>0.57750000000000001</c:v>
                </c:pt>
                <c:pt idx="232">
                  <c:v>0.57999999999999996</c:v>
                </c:pt>
                <c:pt idx="233">
                  <c:v>0.58250000000000002</c:v>
                </c:pt>
                <c:pt idx="234">
                  <c:v>0.58499999999999996</c:v>
                </c:pt>
                <c:pt idx="235">
                  <c:v>0.58750000000000002</c:v>
                </c:pt>
                <c:pt idx="236">
                  <c:v>0.59</c:v>
                </c:pt>
                <c:pt idx="237">
                  <c:v>0.59250000000000003</c:v>
                </c:pt>
                <c:pt idx="238">
                  <c:v>0.59499999999999997</c:v>
                </c:pt>
                <c:pt idx="239">
                  <c:v>0.59750000000000003</c:v>
                </c:pt>
                <c:pt idx="240">
                  <c:v>0.6</c:v>
                </c:pt>
                <c:pt idx="241">
                  <c:v>0.60250000000000004</c:v>
                </c:pt>
                <c:pt idx="242">
                  <c:v>0.60499999999999998</c:v>
                </c:pt>
                <c:pt idx="243">
                  <c:v>0.60750000000000004</c:v>
                </c:pt>
                <c:pt idx="244">
                  <c:v>0.61</c:v>
                </c:pt>
                <c:pt idx="245">
                  <c:v>0.61250000000000004</c:v>
                </c:pt>
                <c:pt idx="246">
                  <c:v>0.61499999999999999</c:v>
                </c:pt>
                <c:pt idx="247">
                  <c:v>0.61750000000000005</c:v>
                </c:pt>
                <c:pt idx="248">
                  <c:v>0.62</c:v>
                </c:pt>
                <c:pt idx="249">
                  <c:v>0.62250000000000005</c:v>
                </c:pt>
                <c:pt idx="250">
                  <c:v>0.625</c:v>
                </c:pt>
                <c:pt idx="251">
                  <c:v>0.62749999999999995</c:v>
                </c:pt>
                <c:pt idx="252">
                  <c:v>0.63</c:v>
                </c:pt>
                <c:pt idx="253">
                  <c:v>0.63249999999999995</c:v>
                </c:pt>
                <c:pt idx="254">
                  <c:v>0.63500000000000001</c:v>
                </c:pt>
                <c:pt idx="255">
                  <c:v>0.63749999999999996</c:v>
                </c:pt>
                <c:pt idx="256">
                  <c:v>0.64</c:v>
                </c:pt>
                <c:pt idx="257">
                  <c:v>0.64249999999999996</c:v>
                </c:pt>
                <c:pt idx="258">
                  <c:v>0.64500000000000002</c:v>
                </c:pt>
                <c:pt idx="259">
                  <c:v>0.64749999999999996</c:v>
                </c:pt>
                <c:pt idx="260">
                  <c:v>0.65</c:v>
                </c:pt>
                <c:pt idx="261">
                  <c:v>0.65249999999999997</c:v>
                </c:pt>
                <c:pt idx="262">
                  <c:v>0.65500000000000003</c:v>
                </c:pt>
                <c:pt idx="263">
                  <c:v>0.65749999999999997</c:v>
                </c:pt>
                <c:pt idx="264">
                  <c:v>0.66</c:v>
                </c:pt>
                <c:pt idx="265">
                  <c:v>0.66249999999999998</c:v>
                </c:pt>
                <c:pt idx="266">
                  <c:v>0.66500000000000004</c:v>
                </c:pt>
                <c:pt idx="267">
                  <c:v>0.66749999999999998</c:v>
                </c:pt>
                <c:pt idx="268">
                  <c:v>0.67</c:v>
                </c:pt>
                <c:pt idx="269">
                  <c:v>0.67249999999999999</c:v>
                </c:pt>
                <c:pt idx="270">
                  <c:v>0.67500000000000004</c:v>
                </c:pt>
                <c:pt idx="271">
                  <c:v>0.67749999999999999</c:v>
                </c:pt>
                <c:pt idx="272">
                  <c:v>0.68</c:v>
                </c:pt>
                <c:pt idx="273">
                  <c:v>0.6825</c:v>
                </c:pt>
                <c:pt idx="274">
                  <c:v>0.68500000000000005</c:v>
                </c:pt>
                <c:pt idx="275">
                  <c:v>0.6875</c:v>
                </c:pt>
                <c:pt idx="276">
                  <c:v>0.69</c:v>
                </c:pt>
                <c:pt idx="277">
                  <c:v>0.6925</c:v>
                </c:pt>
                <c:pt idx="278">
                  <c:v>0.69499999999999995</c:v>
                </c:pt>
                <c:pt idx="279">
                  <c:v>0.69750000000000001</c:v>
                </c:pt>
                <c:pt idx="280">
                  <c:v>0.7</c:v>
                </c:pt>
                <c:pt idx="281">
                  <c:v>0.70250000000000001</c:v>
                </c:pt>
                <c:pt idx="282">
                  <c:v>0.70499999999999996</c:v>
                </c:pt>
                <c:pt idx="283">
                  <c:v>0.70750000000000002</c:v>
                </c:pt>
                <c:pt idx="284">
                  <c:v>0.71</c:v>
                </c:pt>
                <c:pt idx="285">
                  <c:v>0.71250000000000002</c:v>
                </c:pt>
                <c:pt idx="286">
                  <c:v>0.71499999999999997</c:v>
                </c:pt>
                <c:pt idx="287">
                  <c:v>0.71750000000000003</c:v>
                </c:pt>
                <c:pt idx="288">
                  <c:v>0.72</c:v>
                </c:pt>
                <c:pt idx="289">
                  <c:v>0.72250000000000003</c:v>
                </c:pt>
                <c:pt idx="290">
                  <c:v>0.72499999999999998</c:v>
                </c:pt>
                <c:pt idx="291">
                  <c:v>0.72750000000000004</c:v>
                </c:pt>
                <c:pt idx="292">
                  <c:v>0.73</c:v>
                </c:pt>
                <c:pt idx="293">
                  <c:v>0.73250000000000004</c:v>
                </c:pt>
                <c:pt idx="294">
                  <c:v>0.73499999999999999</c:v>
                </c:pt>
                <c:pt idx="295">
                  <c:v>0.73750000000000004</c:v>
                </c:pt>
                <c:pt idx="296">
                  <c:v>0.74</c:v>
                </c:pt>
                <c:pt idx="297">
                  <c:v>0.74250000000000005</c:v>
                </c:pt>
                <c:pt idx="298">
                  <c:v>0.745</c:v>
                </c:pt>
                <c:pt idx="299">
                  <c:v>0.74750000000000005</c:v>
                </c:pt>
                <c:pt idx="300">
                  <c:v>0.75</c:v>
                </c:pt>
                <c:pt idx="301">
                  <c:v>0.75249999999999995</c:v>
                </c:pt>
                <c:pt idx="302">
                  <c:v>0.755</c:v>
                </c:pt>
                <c:pt idx="303">
                  <c:v>0.75749999999999995</c:v>
                </c:pt>
                <c:pt idx="304">
                  <c:v>0.76</c:v>
                </c:pt>
                <c:pt idx="305">
                  <c:v>0.76249999999999996</c:v>
                </c:pt>
                <c:pt idx="306">
                  <c:v>0.76500000000000001</c:v>
                </c:pt>
                <c:pt idx="307">
                  <c:v>0.76749999999999996</c:v>
                </c:pt>
                <c:pt idx="308">
                  <c:v>0.77</c:v>
                </c:pt>
                <c:pt idx="309">
                  <c:v>0.77249999999999996</c:v>
                </c:pt>
                <c:pt idx="310">
                  <c:v>0.77500000000000002</c:v>
                </c:pt>
                <c:pt idx="311">
                  <c:v>0.77749999999999997</c:v>
                </c:pt>
                <c:pt idx="312">
                  <c:v>0.78</c:v>
                </c:pt>
                <c:pt idx="313">
                  <c:v>0.78249999999999997</c:v>
                </c:pt>
                <c:pt idx="314">
                  <c:v>0.78500000000000003</c:v>
                </c:pt>
                <c:pt idx="315">
                  <c:v>0.78749999999999998</c:v>
                </c:pt>
                <c:pt idx="316">
                  <c:v>0.79</c:v>
                </c:pt>
                <c:pt idx="317">
                  <c:v>0.79249999999999998</c:v>
                </c:pt>
                <c:pt idx="318">
                  <c:v>0.79500000000000004</c:v>
                </c:pt>
                <c:pt idx="319">
                  <c:v>0.79749999999999999</c:v>
                </c:pt>
                <c:pt idx="320">
                  <c:v>0.8</c:v>
                </c:pt>
                <c:pt idx="321">
                  <c:v>0.80249999999999999</c:v>
                </c:pt>
                <c:pt idx="322">
                  <c:v>0.80500000000000005</c:v>
                </c:pt>
                <c:pt idx="323">
                  <c:v>0.8075</c:v>
                </c:pt>
                <c:pt idx="324">
                  <c:v>0.81</c:v>
                </c:pt>
                <c:pt idx="325">
                  <c:v>0.8125</c:v>
                </c:pt>
                <c:pt idx="326">
                  <c:v>0.81499999999999995</c:v>
                </c:pt>
                <c:pt idx="327">
                  <c:v>0.8175</c:v>
                </c:pt>
                <c:pt idx="328">
                  <c:v>0.82</c:v>
                </c:pt>
                <c:pt idx="329">
                  <c:v>0.82250000000000001</c:v>
                </c:pt>
                <c:pt idx="330">
                  <c:v>0.82499999999999996</c:v>
                </c:pt>
                <c:pt idx="331">
                  <c:v>0.82750000000000001</c:v>
                </c:pt>
                <c:pt idx="332">
                  <c:v>0.83</c:v>
                </c:pt>
                <c:pt idx="333">
                  <c:v>0.83250000000000002</c:v>
                </c:pt>
                <c:pt idx="334">
                  <c:v>0.83499999999999996</c:v>
                </c:pt>
                <c:pt idx="335">
                  <c:v>0.83750000000000002</c:v>
                </c:pt>
                <c:pt idx="336">
                  <c:v>0.84</c:v>
                </c:pt>
                <c:pt idx="337">
                  <c:v>0.84250000000000003</c:v>
                </c:pt>
                <c:pt idx="338">
                  <c:v>0.84499999999999997</c:v>
                </c:pt>
                <c:pt idx="339">
                  <c:v>0.84750000000000003</c:v>
                </c:pt>
                <c:pt idx="340">
                  <c:v>0.85</c:v>
                </c:pt>
                <c:pt idx="341">
                  <c:v>0.85250000000000004</c:v>
                </c:pt>
                <c:pt idx="342">
                  <c:v>0.85499999999999998</c:v>
                </c:pt>
                <c:pt idx="343">
                  <c:v>0.85750000000000004</c:v>
                </c:pt>
                <c:pt idx="344">
                  <c:v>0.86</c:v>
                </c:pt>
                <c:pt idx="345">
                  <c:v>0.86250000000000004</c:v>
                </c:pt>
                <c:pt idx="346">
                  <c:v>0.86499999999999999</c:v>
                </c:pt>
                <c:pt idx="347">
                  <c:v>0.86750000000000005</c:v>
                </c:pt>
                <c:pt idx="348">
                  <c:v>0.87</c:v>
                </c:pt>
                <c:pt idx="349">
                  <c:v>0.87250000000000005</c:v>
                </c:pt>
                <c:pt idx="350">
                  <c:v>0.875</c:v>
                </c:pt>
                <c:pt idx="351">
                  <c:v>0.87749999999999995</c:v>
                </c:pt>
                <c:pt idx="352">
                  <c:v>0.88</c:v>
                </c:pt>
                <c:pt idx="353">
                  <c:v>0.88249999999999995</c:v>
                </c:pt>
                <c:pt idx="354">
                  <c:v>0.88500000000000001</c:v>
                </c:pt>
                <c:pt idx="355">
                  <c:v>0.88749999999999996</c:v>
                </c:pt>
                <c:pt idx="356">
                  <c:v>0.89</c:v>
                </c:pt>
                <c:pt idx="357">
                  <c:v>0.89249999999999996</c:v>
                </c:pt>
                <c:pt idx="358">
                  <c:v>0.89500000000000002</c:v>
                </c:pt>
                <c:pt idx="359">
                  <c:v>0.89749999999999996</c:v>
                </c:pt>
                <c:pt idx="360">
                  <c:v>0.9</c:v>
                </c:pt>
                <c:pt idx="361">
                  <c:v>0.90249999999999997</c:v>
                </c:pt>
                <c:pt idx="362">
                  <c:v>0.90500000000000003</c:v>
                </c:pt>
                <c:pt idx="363">
                  <c:v>0.90749999999999997</c:v>
                </c:pt>
                <c:pt idx="364">
                  <c:v>0.91</c:v>
                </c:pt>
                <c:pt idx="365">
                  <c:v>0.91249999999999998</c:v>
                </c:pt>
                <c:pt idx="366">
                  <c:v>0.91500000000000004</c:v>
                </c:pt>
                <c:pt idx="367">
                  <c:v>0.91749999999999998</c:v>
                </c:pt>
                <c:pt idx="368">
                  <c:v>0.92</c:v>
                </c:pt>
                <c:pt idx="369">
                  <c:v>0.92249999999999999</c:v>
                </c:pt>
                <c:pt idx="370">
                  <c:v>0.92500000000000004</c:v>
                </c:pt>
                <c:pt idx="371">
                  <c:v>0.92749999999999999</c:v>
                </c:pt>
                <c:pt idx="372">
                  <c:v>0.93</c:v>
                </c:pt>
                <c:pt idx="373">
                  <c:v>0.9325</c:v>
                </c:pt>
                <c:pt idx="374">
                  <c:v>0.93500000000000005</c:v>
                </c:pt>
                <c:pt idx="375">
                  <c:v>0.9375</c:v>
                </c:pt>
                <c:pt idx="376">
                  <c:v>0.94</c:v>
                </c:pt>
                <c:pt idx="377">
                  <c:v>0.9425</c:v>
                </c:pt>
                <c:pt idx="378">
                  <c:v>0.94499999999999995</c:v>
                </c:pt>
                <c:pt idx="379">
                  <c:v>0.94750000000000001</c:v>
                </c:pt>
                <c:pt idx="380">
                  <c:v>0.95</c:v>
                </c:pt>
                <c:pt idx="381">
                  <c:v>0.95250000000000001</c:v>
                </c:pt>
                <c:pt idx="382">
                  <c:v>0.95499999999999996</c:v>
                </c:pt>
                <c:pt idx="383">
                  <c:v>0.95750000000000002</c:v>
                </c:pt>
                <c:pt idx="384">
                  <c:v>0.96</c:v>
                </c:pt>
                <c:pt idx="385">
                  <c:v>0.96250000000000002</c:v>
                </c:pt>
                <c:pt idx="386">
                  <c:v>0.96499999999999997</c:v>
                </c:pt>
                <c:pt idx="387">
                  <c:v>0.96750000000000003</c:v>
                </c:pt>
                <c:pt idx="388">
                  <c:v>0.97</c:v>
                </c:pt>
                <c:pt idx="389">
                  <c:v>0.97250000000000003</c:v>
                </c:pt>
                <c:pt idx="390">
                  <c:v>0.97499999999999998</c:v>
                </c:pt>
                <c:pt idx="391">
                  <c:v>0.97750000000000004</c:v>
                </c:pt>
                <c:pt idx="392">
                  <c:v>0.98</c:v>
                </c:pt>
                <c:pt idx="393">
                  <c:v>0.98250000000000004</c:v>
                </c:pt>
                <c:pt idx="394">
                  <c:v>0.98499999999999999</c:v>
                </c:pt>
                <c:pt idx="395">
                  <c:v>0.98750000000000004</c:v>
                </c:pt>
                <c:pt idx="396">
                  <c:v>0.99</c:v>
                </c:pt>
                <c:pt idx="397">
                  <c:v>0.99250000000000005</c:v>
                </c:pt>
                <c:pt idx="398">
                  <c:v>0.995</c:v>
                </c:pt>
              </c:numCache>
            </c:numRef>
          </c:cat>
          <c:val>
            <c:numRef>
              <c:f>cost_curve_by_play!$BR$5:$BR$403</c:f>
              <c:numCache>
                <c:formatCode>General</c:formatCode>
                <c:ptCount val="39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21.314434614130622</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42.628869228261244</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51.586978746905245</c:v>
                </c:pt>
                <c:pt idx="210">
                  <c:v>51.586978746905245</c:v>
                </c:pt>
                <c:pt idx="211">
                  <c:v>51.586978746905245</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52.82394276811705</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58.852454742162656</c:v>
                </c:pt>
                <c:pt idx="278">
                  <c:v>58.852454742162656</c:v>
                </c:pt>
                <c:pt idx="279">
                  <c:v>58.852454742162656</c:v>
                </c:pt>
                <c:pt idx="280">
                  <c:v>58.852454742162656</c:v>
                </c:pt>
                <c:pt idx="281">
                  <c:v>58.852454742162656</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64.845368104362336</c:v>
                </c:pt>
                <c:pt idx="330">
                  <c:v>64.845368104362336</c:v>
                </c:pt>
                <c:pt idx="331">
                  <c:v>64.845368104362336</c:v>
                </c:pt>
                <c:pt idx="332">
                  <c:v>64.845368104362336</c:v>
                </c:pt>
                <c:pt idx="333">
                  <c:v>64.845368104362336</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74.14245362120063</c:v>
                </c:pt>
                <c:pt idx="371">
                  <c:v>74.14245362120063</c:v>
                </c:pt>
                <c:pt idx="372">
                  <c:v>74.14245362120063</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numCache>
            </c:numRef>
          </c:val>
          <c:extLst>
            <c:ext xmlns:c16="http://schemas.microsoft.com/office/drawing/2014/chart" uri="{C3380CC4-5D6E-409C-BE32-E72D297353CC}">
              <c16:uniqueId val="{00000006-71C7-4150-94C6-C77FCB5C3304}"/>
            </c:ext>
          </c:extLst>
        </c:ser>
        <c:dLbls>
          <c:showLegendKey val="0"/>
          <c:showVal val="0"/>
          <c:showCatName val="0"/>
          <c:showSerName val="0"/>
          <c:showPercent val="0"/>
          <c:showBubbleSize val="0"/>
        </c:dLbls>
        <c:gapWidth val="0"/>
        <c:overlap val="100"/>
        <c:axId val="188983936"/>
        <c:axId val="188994688"/>
      </c:barChart>
      <c:lineChart>
        <c:grouping val="standard"/>
        <c:varyColors val="0"/>
        <c:ser>
          <c:idx val="7"/>
          <c:order val="7"/>
          <c:tx>
            <c:strRef>
              <c:f>cost_curve_by_play!$BU$4</c:f>
              <c:strCache>
                <c:ptCount val="1"/>
                <c:pt idx="0">
                  <c:v>$40/bbl</c:v>
                </c:pt>
              </c:strCache>
            </c:strRef>
          </c:tx>
          <c:spPr>
            <a:ln w="25400" cap="rnd" cmpd="sng" algn="ctr">
              <a:solidFill>
                <a:srgbClr val="FF0000"/>
              </a:solidFill>
              <a:prstDash val="dash"/>
              <a:round/>
              <a:headEnd type="none" w="med" len="med"/>
              <a:tailEnd type="none" w="med" len="med"/>
            </a:ln>
          </c:spPr>
          <c:marker>
            <c:symbol val="none"/>
          </c:marker>
          <c:val>
            <c:numRef>
              <c:f>cost_curve_by_play!$BU$5:$BU$403</c:f>
              <c:numCache>
                <c:formatCode>General</c:formatCode>
                <c:ptCount val="399"/>
                <c:pt idx="0">
                  <c:v>40</c:v>
                </c:pt>
                <c:pt idx="1">
                  <c:v>40</c:v>
                </c:pt>
                <c:pt idx="2">
                  <c:v>40</c:v>
                </c:pt>
                <c:pt idx="3">
                  <c:v>40</c:v>
                </c:pt>
                <c:pt idx="4">
                  <c:v>40</c:v>
                </c:pt>
                <c:pt idx="5">
                  <c:v>40</c:v>
                </c:pt>
                <c:pt idx="6">
                  <c:v>40</c:v>
                </c:pt>
                <c:pt idx="7">
                  <c:v>40</c:v>
                </c:pt>
                <c:pt idx="8">
                  <c:v>40</c:v>
                </c:pt>
                <c:pt idx="9">
                  <c:v>40</c:v>
                </c:pt>
                <c:pt idx="10">
                  <c:v>40</c:v>
                </c:pt>
                <c:pt idx="11">
                  <c:v>40</c:v>
                </c:pt>
                <c:pt idx="12">
                  <c:v>40</c:v>
                </c:pt>
                <c:pt idx="13">
                  <c:v>40</c:v>
                </c:pt>
                <c:pt idx="14">
                  <c:v>40</c:v>
                </c:pt>
                <c:pt idx="15">
                  <c:v>40</c:v>
                </c:pt>
                <c:pt idx="16">
                  <c:v>40</c:v>
                </c:pt>
                <c:pt idx="17">
                  <c:v>40</c:v>
                </c:pt>
                <c:pt idx="18">
                  <c:v>40</c:v>
                </c:pt>
                <c:pt idx="19">
                  <c:v>40</c:v>
                </c:pt>
                <c:pt idx="20">
                  <c:v>40</c:v>
                </c:pt>
                <c:pt idx="21">
                  <c:v>40</c:v>
                </c:pt>
                <c:pt idx="22">
                  <c:v>40</c:v>
                </c:pt>
                <c:pt idx="23">
                  <c:v>40</c:v>
                </c:pt>
                <c:pt idx="24">
                  <c:v>40</c:v>
                </c:pt>
                <c:pt idx="25">
                  <c:v>40</c:v>
                </c:pt>
                <c:pt idx="26">
                  <c:v>40</c:v>
                </c:pt>
                <c:pt idx="27">
                  <c:v>40</c:v>
                </c:pt>
                <c:pt idx="28">
                  <c:v>40</c:v>
                </c:pt>
                <c:pt idx="29">
                  <c:v>40</c:v>
                </c:pt>
                <c:pt idx="30">
                  <c:v>40</c:v>
                </c:pt>
                <c:pt idx="31">
                  <c:v>40</c:v>
                </c:pt>
                <c:pt idx="32">
                  <c:v>40</c:v>
                </c:pt>
                <c:pt idx="33">
                  <c:v>40</c:v>
                </c:pt>
                <c:pt idx="34">
                  <c:v>40</c:v>
                </c:pt>
                <c:pt idx="35">
                  <c:v>40</c:v>
                </c:pt>
                <c:pt idx="36">
                  <c:v>40</c:v>
                </c:pt>
                <c:pt idx="37">
                  <c:v>40</c:v>
                </c:pt>
                <c:pt idx="38">
                  <c:v>40</c:v>
                </c:pt>
                <c:pt idx="39">
                  <c:v>40</c:v>
                </c:pt>
                <c:pt idx="40">
                  <c:v>40</c:v>
                </c:pt>
                <c:pt idx="41">
                  <c:v>40</c:v>
                </c:pt>
                <c:pt idx="42">
                  <c:v>40</c:v>
                </c:pt>
                <c:pt idx="43">
                  <c:v>40</c:v>
                </c:pt>
                <c:pt idx="44">
                  <c:v>40</c:v>
                </c:pt>
                <c:pt idx="45">
                  <c:v>40</c:v>
                </c:pt>
                <c:pt idx="46">
                  <c:v>40</c:v>
                </c:pt>
                <c:pt idx="47">
                  <c:v>40</c:v>
                </c:pt>
                <c:pt idx="48">
                  <c:v>40</c:v>
                </c:pt>
                <c:pt idx="49">
                  <c:v>40</c:v>
                </c:pt>
                <c:pt idx="50">
                  <c:v>40</c:v>
                </c:pt>
                <c:pt idx="51">
                  <c:v>40</c:v>
                </c:pt>
                <c:pt idx="52">
                  <c:v>40</c:v>
                </c:pt>
                <c:pt idx="53">
                  <c:v>40</c:v>
                </c:pt>
                <c:pt idx="54">
                  <c:v>40</c:v>
                </c:pt>
                <c:pt idx="55">
                  <c:v>40</c:v>
                </c:pt>
                <c:pt idx="56">
                  <c:v>40</c:v>
                </c:pt>
                <c:pt idx="57">
                  <c:v>40</c:v>
                </c:pt>
                <c:pt idx="58">
                  <c:v>40</c:v>
                </c:pt>
                <c:pt idx="59">
                  <c:v>40</c:v>
                </c:pt>
                <c:pt idx="60">
                  <c:v>40</c:v>
                </c:pt>
                <c:pt idx="61">
                  <c:v>40</c:v>
                </c:pt>
                <c:pt idx="62">
                  <c:v>40</c:v>
                </c:pt>
                <c:pt idx="63">
                  <c:v>40</c:v>
                </c:pt>
                <c:pt idx="64">
                  <c:v>40</c:v>
                </c:pt>
                <c:pt idx="65">
                  <c:v>40</c:v>
                </c:pt>
                <c:pt idx="66">
                  <c:v>40</c:v>
                </c:pt>
                <c:pt idx="67">
                  <c:v>40</c:v>
                </c:pt>
                <c:pt idx="68">
                  <c:v>40</c:v>
                </c:pt>
                <c:pt idx="69">
                  <c:v>40</c:v>
                </c:pt>
                <c:pt idx="70">
                  <c:v>40</c:v>
                </c:pt>
                <c:pt idx="71">
                  <c:v>40</c:v>
                </c:pt>
                <c:pt idx="72">
                  <c:v>40</c:v>
                </c:pt>
                <c:pt idx="73">
                  <c:v>40</c:v>
                </c:pt>
                <c:pt idx="74">
                  <c:v>40</c:v>
                </c:pt>
                <c:pt idx="75">
                  <c:v>40</c:v>
                </c:pt>
                <c:pt idx="76">
                  <c:v>40</c:v>
                </c:pt>
                <c:pt idx="77">
                  <c:v>40</c:v>
                </c:pt>
                <c:pt idx="78">
                  <c:v>40</c:v>
                </c:pt>
                <c:pt idx="79">
                  <c:v>40</c:v>
                </c:pt>
                <c:pt idx="80">
                  <c:v>40</c:v>
                </c:pt>
                <c:pt idx="81">
                  <c:v>40</c:v>
                </c:pt>
                <c:pt idx="82">
                  <c:v>40</c:v>
                </c:pt>
                <c:pt idx="83">
                  <c:v>40</c:v>
                </c:pt>
                <c:pt idx="84">
                  <c:v>40</c:v>
                </c:pt>
                <c:pt idx="85">
                  <c:v>40</c:v>
                </c:pt>
                <c:pt idx="86">
                  <c:v>40</c:v>
                </c:pt>
                <c:pt idx="87">
                  <c:v>40</c:v>
                </c:pt>
                <c:pt idx="88">
                  <c:v>40</c:v>
                </c:pt>
                <c:pt idx="89">
                  <c:v>40</c:v>
                </c:pt>
                <c:pt idx="90">
                  <c:v>40</c:v>
                </c:pt>
                <c:pt idx="91">
                  <c:v>40</c:v>
                </c:pt>
                <c:pt idx="92">
                  <c:v>40</c:v>
                </c:pt>
                <c:pt idx="93">
                  <c:v>40</c:v>
                </c:pt>
                <c:pt idx="94">
                  <c:v>40</c:v>
                </c:pt>
                <c:pt idx="95">
                  <c:v>40</c:v>
                </c:pt>
                <c:pt idx="96">
                  <c:v>40</c:v>
                </c:pt>
                <c:pt idx="97">
                  <c:v>40</c:v>
                </c:pt>
                <c:pt idx="98">
                  <c:v>40</c:v>
                </c:pt>
                <c:pt idx="99">
                  <c:v>40</c:v>
                </c:pt>
                <c:pt idx="100">
                  <c:v>40</c:v>
                </c:pt>
                <c:pt idx="101">
                  <c:v>40</c:v>
                </c:pt>
                <c:pt idx="102">
                  <c:v>40</c:v>
                </c:pt>
                <c:pt idx="103">
                  <c:v>40</c:v>
                </c:pt>
                <c:pt idx="104">
                  <c:v>40</c:v>
                </c:pt>
                <c:pt idx="105">
                  <c:v>40</c:v>
                </c:pt>
                <c:pt idx="106">
                  <c:v>40</c:v>
                </c:pt>
                <c:pt idx="107">
                  <c:v>40</c:v>
                </c:pt>
                <c:pt idx="108">
                  <c:v>40</c:v>
                </c:pt>
                <c:pt idx="109">
                  <c:v>40</c:v>
                </c:pt>
                <c:pt idx="110">
                  <c:v>40</c:v>
                </c:pt>
                <c:pt idx="111">
                  <c:v>40</c:v>
                </c:pt>
                <c:pt idx="112">
                  <c:v>40</c:v>
                </c:pt>
                <c:pt idx="113">
                  <c:v>40</c:v>
                </c:pt>
                <c:pt idx="114">
                  <c:v>40</c:v>
                </c:pt>
                <c:pt idx="115">
                  <c:v>40</c:v>
                </c:pt>
                <c:pt idx="116">
                  <c:v>40</c:v>
                </c:pt>
                <c:pt idx="117">
                  <c:v>40</c:v>
                </c:pt>
                <c:pt idx="118">
                  <c:v>40</c:v>
                </c:pt>
                <c:pt idx="119">
                  <c:v>40</c:v>
                </c:pt>
                <c:pt idx="120">
                  <c:v>40</c:v>
                </c:pt>
                <c:pt idx="121">
                  <c:v>40</c:v>
                </c:pt>
                <c:pt idx="122">
                  <c:v>40</c:v>
                </c:pt>
                <c:pt idx="123">
                  <c:v>40</c:v>
                </c:pt>
                <c:pt idx="124">
                  <c:v>40</c:v>
                </c:pt>
                <c:pt idx="125">
                  <c:v>40</c:v>
                </c:pt>
                <c:pt idx="126">
                  <c:v>40</c:v>
                </c:pt>
                <c:pt idx="127">
                  <c:v>40</c:v>
                </c:pt>
                <c:pt idx="128">
                  <c:v>40</c:v>
                </c:pt>
                <c:pt idx="129">
                  <c:v>40</c:v>
                </c:pt>
                <c:pt idx="130">
                  <c:v>40</c:v>
                </c:pt>
                <c:pt idx="131">
                  <c:v>40</c:v>
                </c:pt>
                <c:pt idx="132">
                  <c:v>40</c:v>
                </c:pt>
                <c:pt idx="133">
                  <c:v>40</c:v>
                </c:pt>
                <c:pt idx="134">
                  <c:v>40</c:v>
                </c:pt>
                <c:pt idx="135">
                  <c:v>40</c:v>
                </c:pt>
                <c:pt idx="136">
                  <c:v>40</c:v>
                </c:pt>
                <c:pt idx="137">
                  <c:v>40</c:v>
                </c:pt>
                <c:pt idx="138">
                  <c:v>40</c:v>
                </c:pt>
                <c:pt idx="139">
                  <c:v>40</c:v>
                </c:pt>
                <c:pt idx="140">
                  <c:v>40</c:v>
                </c:pt>
                <c:pt idx="141">
                  <c:v>40</c:v>
                </c:pt>
                <c:pt idx="142">
                  <c:v>40</c:v>
                </c:pt>
                <c:pt idx="143">
                  <c:v>40</c:v>
                </c:pt>
                <c:pt idx="144">
                  <c:v>40</c:v>
                </c:pt>
                <c:pt idx="145">
                  <c:v>40</c:v>
                </c:pt>
                <c:pt idx="146">
                  <c:v>40</c:v>
                </c:pt>
                <c:pt idx="147">
                  <c:v>40</c:v>
                </c:pt>
                <c:pt idx="148">
                  <c:v>40</c:v>
                </c:pt>
                <c:pt idx="149">
                  <c:v>40</c:v>
                </c:pt>
                <c:pt idx="150">
                  <c:v>40</c:v>
                </c:pt>
                <c:pt idx="151">
                  <c:v>40</c:v>
                </c:pt>
                <c:pt idx="152">
                  <c:v>40</c:v>
                </c:pt>
                <c:pt idx="153">
                  <c:v>40</c:v>
                </c:pt>
                <c:pt idx="154">
                  <c:v>40</c:v>
                </c:pt>
                <c:pt idx="155">
                  <c:v>40</c:v>
                </c:pt>
                <c:pt idx="156">
                  <c:v>40</c:v>
                </c:pt>
                <c:pt idx="157">
                  <c:v>40</c:v>
                </c:pt>
                <c:pt idx="158">
                  <c:v>40</c:v>
                </c:pt>
                <c:pt idx="159">
                  <c:v>40</c:v>
                </c:pt>
                <c:pt idx="160">
                  <c:v>40</c:v>
                </c:pt>
                <c:pt idx="161">
                  <c:v>40</c:v>
                </c:pt>
                <c:pt idx="162">
                  <c:v>40</c:v>
                </c:pt>
                <c:pt idx="163">
                  <c:v>40</c:v>
                </c:pt>
                <c:pt idx="164">
                  <c:v>40</c:v>
                </c:pt>
                <c:pt idx="165">
                  <c:v>40</c:v>
                </c:pt>
                <c:pt idx="166">
                  <c:v>40</c:v>
                </c:pt>
                <c:pt idx="167">
                  <c:v>40</c:v>
                </c:pt>
                <c:pt idx="168">
                  <c:v>40</c:v>
                </c:pt>
                <c:pt idx="169">
                  <c:v>40</c:v>
                </c:pt>
                <c:pt idx="170">
                  <c:v>40</c:v>
                </c:pt>
                <c:pt idx="171">
                  <c:v>40</c:v>
                </c:pt>
                <c:pt idx="172">
                  <c:v>40</c:v>
                </c:pt>
                <c:pt idx="173">
                  <c:v>40</c:v>
                </c:pt>
                <c:pt idx="174">
                  <c:v>40</c:v>
                </c:pt>
                <c:pt idx="175">
                  <c:v>40</c:v>
                </c:pt>
                <c:pt idx="176">
                  <c:v>40</c:v>
                </c:pt>
                <c:pt idx="177">
                  <c:v>40</c:v>
                </c:pt>
                <c:pt idx="178">
                  <c:v>40</c:v>
                </c:pt>
                <c:pt idx="179">
                  <c:v>40</c:v>
                </c:pt>
                <c:pt idx="180">
                  <c:v>40</c:v>
                </c:pt>
                <c:pt idx="181">
                  <c:v>40</c:v>
                </c:pt>
                <c:pt idx="182">
                  <c:v>40</c:v>
                </c:pt>
                <c:pt idx="183">
                  <c:v>40</c:v>
                </c:pt>
                <c:pt idx="184">
                  <c:v>40</c:v>
                </c:pt>
                <c:pt idx="185">
                  <c:v>40</c:v>
                </c:pt>
                <c:pt idx="186">
                  <c:v>40</c:v>
                </c:pt>
                <c:pt idx="187">
                  <c:v>40</c:v>
                </c:pt>
                <c:pt idx="188">
                  <c:v>40</c:v>
                </c:pt>
                <c:pt idx="189">
                  <c:v>40</c:v>
                </c:pt>
                <c:pt idx="190">
                  <c:v>40</c:v>
                </c:pt>
                <c:pt idx="191">
                  <c:v>40</c:v>
                </c:pt>
                <c:pt idx="192">
                  <c:v>40</c:v>
                </c:pt>
                <c:pt idx="193">
                  <c:v>40</c:v>
                </c:pt>
                <c:pt idx="194">
                  <c:v>40</c:v>
                </c:pt>
                <c:pt idx="195">
                  <c:v>40</c:v>
                </c:pt>
                <c:pt idx="196">
                  <c:v>40</c:v>
                </c:pt>
                <c:pt idx="197">
                  <c:v>40</c:v>
                </c:pt>
                <c:pt idx="198">
                  <c:v>40</c:v>
                </c:pt>
                <c:pt idx="199">
                  <c:v>40</c:v>
                </c:pt>
                <c:pt idx="200">
                  <c:v>40</c:v>
                </c:pt>
                <c:pt idx="201">
                  <c:v>40</c:v>
                </c:pt>
                <c:pt idx="202">
                  <c:v>40</c:v>
                </c:pt>
                <c:pt idx="203">
                  <c:v>40</c:v>
                </c:pt>
                <c:pt idx="204">
                  <c:v>40</c:v>
                </c:pt>
                <c:pt idx="205">
                  <c:v>40</c:v>
                </c:pt>
                <c:pt idx="206">
                  <c:v>40</c:v>
                </c:pt>
                <c:pt idx="207">
                  <c:v>40</c:v>
                </c:pt>
                <c:pt idx="208">
                  <c:v>40</c:v>
                </c:pt>
                <c:pt idx="209">
                  <c:v>40</c:v>
                </c:pt>
                <c:pt idx="210">
                  <c:v>40</c:v>
                </c:pt>
                <c:pt idx="211">
                  <c:v>40</c:v>
                </c:pt>
                <c:pt idx="212">
                  <c:v>40</c:v>
                </c:pt>
                <c:pt idx="213">
                  <c:v>40</c:v>
                </c:pt>
                <c:pt idx="214">
                  <c:v>40</c:v>
                </c:pt>
                <c:pt idx="215">
                  <c:v>40</c:v>
                </c:pt>
                <c:pt idx="216">
                  <c:v>40</c:v>
                </c:pt>
                <c:pt idx="217">
                  <c:v>40</c:v>
                </c:pt>
                <c:pt idx="218">
                  <c:v>40</c:v>
                </c:pt>
                <c:pt idx="219">
                  <c:v>40</c:v>
                </c:pt>
                <c:pt idx="220">
                  <c:v>40</c:v>
                </c:pt>
                <c:pt idx="221">
                  <c:v>40</c:v>
                </c:pt>
                <c:pt idx="222">
                  <c:v>40</c:v>
                </c:pt>
                <c:pt idx="223">
                  <c:v>40</c:v>
                </c:pt>
                <c:pt idx="224">
                  <c:v>40</c:v>
                </c:pt>
                <c:pt idx="225">
                  <c:v>40</c:v>
                </c:pt>
                <c:pt idx="226">
                  <c:v>40</c:v>
                </c:pt>
                <c:pt idx="227">
                  <c:v>40</c:v>
                </c:pt>
                <c:pt idx="228">
                  <c:v>40</c:v>
                </c:pt>
                <c:pt idx="229">
                  <c:v>40</c:v>
                </c:pt>
                <c:pt idx="230">
                  <c:v>40</c:v>
                </c:pt>
                <c:pt idx="231">
                  <c:v>40</c:v>
                </c:pt>
                <c:pt idx="232">
                  <c:v>40</c:v>
                </c:pt>
                <c:pt idx="233">
                  <c:v>40</c:v>
                </c:pt>
                <c:pt idx="234">
                  <c:v>40</c:v>
                </c:pt>
                <c:pt idx="235">
                  <c:v>40</c:v>
                </c:pt>
                <c:pt idx="236">
                  <c:v>40</c:v>
                </c:pt>
                <c:pt idx="237">
                  <c:v>40</c:v>
                </c:pt>
                <c:pt idx="238">
                  <c:v>40</c:v>
                </c:pt>
                <c:pt idx="239">
                  <c:v>40</c:v>
                </c:pt>
                <c:pt idx="240">
                  <c:v>40</c:v>
                </c:pt>
                <c:pt idx="241">
                  <c:v>40</c:v>
                </c:pt>
                <c:pt idx="242">
                  <c:v>40</c:v>
                </c:pt>
                <c:pt idx="243">
                  <c:v>40</c:v>
                </c:pt>
                <c:pt idx="244">
                  <c:v>40</c:v>
                </c:pt>
                <c:pt idx="245">
                  <c:v>40</c:v>
                </c:pt>
                <c:pt idx="246">
                  <c:v>40</c:v>
                </c:pt>
                <c:pt idx="247">
                  <c:v>40</c:v>
                </c:pt>
                <c:pt idx="248">
                  <c:v>40</c:v>
                </c:pt>
                <c:pt idx="249">
                  <c:v>40</c:v>
                </c:pt>
                <c:pt idx="250">
                  <c:v>40</c:v>
                </c:pt>
                <c:pt idx="251">
                  <c:v>40</c:v>
                </c:pt>
                <c:pt idx="252">
                  <c:v>40</c:v>
                </c:pt>
                <c:pt idx="253">
                  <c:v>40</c:v>
                </c:pt>
                <c:pt idx="254">
                  <c:v>40</c:v>
                </c:pt>
                <c:pt idx="255">
                  <c:v>40</c:v>
                </c:pt>
                <c:pt idx="256">
                  <c:v>40</c:v>
                </c:pt>
                <c:pt idx="257">
                  <c:v>40</c:v>
                </c:pt>
                <c:pt idx="258">
                  <c:v>40</c:v>
                </c:pt>
                <c:pt idx="259">
                  <c:v>40</c:v>
                </c:pt>
                <c:pt idx="260">
                  <c:v>40</c:v>
                </c:pt>
                <c:pt idx="261">
                  <c:v>40</c:v>
                </c:pt>
                <c:pt idx="262">
                  <c:v>40</c:v>
                </c:pt>
                <c:pt idx="263">
                  <c:v>40</c:v>
                </c:pt>
                <c:pt idx="264">
                  <c:v>40</c:v>
                </c:pt>
                <c:pt idx="265">
                  <c:v>40</c:v>
                </c:pt>
                <c:pt idx="266">
                  <c:v>40</c:v>
                </c:pt>
                <c:pt idx="267">
                  <c:v>40</c:v>
                </c:pt>
                <c:pt idx="268">
                  <c:v>40</c:v>
                </c:pt>
                <c:pt idx="269">
                  <c:v>40</c:v>
                </c:pt>
                <c:pt idx="270">
                  <c:v>40</c:v>
                </c:pt>
                <c:pt idx="271">
                  <c:v>40</c:v>
                </c:pt>
                <c:pt idx="272">
                  <c:v>40</c:v>
                </c:pt>
                <c:pt idx="273">
                  <c:v>40</c:v>
                </c:pt>
                <c:pt idx="274">
                  <c:v>40</c:v>
                </c:pt>
                <c:pt idx="275">
                  <c:v>40</c:v>
                </c:pt>
                <c:pt idx="276">
                  <c:v>40</c:v>
                </c:pt>
                <c:pt idx="277">
                  <c:v>40</c:v>
                </c:pt>
                <c:pt idx="278">
                  <c:v>40</c:v>
                </c:pt>
                <c:pt idx="279">
                  <c:v>40</c:v>
                </c:pt>
                <c:pt idx="280">
                  <c:v>40</c:v>
                </c:pt>
                <c:pt idx="281">
                  <c:v>40</c:v>
                </c:pt>
                <c:pt idx="282">
                  <c:v>40</c:v>
                </c:pt>
                <c:pt idx="283">
                  <c:v>40</c:v>
                </c:pt>
                <c:pt idx="284">
                  <c:v>40</c:v>
                </c:pt>
                <c:pt idx="285">
                  <c:v>40</c:v>
                </c:pt>
                <c:pt idx="286">
                  <c:v>40</c:v>
                </c:pt>
                <c:pt idx="287">
                  <c:v>40</c:v>
                </c:pt>
                <c:pt idx="288">
                  <c:v>40</c:v>
                </c:pt>
                <c:pt idx="289">
                  <c:v>40</c:v>
                </c:pt>
                <c:pt idx="290">
                  <c:v>40</c:v>
                </c:pt>
                <c:pt idx="291">
                  <c:v>40</c:v>
                </c:pt>
                <c:pt idx="292">
                  <c:v>40</c:v>
                </c:pt>
                <c:pt idx="293">
                  <c:v>40</c:v>
                </c:pt>
                <c:pt idx="294">
                  <c:v>40</c:v>
                </c:pt>
                <c:pt idx="295">
                  <c:v>40</c:v>
                </c:pt>
                <c:pt idx="296">
                  <c:v>40</c:v>
                </c:pt>
                <c:pt idx="297">
                  <c:v>40</c:v>
                </c:pt>
                <c:pt idx="298">
                  <c:v>40</c:v>
                </c:pt>
                <c:pt idx="299">
                  <c:v>40</c:v>
                </c:pt>
                <c:pt idx="300">
                  <c:v>40</c:v>
                </c:pt>
                <c:pt idx="301">
                  <c:v>40</c:v>
                </c:pt>
                <c:pt idx="302">
                  <c:v>40</c:v>
                </c:pt>
                <c:pt idx="303">
                  <c:v>40</c:v>
                </c:pt>
                <c:pt idx="304">
                  <c:v>40</c:v>
                </c:pt>
                <c:pt idx="305">
                  <c:v>40</c:v>
                </c:pt>
                <c:pt idx="306">
                  <c:v>40</c:v>
                </c:pt>
                <c:pt idx="307">
                  <c:v>40</c:v>
                </c:pt>
                <c:pt idx="308">
                  <c:v>40</c:v>
                </c:pt>
                <c:pt idx="309">
                  <c:v>40</c:v>
                </c:pt>
                <c:pt idx="310">
                  <c:v>40</c:v>
                </c:pt>
                <c:pt idx="311">
                  <c:v>40</c:v>
                </c:pt>
                <c:pt idx="312">
                  <c:v>40</c:v>
                </c:pt>
                <c:pt idx="313">
                  <c:v>40</c:v>
                </c:pt>
                <c:pt idx="314">
                  <c:v>40</c:v>
                </c:pt>
                <c:pt idx="315">
                  <c:v>40</c:v>
                </c:pt>
                <c:pt idx="316">
                  <c:v>40</c:v>
                </c:pt>
                <c:pt idx="317">
                  <c:v>40</c:v>
                </c:pt>
                <c:pt idx="318">
                  <c:v>40</c:v>
                </c:pt>
                <c:pt idx="319">
                  <c:v>40</c:v>
                </c:pt>
                <c:pt idx="320">
                  <c:v>40</c:v>
                </c:pt>
                <c:pt idx="321">
                  <c:v>40</c:v>
                </c:pt>
                <c:pt idx="322">
                  <c:v>40</c:v>
                </c:pt>
                <c:pt idx="323">
                  <c:v>40</c:v>
                </c:pt>
                <c:pt idx="324">
                  <c:v>40</c:v>
                </c:pt>
                <c:pt idx="325">
                  <c:v>40</c:v>
                </c:pt>
                <c:pt idx="326">
                  <c:v>40</c:v>
                </c:pt>
                <c:pt idx="327">
                  <c:v>40</c:v>
                </c:pt>
                <c:pt idx="328">
                  <c:v>40</c:v>
                </c:pt>
                <c:pt idx="329">
                  <c:v>40</c:v>
                </c:pt>
                <c:pt idx="330">
                  <c:v>40</c:v>
                </c:pt>
                <c:pt idx="331">
                  <c:v>40</c:v>
                </c:pt>
                <c:pt idx="332">
                  <c:v>40</c:v>
                </c:pt>
                <c:pt idx="333">
                  <c:v>40</c:v>
                </c:pt>
                <c:pt idx="334">
                  <c:v>40</c:v>
                </c:pt>
                <c:pt idx="335">
                  <c:v>40</c:v>
                </c:pt>
                <c:pt idx="336">
                  <c:v>40</c:v>
                </c:pt>
                <c:pt idx="337">
                  <c:v>40</c:v>
                </c:pt>
                <c:pt idx="338">
                  <c:v>40</c:v>
                </c:pt>
                <c:pt idx="339">
                  <c:v>40</c:v>
                </c:pt>
                <c:pt idx="340">
                  <c:v>40</c:v>
                </c:pt>
                <c:pt idx="341">
                  <c:v>40</c:v>
                </c:pt>
                <c:pt idx="342">
                  <c:v>40</c:v>
                </c:pt>
                <c:pt idx="343">
                  <c:v>40</c:v>
                </c:pt>
                <c:pt idx="344">
                  <c:v>40</c:v>
                </c:pt>
                <c:pt idx="345">
                  <c:v>40</c:v>
                </c:pt>
                <c:pt idx="346">
                  <c:v>40</c:v>
                </c:pt>
                <c:pt idx="347">
                  <c:v>40</c:v>
                </c:pt>
                <c:pt idx="348">
                  <c:v>40</c:v>
                </c:pt>
                <c:pt idx="349">
                  <c:v>40</c:v>
                </c:pt>
                <c:pt idx="350">
                  <c:v>40</c:v>
                </c:pt>
                <c:pt idx="351">
                  <c:v>40</c:v>
                </c:pt>
                <c:pt idx="352">
                  <c:v>40</c:v>
                </c:pt>
                <c:pt idx="353">
                  <c:v>40</c:v>
                </c:pt>
                <c:pt idx="354">
                  <c:v>40</c:v>
                </c:pt>
                <c:pt idx="355">
                  <c:v>40</c:v>
                </c:pt>
                <c:pt idx="356">
                  <c:v>40</c:v>
                </c:pt>
                <c:pt idx="357">
                  <c:v>40</c:v>
                </c:pt>
                <c:pt idx="358">
                  <c:v>40</c:v>
                </c:pt>
                <c:pt idx="359">
                  <c:v>40</c:v>
                </c:pt>
                <c:pt idx="360">
                  <c:v>40</c:v>
                </c:pt>
                <c:pt idx="361">
                  <c:v>40</c:v>
                </c:pt>
                <c:pt idx="362">
                  <c:v>40</c:v>
                </c:pt>
                <c:pt idx="363">
                  <c:v>40</c:v>
                </c:pt>
                <c:pt idx="364">
                  <c:v>40</c:v>
                </c:pt>
                <c:pt idx="365">
                  <c:v>40</c:v>
                </c:pt>
                <c:pt idx="366">
                  <c:v>40</c:v>
                </c:pt>
                <c:pt idx="367">
                  <c:v>40</c:v>
                </c:pt>
                <c:pt idx="368">
                  <c:v>40</c:v>
                </c:pt>
                <c:pt idx="369">
                  <c:v>40</c:v>
                </c:pt>
                <c:pt idx="370">
                  <c:v>40</c:v>
                </c:pt>
                <c:pt idx="371">
                  <c:v>40</c:v>
                </c:pt>
                <c:pt idx="372">
                  <c:v>40</c:v>
                </c:pt>
                <c:pt idx="373">
                  <c:v>40</c:v>
                </c:pt>
                <c:pt idx="374">
                  <c:v>40</c:v>
                </c:pt>
                <c:pt idx="375">
                  <c:v>40</c:v>
                </c:pt>
                <c:pt idx="376">
                  <c:v>40</c:v>
                </c:pt>
                <c:pt idx="377">
                  <c:v>40</c:v>
                </c:pt>
                <c:pt idx="378">
                  <c:v>40</c:v>
                </c:pt>
                <c:pt idx="379">
                  <c:v>40</c:v>
                </c:pt>
                <c:pt idx="380">
                  <c:v>40</c:v>
                </c:pt>
                <c:pt idx="381">
                  <c:v>40</c:v>
                </c:pt>
                <c:pt idx="382">
                  <c:v>40</c:v>
                </c:pt>
                <c:pt idx="383">
                  <c:v>40</c:v>
                </c:pt>
                <c:pt idx="384">
                  <c:v>40</c:v>
                </c:pt>
                <c:pt idx="385">
                  <c:v>40</c:v>
                </c:pt>
                <c:pt idx="386">
                  <c:v>40</c:v>
                </c:pt>
                <c:pt idx="387">
                  <c:v>40</c:v>
                </c:pt>
                <c:pt idx="388">
                  <c:v>40</c:v>
                </c:pt>
                <c:pt idx="389">
                  <c:v>40</c:v>
                </c:pt>
                <c:pt idx="390">
                  <c:v>40</c:v>
                </c:pt>
                <c:pt idx="391">
                  <c:v>40</c:v>
                </c:pt>
                <c:pt idx="392">
                  <c:v>40</c:v>
                </c:pt>
                <c:pt idx="393">
                  <c:v>40</c:v>
                </c:pt>
                <c:pt idx="394">
                  <c:v>40</c:v>
                </c:pt>
                <c:pt idx="395">
                  <c:v>40</c:v>
                </c:pt>
                <c:pt idx="396">
                  <c:v>40</c:v>
                </c:pt>
                <c:pt idx="397">
                  <c:v>40</c:v>
                </c:pt>
                <c:pt idx="398">
                  <c:v>40</c:v>
                </c:pt>
              </c:numCache>
            </c:numRef>
          </c:val>
          <c:smooth val="0"/>
          <c:extLst>
            <c:ext xmlns:c16="http://schemas.microsoft.com/office/drawing/2014/chart" uri="{C3380CC4-5D6E-409C-BE32-E72D297353CC}">
              <c16:uniqueId val="{00000007-71C7-4150-94C6-C77FCB5C3304}"/>
            </c:ext>
          </c:extLst>
        </c:ser>
        <c:ser>
          <c:idx val="8"/>
          <c:order val="8"/>
          <c:tx>
            <c:strRef>
              <c:f>cost_curve_by_play!$BV$4</c:f>
              <c:strCache>
                <c:ptCount val="1"/>
                <c:pt idx="0">
                  <c:v>$50/bbl</c:v>
                </c:pt>
              </c:strCache>
            </c:strRef>
          </c:tx>
          <c:spPr>
            <a:ln w="25400" cap="rnd" cmpd="sng" algn="ctr">
              <a:solidFill>
                <a:srgbClr val="FF0000"/>
              </a:solidFill>
              <a:prstDash val="dash"/>
              <a:round/>
              <a:headEnd type="none" w="med" len="med"/>
              <a:tailEnd type="none" w="med" len="med"/>
            </a:ln>
          </c:spPr>
          <c:marker>
            <c:symbol val="none"/>
          </c:marker>
          <c:val>
            <c:numRef>
              <c:f>cost_curve_by_play!$BV$5:$BV$403</c:f>
              <c:numCache>
                <c:formatCode>General</c:formatCode>
                <c:ptCount val="399"/>
                <c:pt idx="0">
                  <c:v>50</c:v>
                </c:pt>
                <c:pt idx="1">
                  <c:v>50</c:v>
                </c:pt>
                <c:pt idx="2">
                  <c:v>50</c:v>
                </c:pt>
                <c:pt idx="3">
                  <c:v>50</c:v>
                </c:pt>
                <c:pt idx="4">
                  <c:v>50</c:v>
                </c:pt>
                <c:pt idx="5">
                  <c:v>50</c:v>
                </c:pt>
                <c:pt idx="6">
                  <c:v>50</c:v>
                </c:pt>
                <c:pt idx="7">
                  <c:v>50</c:v>
                </c:pt>
                <c:pt idx="8">
                  <c:v>50</c:v>
                </c:pt>
                <c:pt idx="9">
                  <c:v>50</c:v>
                </c:pt>
                <c:pt idx="10">
                  <c:v>50</c:v>
                </c:pt>
                <c:pt idx="11">
                  <c:v>50</c:v>
                </c:pt>
                <c:pt idx="12">
                  <c:v>50</c:v>
                </c:pt>
                <c:pt idx="13">
                  <c:v>50</c:v>
                </c:pt>
                <c:pt idx="14">
                  <c:v>50</c:v>
                </c:pt>
                <c:pt idx="15">
                  <c:v>50</c:v>
                </c:pt>
                <c:pt idx="16">
                  <c:v>50</c:v>
                </c:pt>
                <c:pt idx="17">
                  <c:v>50</c:v>
                </c:pt>
                <c:pt idx="18">
                  <c:v>50</c:v>
                </c:pt>
                <c:pt idx="19">
                  <c:v>50</c:v>
                </c:pt>
                <c:pt idx="20">
                  <c:v>50</c:v>
                </c:pt>
                <c:pt idx="21">
                  <c:v>50</c:v>
                </c:pt>
                <c:pt idx="22">
                  <c:v>50</c:v>
                </c:pt>
                <c:pt idx="23">
                  <c:v>50</c:v>
                </c:pt>
                <c:pt idx="24">
                  <c:v>50</c:v>
                </c:pt>
                <c:pt idx="25">
                  <c:v>50</c:v>
                </c:pt>
                <c:pt idx="26">
                  <c:v>50</c:v>
                </c:pt>
                <c:pt idx="27">
                  <c:v>50</c:v>
                </c:pt>
                <c:pt idx="28">
                  <c:v>50</c:v>
                </c:pt>
                <c:pt idx="29">
                  <c:v>50</c:v>
                </c:pt>
                <c:pt idx="30">
                  <c:v>50</c:v>
                </c:pt>
                <c:pt idx="31">
                  <c:v>50</c:v>
                </c:pt>
                <c:pt idx="32">
                  <c:v>50</c:v>
                </c:pt>
                <c:pt idx="33">
                  <c:v>50</c:v>
                </c:pt>
                <c:pt idx="34">
                  <c:v>50</c:v>
                </c:pt>
                <c:pt idx="35">
                  <c:v>50</c:v>
                </c:pt>
                <c:pt idx="36">
                  <c:v>50</c:v>
                </c:pt>
                <c:pt idx="37">
                  <c:v>50</c:v>
                </c:pt>
                <c:pt idx="38">
                  <c:v>50</c:v>
                </c:pt>
                <c:pt idx="39">
                  <c:v>50</c:v>
                </c:pt>
                <c:pt idx="40">
                  <c:v>50</c:v>
                </c:pt>
                <c:pt idx="41">
                  <c:v>50</c:v>
                </c:pt>
                <c:pt idx="42">
                  <c:v>50</c:v>
                </c:pt>
                <c:pt idx="43">
                  <c:v>50</c:v>
                </c:pt>
                <c:pt idx="44">
                  <c:v>50</c:v>
                </c:pt>
                <c:pt idx="45">
                  <c:v>50</c:v>
                </c:pt>
                <c:pt idx="46">
                  <c:v>50</c:v>
                </c:pt>
                <c:pt idx="47">
                  <c:v>50</c:v>
                </c:pt>
                <c:pt idx="48">
                  <c:v>50</c:v>
                </c:pt>
                <c:pt idx="49">
                  <c:v>50</c:v>
                </c:pt>
                <c:pt idx="50">
                  <c:v>50</c:v>
                </c:pt>
                <c:pt idx="51">
                  <c:v>50</c:v>
                </c:pt>
                <c:pt idx="52">
                  <c:v>50</c:v>
                </c:pt>
                <c:pt idx="53">
                  <c:v>50</c:v>
                </c:pt>
                <c:pt idx="54">
                  <c:v>50</c:v>
                </c:pt>
                <c:pt idx="55">
                  <c:v>50</c:v>
                </c:pt>
                <c:pt idx="56">
                  <c:v>50</c:v>
                </c:pt>
                <c:pt idx="57">
                  <c:v>50</c:v>
                </c:pt>
                <c:pt idx="58">
                  <c:v>50</c:v>
                </c:pt>
                <c:pt idx="59">
                  <c:v>50</c:v>
                </c:pt>
                <c:pt idx="60">
                  <c:v>50</c:v>
                </c:pt>
                <c:pt idx="61">
                  <c:v>50</c:v>
                </c:pt>
                <c:pt idx="62">
                  <c:v>50</c:v>
                </c:pt>
                <c:pt idx="63">
                  <c:v>50</c:v>
                </c:pt>
                <c:pt idx="64">
                  <c:v>50</c:v>
                </c:pt>
                <c:pt idx="65">
                  <c:v>50</c:v>
                </c:pt>
                <c:pt idx="66">
                  <c:v>50</c:v>
                </c:pt>
                <c:pt idx="67">
                  <c:v>50</c:v>
                </c:pt>
                <c:pt idx="68">
                  <c:v>50</c:v>
                </c:pt>
                <c:pt idx="69">
                  <c:v>50</c:v>
                </c:pt>
                <c:pt idx="70">
                  <c:v>50</c:v>
                </c:pt>
                <c:pt idx="71">
                  <c:v>50</c:v>
                </c:pt>
                <c:pt idx="72">
                  <c:v>50</c:v>
                </c:pt>
                <c:pt idx="73">
                  <c:v>50</c:v>
                </c:pt>
                <c:pt idx="74">
                  <c:v>50</c:v>
                </c:pt>
                <c:pt idx="75">
                  <c:v>50</c:v>
                </c:pt>
                <c:pt idx="76">
                  <c:v>50</c:v>
                </c:pt>
                <c:pt idx="77">
                  <c:v>50</c:v>
                </c:pt>
                <c:pt idx="78">
                  <c:v>50</c:v>
                </c:pt>
                <c:pt idx="79">
                  <c:v>50</c:v>
                </c:pt>
                <c:pt idx="80">
                  <c:v>50</c:v>
                </c:pt>
                <c:pt idx="81">
                  <c:v>50</c:v>
                </c:pt>
                <c:pt idx="82">
                  <c:v>50</c:v>
                </c:pt>
                <c:pt idx="83">
                  <c:v>50</c:v>
                </c:pt>
                <c:pt idx="84">
                  <c:v>50</c:v>
                </c:pt>
                <c:pt idx="85">
                  <c:v>50</c:v>
                </c:pt>
                <c:pt idx="86">
                  <c:v>50</c:v>
                </c:pt>
                <c:pt idx="87">
                  <c:v>50</c:v>
                </c:pt>
                <c:pt idx="88">
                  <c:v>50</c:v>
                </c:pt>
                <c:pt idx="89">
                  <c:v>50</c:v>
                </c:pt>
                <c:pt idx="90">
                  <c:v>50</c:v>
                </c:pt>
                <c:pt idx="91">
                  <c:v>50</c:v>
                </c:pt>
                <c:pt idx="92">
                  <c:v>50</c:v>
                </c:pt>
                <c:pt idx="93">
                  <c:v>50</c:v>
                </c:pt>
                <c:pt idx="94">
                  <c:v>50</c:v>
                </c:pt>
                <c:pt idx="95">
                  <c:v>50</c:v>
                </c:pt>
                <c:pt idx="96">
                  <c:v>50</c:v>
                </c:pt>
                <c:pt idx="97">
                  <c:v>50</c:v>
                </c:pt>
                <c:pt idx="98">
                  <c:v>50</c:v>
                </c:pt>
                <c:pt idx="99">
                  <c:v>50</c:v>
                </c:pt>
                <c:pt idx="100">
                  <c:v>50</c:v>
                </c:pt>
                <c:pt idx="101">
                  <c:v>50</c:v>
                </c:pt>
                <c:pt idx="102">
                  <c:v>50</c:v>
                </c:pt>
                <c:pt idx="103">
                  <c:v>50</c:v>
                </c:pt>
                <c:pt idx="104">
                  <c:v>50</c:v>
                </c:pt>
                <c:pt idx="105">
                  <c:v>50</c:v>
                </c:pt>
                <c:pt idx="106">
                  <c:v>50</c:v>
                </c:pt>
                <c:pt idx="107">
                  <c:v>50</c:v>
                </c:pt>
                <c:pt idx="108">
                  <c:v>50</c:v>
                </c:pt>
                <c:pt idx="109">
                  <c:v>50</c:v>
                </c:pt>
                <c:pt idx="110">
                  <c:v>50</c:v>
                </c:pt>
                <c:pt idx="111">
                  <c:v>50</c:v>
                </c:pt>
                <c:pt idx="112">
                  <c:v>50</c:v>
                </c:pt>
                <c:pt idx="113">
                  <c:v>50</c:v>
                </c:pt>
                <c:pt idx="114">
                  <c:v>50</c:v>
                </c:pt>
                <c:pt idx="115">
                  <c:v>50</c:v>
                </c:pt>
                <c:pt idx="116">
                  <c:v>50</c:v>
                </c:pt>
                <c:pt idx="117">
                  <c:v>50</c:v>
                </c:pt>
                <c:pt idx="118">
                  <c:v>50</c:v>
                </c:pt>
                <c:pt idx="119">
                  <c:v>50</c:v>
                </c:pt>
                <c:pt idx="120">
                  <c:v>50</c:v>
                </c:pt>
                <c:pt idx="121">
                  <c:v>50</c:v>
                </c:pt>
                <c:pt idx="122">
                  <c:v>50</c:v>
                </c:pt>
                <c:pt idx="123">
                  <c:v>50</c:v>
                </c:pt>
                <c:pt idx="124">
                  <c:v>50</c:v>
                </c:pt>
                <c:pt idx="125">
                  <c:v>50</c:v>
                </c:pt>
                <c:pt idx="126">
                  <c:v>50</c:v>
                </c:pt>
                <c:pt idx="127">
                  <c:v>50</c:v>
                </c:pt>
                <c:pt idx="128">
                  <c:v>50</c:v>
                </c:pt>
                <c:pt idx="129">
                  <c:v>50</c:v>
                </c:pt>
                <c:pt idx="130">
                  <c:v>50</c:v>
                </c:pt>
                <c:pt idx="131">
                  <c:v>50</c:v>
                </c:pt>
                <c:pt idx="132">
                  <c:v>50</c:v>
                </c:pt>
                <c:pt idx="133">
                  <c:v>50</c:v>
                </c:pt>
                <c:pt idx="134">
                  <c:v>50</c:v>
                </c:pt>
                <c:pt idx="135">
                  <c:v>50</c:v>
                </c:pt>
                <c:pt idx="136">
                  <c:v>50</c:v>
                </c:pt>
                <c:pt idx="137">
                  <c:v>50</c:v>
                </c:pt>
                <c:pt idx="138">
                  <c:v>50</c:v>
                </c:pt>
                <c:pt idx="139">
                  <c:v>50</c:v>
                </c:pt>
                <c:pt idx="140">
                  <c:v>50</c:v>
                </c:pt>
                <c:pt idx="141">
                  <c:v>50</c:v>
                </c:pt>
                <c:pt idx="142">
                  <c:v>50</c:v>
                </c:pt>
                <c:pt idx="143">
                  <c:v>50</c:v>
                </c:pt>
                <c:pt idx="144">
                  <c:v>50</c:v>
                </c:pt>
                <c:pt idx="145">
                  <c:v>50</c:v>
                </c:pt>
                <c:pt idx="146">
                  <c:v>50</c:v>
                </c:pt>
                <c:pt idx="147">
                  <c:v>50</c:v>
                </c:pt>
                <c:pt idx="148">
                  <c:v>50</c:v>
                </c:pt>
                <c:pt idx="149">
                  <c:v>50</c:v>
                </c:pt>
                <c:pt idx="150">
                  <c:v>50</c:v>
                </c:pt>
                <c:pt idx="151">
                  <c:v>50</c:v>
                </c:pt>
                <c:pt idx="152">
                  <c:v>50</c:v>
                </c:pt>
                <c:pt idx="153">
                  <c:v>50</c:v>
                </c:pt>
                <c:pt idx="154">
                  <c:v>50</c:v>
                </c:pt>
                <c:pt idx="155">
                  <c:v>50</c:v>
                </c:pt>
                <c:pt idx="156">
                  <c:v>50</c:v>
                </c:pt>
                <c:pt idx="157">
                  <c:v>50</c:v>
                </c:pt>
                <c:pt idx="158">
                  <c:v>50</c:v>
                </c:pt>
                <c:pt idx="159">
                  <c:v>50</c:v>
                </c:pt>
                <c:pt idx="160">
                  <c:v>50</c:v>
                </c:pt>
                <c:pt idx="161">
                  <c:v>50</c:v>
                </c:pt>
                <c:pt idx="162">
                  <c:v>50</c:v>
                </c:pt>
                <c:pt idx="163">
                  <c:v>50</c:v>
                </c:pt>
                <c:pt idx="164">
                  <c:v>50</c:v>
                </c:pt>
                <c:pt idx="165">
                  <c:v>50</c:v>
                </c:pt>
                <c:pt idx="166">
                  <c:v>50</c:v>
                </c:pt>
                <c:pt idx="167">
                  <c:v>50</c:v>
                </c:pt>
                <c:pt idx="168">
                  <c:v>50</c:v>
                </c:pt>
                <c:pt idx="169">
                  <c:v>50</c:v>
                </c:pt>
                <c:pt idx="170">
                  <c:v>50</c:v>
                </c:pt>
                <c:pt idx="171">
                  <c:v>50</c:v>
                </c:pt>
                <c:pt idx="172">
                  <c:v>50</c:v>
                </c:pt>
                <c:pt idx="173">
                  <c:v>50</c:v>
                </c:pt>
                <c:pt idx="174">
                  <c:v>50</c:v>
                </c:pt>
                <c:pt idx="175">
                  <c:v>50</c:v>
                </c:pt>
                <c:pt idx="176">
                  <c:v>50</c:v>
                </c:pt>
                <c:pt idx="177">
                  <c:v>50</c:v>
                </c:pt>
                <c:pt idx="178">
                  <c:v>50</c:v>
                </c:pt>
                <c:pt idx="179">
                  <c:v>50</c:v>
                </c:pt>
                <c:pt idx="180">
                  <c:v>50</c:v>
                </c:pt>
                <c:pt idx="181">
                  <c:v>50</c:v>
                </c:pt>
                <c:pt idx="182">
                  <c:v>50</c:v>
                </c:pt>
                <c:pt idx="183">
                  <c:v>50</c:v>
                </c:pt>
                <c:pt idx="184">
                  <c:v>50</c:v>
                </c:pt>
                <c:pt idx="185">
                  <c:v>50</c:v>
                </c:pt>
                <c:pt idx="186">
                  <c:v>50</c:v>
                </c:pt>
                <c:pt idx="187">
                  <c:v>50</c:v>
                </c:pt>
                <c:pt idx="188">
                  <c:v>50</c:v>
                </c:pt>
                <c:pt idx="189">
                  <c:v>50</c:v>
                </c:pt>
                <c:pt idx="190">
                  <c:v>50</c:v>
                </c:pt>
                <c:pt idx="191">
                  <c:v>50</c:v>
                </c:pt>
                <c:pt idx="192">
                  <c:v>50</c:v>
                </c:pt>
                <c:pt idx="193">
                  <c:v>50</c:v>
                </c:pt>
                <c:pt idx="194">
                  <c:v>50</c:v>
                </c:pt>
                <c:pt idx="195">
                  <c:v>50</c:v>
                </c:pt>
                <c:pt idx="196">
                  <c:v>50</c:v>
                </c:pt>
                <c:pt idx="197">
                  <c:v>50</c:v>
                </c:pt>
                <c:pt idx="198">
                  <c:v>50</c:v>
                </c:pt>
                <c:pt idx="199">
                  <c:v>50</c:v>
                </c:pt>
                <c:pt idx="200">
                  <c:v>50</c:v>
                </c:pt>
                <c:pt idx="201">
                  <c:v>50</c:v>
                </c:pt>
                <c:pt idx="202">
                  <c:v>50</c:v>
                </c:pt>
                <c:pt idx="203">
                  <c:v>50</c:v>
                </c:pt>
                <c:pt idx="204">
                  <c:v>50</c:v>
                </c:pt>
                <c:pt idx="205">
                  <c:v>50</c:v>
                </c:pt>
                <c:pt idx="206">
                  <c:v>50</c:v>
                </c:pt>
                <c:pt idx="207">
                  <c:v>50</c:v>
                </c:pt>
                <c:pt idx="208">
                  <c:v>50</c:v>
                </c:pt>
                <c:pt idx="209">
                  <c:v>50</c:v>
                </c:pt>
                <c:pt idx="210">
                  <c:v>50</c:v>
                </c:pt>
                <c:pt idx="211">
                  <c:v>50</c:v>
                </c:pt>
                <c:pt idx="212">
                  <c:v>50</c:v>
                </c:pt>
                <c:pt idx="213">
                  <c:v>50</c:v>
                </c:pt>
                <c:pt idx="214">
                  <c:v>50</c:v>
                </c:pt>
                <c:pt idx="215">
                  <c:v>50</c:v>
                </c:pt>
                <c:pt idx="216">
                  <c:v>50</c:v>
                </c:pt>
                <c:pt idx="217">
                  <c:v>50</c:v>
                </c:pt>
                <c:pt idx="218">
                  <c:v>50</c:v>
                </c:pt>
                <c:pt idx="219">
                  <c:v>50</c:v>
                </c:pt>
                <c:pt idx="220">
                  <c:v>50</c:v>
                </c:pt>
                <c:pt idx="221">
                  <c:v>50</c:v>
                </c:pt>
                <c:pt idx="222">
                  <c:v>50</c:v>
                </c:pt>
                <c:pt idx="223">
                  <c:v>50</c:v>
                </c:pt>
                <c:pt idx="224">
                  <c:v>50</c:v>
                </c:pt>
                <c:pt idx="225">
                  <c:v>50</c:v>
                </c:pt>
                <c:pt idx="226">
                  <c:v>50</c:v>
                </c:pt>
                <c:pt idx="227">
                  <c:v>50</c:v>
                </c:pt>
                <c:pt idx="228">
                  <c:v>50</c:v>
                </c:pt>
                <c:pt idx="229">
                  <c:v>50</c:v>
                </c:pt>
                <c:pt idx="230">
                  <c:v>50</c:v>
                </c:pt>
                <c:pt idx="231">
                  <c:v>50</c:v>
                </c:pt>
                <c:pt idx="232">
                  <c:v>50</c:v>
                </c:pt>
                <c:pt idx="233">
                  <c:v>50</c:v>
                </c:pt>
                <c:pt idx="234">
                  <c:v>50</c:v>
                </c:pt>
                <c:pt idx="235">
                  <c:v>50</c:v>
                </c:pt>
                <c:pt idx="236">
                  <c:v>50</c:v>
                </c:pt>
                <c:pt idx="237">
                  <c:v>50</c:v>
                </c:pt>
                <c:pt idx="238">
                  <c:v>50</c:v>
                </c:pt>
                <c:pt idx="239">
                  <c:v>50</c:v>
                </c:pt>
                <c:pt idx="240">
                  <c:v>50</c:v>
                </c:pt>
                <c:pt idx="241">
                  <c:v>50</c:v>
                </c:pt>
                <c:pt idx="242">
                  <c:v>50</c:v>
                </c:pt>
                <c:pt idx="243">
                  <c:v>50</c:v>
                </c:pt>
                <c:pt idx="244">
                  <c:v>50</c:v>
                </c:pt>
                <c:pt idx="245">
                  <c:v>50</c:v>
                </c:pt>
                <c:pt idx="246">
                  <c:v>50</c:v>
                </c:pt>
                <c:pt idx="247">
                  <c:v>50</c:v>
                </c:pt>
                <c:pt idx="248">
                  <c:v>50</c:v>
                </c:pt>
                <c:pt idx="249">
                  <c:v>50</c:v>
                </c:pt>
                <c:pt idx="250">
                  <c:v>50</c:v>
                </c:pt>
                <c:pt idx="251">
                  <c:v>50</c:v>
                </c:pt>
                <c:pt idx="252">
                  <c:v>50</c:v>
                </c:pt>
                <c:pt idx="253">
                  <c:v>50</c:v>
                </c:pt>
                <c:pt idx="254">
                  <c:v>50</c:v>
                </c:pt>
                <c:pt idx="255">
                  <c:v>50</c:v>
                </c:pt>
                <c:pt idx="256">
                  <c:v>50</c:v>
                </c:pt>
                <c:pt idx="257">
                  <c:v>50</c:v>
                </c:pt>
                <c:pt idx="258">
                  <c:v>50</c:v>
                </c:pt>
                <c:pt idx="259">
                  <c:v>50</c:v>
                </c:pt>
                <c:pt idx="260">
                  <c:v>50</c:v>
                </c:pt>
                <c:pt idx="261">
                  <c:v>50</c:v>
                </c:pt>
                <c:pt idx="262">
                  <c:v>50</c:v>
                </c:pt>
                <c:pt idx="263">
                  <c:v>50</c:v>
                </c:pt>
                <c:pt idx="264">
                  <c:v>50</c:v>
                </c:pt>
                <c:pt idx="265">
                  <c:v>50</c:v>
                </c:pt>
                <c:pt idx="266">
                  <c:v>50</c:v>
                </c:pt>
                <c:pt idx="267">
                  <c:v>50</c:v>
                </c:pt>
                <c:pt idx="268">
                  <c:v>50</c:v>
                </c:pt>
                <c:pt idx="269">
                  <c:v>50</c:v>
                </c:pt>
                <c:pt idx="270">
                  <c:v>50</c:v>
                </c:pt>
                <c:pt idx="271">
                  <c:v>50</c:v>
                </c:pt>
                <c:pt idx="272">
                  <c:v>50</c:v>
                </c:pt>
                <c:pt idx="273">
                  <c:v>50</c:v>
                </c:pt>
                <c:pt idx="274">
                  <c:v>50</c:v>
                </c:pt>
                <c:pt idx="275">
                  <c:v>50</c:v>
                </c:pt>
                <c:pt idx="276">
                  <c:v>50</c:v>
                </c:pt>
                <c:pt idx="277">
                  <c:v>50</c:v>
                </c:pt>
                <c:pt idx="278">
                  <c:v>50</c:v>
                </c:pt>
                <c:pt idx="279">
                  <c:v>50</c:v>
                </c:pt>
                <c:pt idx="280">
                  <c:v>50</c:v>
                </c:pt>
                <c:pt idx="281">
                  <c:v>50</c:v>
                </c:pt>
                <c:pt idx="282">
                  <c:v>50</c:v>
                </c:pt>
                <c:pt idx="283">
                  <c:v>50</c:v>
                </c:pt>
                <c:pt idx="284">
                  <c:v>50</c:v>
                </c:pt>
                <c:pt idx="285">
                  <c:v>50</c:v>
                </c:pt>
                <c:pt idx="286">
                  <c:v>50</c:v>
                </c:pt>
                <c:pt idx="287">
                  <c:v>50</c:v>
                </c:pt>
                <c:pt idx="288">
                  <c:v>50</c:v>
                </c:pt>
                <c:pt idx="289">
                  <c:v>50</c:v>
                </c:pt>
                <c:pt idx="290">
                  <c:v>50</c:v>
                </c:pt>
                <c:pt idx="291">
                  <c:v>50</c:v>
                </c:pt>
                <c:pt idx="292">
                  <c:v>50</c:v>
                </c:pt>
                <c:pt idx="293">
                  <c:v>50</c:v>
                </c:pt>
                <c:pt idx="294">
                  <c:v>50</c:v>
                </c:pt>
                <c:pt idx="295">
                  <c:v>50</c:v>
                </c:pt>
                <c:pt idx="296">
                  <c:v>50</c:v>
                </c:pt>
                <c:pt idx="297">
                  <c:v>50</c:v>
                </c:pt>
                <c:pt idx="298">
                  <c:v>50</c:v>
                </c:pt>
                <c:pt idx="299">
                  <c:v>50</c:v>
                </c:pt>
                <c:pt idx="300">
                  <c:v>50</c:v>
                </c:pt>
                <c:pt idx="301">
                  <c:v>50</c:v>
                </c:pt>
                <c:pt idx="302">
                  <c:v>50</c:v>
                </c:pt>
                <c:pt idx="303">
                  <c:v>50</c:v>
                </c:pt>
                <c:pt idx="304">
                  <c:v>50</c:v>
                </c:pt>
                <c:pt idx="305">
                  <c:v>50</c:v>
                </c:pt>
                <c:pt idx="306">
                  <c:v>50</c:v>
                </c:pt>
                <c:pt idx="307">
                  <c:v>50</c:v>
                </c:pt>
                <c:pt idx="308">
                  <c:v>50</c:v>
                </c:pt>
                <c:pt idx="309">
                  <c:v>50</c:v>
                </c:pt>
                <c:pt idx="310">
                  <c:v>50</c:v>
                </c:pt>
                <c:pt idx="311">
                  <c:v>50</c:v>
                </c:pt>
                <c:pt idx="312">
                  <c:v>50</c:v>
                </c:pt>
                <c:pt idx="313">
                  <c:v>50</c:v>
                </c:pt>
                <c:pt idx="314">
                  <c:v>50</c:v>
                </c:pt>
                <c:pt idx="315">
                  <c:v>50</c:v>
                </c:pt>
                <c:pt idx="316">
                  <c:v>50</c:v>
                </c:pt>
                <c:pt idx="317">
                  <c:v>50</c:v>
                </c:pt>
                <c:pt idx="318">
                  <c:v>50</c:v>
                </c:pt>
                <c:pt idx="319">
                  <c:v>50</c:v>
                </c:pt>
                <c:pt idx="320">
                  <c:v>50</c:v>
                </c:pt>
                <c:pt idx="321">
                  <c:v>50</c:v>
                </c:pt>
                <c:pt idx="322">
                  <c:v>50</c:v>
                </c:pt>
                <c:pt idx="323">
                  <c:v>50</c:v>
                </c:pt>
                <c:pt idx="324">
                  <c:v>50</c:v>
                </c:pt>
                <c:pt idx="325">
                  <c:v>50</c:v>
                </c:pt>
                <c:pt idx="326">
                  <c:v>50</c:v>
                </c:pt>
                <c:pt idx="327">
                  <c:v>50</c:v>
                </c:pt>
                <c:pt idx="328">
                  <c:v>50</c:v>
                </c:pt>
                <c:pt idx="329">
                  <c:v>50</c:v>
                </c:pt>
                <c:pt idx="330">
                  <c:v>50</c:v>
                </c:pt>
                <c:pt idx="331">
                  <c:v>50</c:v>
                </c:pt>
                <c:pt idx="332">
                  <c:v>50</c:v>
                </c:pt>
                <c:pt idx="333">
                  <c:v>50</c:v>
                </c:pt>
                <c:pt idx="334">
                  <c:v>50</c:v>
                </c:pt>
                <c:pt idx="335">
                  <c:v>50</c:v>
                </c:pt>
                <c:pt idx="336">
                  <c:v>50</c:v>
                </c:pt>
                <c:pt idx="337">
                  <c:v>50</c:v>
                </c:pt>
                <c:pt idx="338">
                  <c:v>50</c:v>
                </c:pt>
                <c:pt idx="339">
                  <c:v>50</c:v>
                </c:pt>
                <c:pt idx="340">
                  <c:v>50</c:v>
                </c:pt>
                <c:pt idx="341">
                  <c:v>50</c:v>
                </c:pt>
                <c:pt idx="342">
                  <c:v>50</c:v>
                </c:pt>
                <c:pt idx="343">
                  <c:v>50</c:v>
                </c:pt>
                <c:pt idx="344">
                  <c:v>50</c:v>
                </c:pt>
                <c:pt idx="345">
                  <c:v>50</c:v>
                </c:pt>
                <c:pt idx="346">
                  <c:v>50</c:v>
                </c:pt>
                <c:pt idx="347">
                  <c:v>50</c:v>
                </c:pt>
                <c:pt idx="348">
                  <c:v>50</c:v>
                </c:pt>
                <c:pt idx="349">
                  <c:v>50</c:v>
                </c:pt>
                <c:pt idx="350">
                  <c:v>50</c:v>
                </c:pt>
                <c:pt idx="351">
                  <c:v>50</c:v>
                </c:pt>
                <c:pt idx="352">
                  <c:v>50</c:v>
                </c:pt>
                <c:pt idx="353">
                  <c:v>50</c:v>
                </c:pt>
                <c:pt idx="354">
                  <c:v>50</c:v>
                </c:pt>
                <c:pt idx="355">
                  <c:v>50</c:v>
                </c:pt>
                <c:pt idx="356">
                  <c:v>50</c:v>
                </c:pt>
                <c:pt idx="357">
                  <c:v>50</c:v>
                </c:pt>
                <c:pt idx="358">
                  <c:v>50</c:v>
                </c:pt>
                <c:pt idx="359">
                  <c:v>50</c:v>
                </c:pt>
                <c:pt idx="360">
                  <c:v>50</c:v>
                </c:pt>
                <c:pt idx="361">
                  <c:v>50</c:v>
                </c:pt>
                <c:pt idx="362">
                  <c:v>50</c:v>
                </c:pt>
                <c:pt idx="363">
                  <c:v>50</c:v>
                </c:pt>
                <c:pt idx="364">
                  <c:v>50</c:v>
                </c:pt>
                <c:pt idx="365">
                  <c:v>50</c:v>
                </c:pt>
                <c:pt idx="366">
                  <c:v>50</c:v>
                </c:pt>
                <c:pt idx="367">
                  <c:v>50</c:v>
                </c:pt>
                <c:pt idx="368">
                  <c:v>50</c:v>
                </c:pt>
                <c:pt idx="369">
                  <c:v>50</c:v>
                </c:pt>
                <c:pt idx="370">
                  <c:v>50</c:v>
                </c:pt>
                <c:pt idx="371">
                  <c:v>50</c:v>
                </c:pt>
                <c:pt idx="372">
                  <c:v>50</c:v>
                </c:pt>
                <c:pt idx="373">
                  <c:v>50</c:v>
                </c:pt>
                <c:pt idx="374">
                  <c:v>50</c:v>
                </c:pt>
                <c:pt idx="375">
                  <c:v>50</c:v>
                </c:pt>
                <c:pt idx="376">
                  <c:v>50</c:v>
                </c:pt>
                <c:pt idx="377">
                  <c:v>50</c:v>
                </c:pt>
                <c:pt idx="378">
                  <c:v>50</c:v>
                </c:pt>
                <c:pt idx="379">
                  <c:v>50</c:v>
                </c:pt>
                <c:pt idx="380">
                  <c:v>50</c:v>
                </c:pt>
                <c:pt idx="381">
                  <c:v>50</c:v>
                </c:pt>
                <c:pt idx="382">
                  <c:v>50</c:v>
                </c:pt>
                <c:pt idx="383">
                  <c:v>50</c:v>
                </c:pt>
                <c:pt idx="384">
                  <c:v>50</c:v>
                </c:pt>
                <c:pt idx="385">
                  <c:v>50</c:v>
                </c:pt>
                <c:pt idx="386">
                  <c:v>50</c:v>
                </c:pt>
                <c:pt idx="387">
                  <c:v>50</c:v>
                </c:pt>
                <c:pt idx="388">
                  <c:v>50</c:v>
                </c:pt>
                <c:pt idx="389">
                  <c:v>50</c:v>
                </c:pt>
                <c:pt idx="390">
                  <c:v>50</c:v>
                </c:pt>
                <c:pt idx="391">
                  <c:v>50</c:v>
                </c:pt>
                <c:pt idx="392">
                  <c:v>50</c:v>
                </c:pt>
                <c:pt idx="393">
                  <c:v>50</c:v>
                </c:pt>
                <c:pt idx="394">
                  <c:v>50</c:v>
                </c:pt>
                <c:pt idx="395">
                  <c:v>50</c:v>
                </c:pt>
                <c:pt idx="396">
                  <c:v>50</c:v>
                </c:pt>
                <c:pt idx="397">
                  <c:v>50</c:v>
                </c:pt>
                <c:pt idx="398">
                  <c:v>50</c:v>
                </c:pt>
              </c:numCache>
            </c:numRef>
          </c:val>
          <c:smooth val="0"/>
          <c:extLst>
            <c:ext xmlns:c16="http://schemas.microsoft.com/office/drawing/2014/chart" uri="{C3380CC4-5D6E-409C-BE32-E72D297353CC}">
              <c16:uniqueId val="{00000008-71C7-4150-94C6-C77FCB5C3304}"/>
            </c:ext>
          </c:extLst>
        </c:ser>
        <c:ser>
          <c:idx val="9"/>
          <c:order val="9"/>
          <c:tx>
            <c:strRef>
              <c:f>cost_curve_by_play!$BW$4</c:f>
              <c:strCache>
                <c:ptCount val="1"/>
                <c:pt idx="0">
                  <c:v>$60/bbl</c:v>
                </c:pt>
              </c:strCache>
            </c:strRef>
          </c:tx>
          <c:spPr>
            <a:ln w="25400" cap="rnd" cmpd="sng" algn="ctr">
              <a:solidFill>
                <a:srgbClr val="FF0000"/>
              </a:solidFill>
              <a:prstDash val="dash"/>
              <a:round/>
              <a:headEnd type="none" w="med" len="med"/>
              <a:tailEnd type="none" w="med" len="med"/>
            </a:ln>
          </c:spPr>
          <c:marker>
            <c:symbol val="none"/>
          </c:marker>
          <c:val>
            <c:numRef>
              <c:f>cost_curve_by_play!$BW$5:$BW$403</c:f>
              <c:numCache>
                <c:formatCode>General</c:formatCode>
                <c:ptCount val="399"/>
                <c:pt idx="0">
                  <c:v>60</c:v>
                </c:pt>
                <c:pt idx="1">
                  <c:v>60</c:v>
                </c:pt>
                <c:pt idx="2">
                  <c:v>60</c:v>
                </c:pt>
                <c:pt idx="3">
                  <c:v>60</c:v>
                </c:pt>
                <c:pt idx="4">
                  <c:v>60</c:v>
                </c:pt>
                <c:pt idx="5">
                  <c:v>60</c:v>
                </c:pt>
                <c:pt idx="6">
                  <c:v>60</c:v>
                </c:pt>
                <c:pt idx="7">
                  <c:v>60</c:v>
                </c:pt>
                <c:pt idx="8">
                  <c:v>60</c:v>
                </c:pt>
                <c:pt idx="9">
                  <c:v>60</c:v>
                </c:pt>
                <c:pt idx="10">
                  <c:v>60</c:v>
                </c:pt>
                <c:pt idx="11">
                  <c:v>60</c:v>
                </c:pt>
                <c:pt idx="12">
                  <c:v>60</c:v>
                </c:pt>
                <c:pt idx="13">
                  <c:v>60</c:v>
                </c:pt>
                <c:pt idx="14">
                  <c:v>60</c:v>
                </c:pt>
                <c:pt idx="15">
                  <c:v>60</c:v>
                </c:pt>
                <c:pt idx="16">
                  <c:v>60</c:v>
                </c:pt>
                <c:pt idx="17">
                  <c:v>60</c:v>
                </c:pt>
                <c:pt idx="18">
                  <c:v>60</c:v>
                </c:pt>
                <c:pt idx="19">
                  <c:v>60</c:v>
                </c:pt>
                <c:pt idx="20">
                  <c:v>60</c:v>
                </c:pt>
                <c:pt idx="21">
                  <c:v>60</c:v>
                </c:pt>
                <c:pt idx="22">
                  <c:v>60</c:v>
                </c:pt>
                <c:pt idx="23">
                  <c:v>60</c:v>
                </c:pt>
                <c:pt idx="24">
                  <c:v>60</c:v>
                </c:pt>
                <c:pt idx="25">
                  <c:v>60</c:v>
                </c:pt>
                <c:pt idx="26">
                  <c:v>60</c:v>
                </c:pt>
                <c:pt idx="27">
                  <c:v>60</c:v>
                </c:pt>
                <c:pt idx="28">
                  <c:v>60</c:v>
                </c:pt>
                <c:pt idx="29">
                  <c:v>60</c:v>
                </c:pt>
                <c:pt idx="30">
                  <c:v>60</c:v>
                </c:pt>
                <c:pt idx="31">
                  <c:v>60</c:v>
                </c:pt>
                <c:pt idx="32">
                  <c:v>60</c:v>
                </c:pt>
                <c:pt idx="33">
                  <c:v>60</c:v>
                </c:pt>
                <c:pt idx="34">
                  <c:v>60</c:v>
                </c:pt>
                <c:pt idx="35">
                  <c:v>60</c:v>
                </c:pt>
                <c:pt idx="36">
                  <c:v>60</c:v>
                </c:pt>
                <c:pt idx="37">
                  <c:v>60</c:v>
                </c:pt>
                <c:pt idx="38">
                  <c:v>60</c:v>
                </c:pt>
                <c:pt idx="39">
                  <c:v>60</c:v>
                </c:pt>
                <c:pt idx="40">
                  <c:v>60</c:v>
                </c:pt>
                <c:pt idx="41">
                  <c:v>60</c:v>
                </c:pt>
                <c:pt idx="42">
                  <c:v>60</c:v>
                </c:pt>
                <c:pt idx="43">
                  <c:v>60</c:v>
                </c:pt>
                <c:pt idx="44">
                  <c:v>60</c:v>
                </c:pt>
                <c:pt idx="45">
                  <c:v>60</c:v>
                </c:pt>
                <c:pt idx="46">
                  <c:v>60</c:v>
                </c:pt>
                <c:pt idx="47">
                  <c:v>60</c:v>
                </c:pt>
                <c:pt idx="48">
                  <c:v>60</c:v>
                </c:pt>
                <c:pt idx="49">
                  <c:v>60</c:v>
                </c:pt>
                <c:pt idx="50">
                  <c:v>60</c:v>
                </c:pt>
                <c:pt idx="51">
                  <c:v>60</c:v>
                </c:pt>
                <c:pt idx="52">
                  <c:v>60</c:v>
                </c:pt>
                <c:pt idx="53">
                  <c:v>60</c:v>
                </c:pt>
                <c:pt idx="54">
                  <c:v>60</c:v>
                </c:pt>
                <c:pt idx="55">
                  <c:v>60</c:v>
                </c:pt>
                <c:pt idx="56">
                  <c:v>60</c:v>
                </c:pt>
                <c:pt idx="57">
                  <c:v>60</c:v>
                </c:pt>
                <c:pt idx="58">
                  <c:v>60</c:v>
                </c:pt>
                <c:pt idx="59">
                  <c:v>60</c:v>
                </c:pt>
                <c:pt idx="60">
                  <c:v>60</c:v>
                </c:pt>
                <c:pt idx="61">
                  <c:v>60</c:v>
                </c:pt>
                <c:pt idx="62">
                  <c:v>60</c:v>
                </c:pt>
                <c:pt idx="63">
                  <c:v>60</c:v>
                </c:pt>
                <c:pt idx="64">
                  <c:v>60</c:v>
                </c:pt>
                <c:pt idx="65">
                  <c:v>60</c:v>
                </c:pt>
                <c:pt idx="66">
                  <c:v>60</c:v>
                </c:pt>
                <c:pt idx="67">
                  <c:v>60</c:v>
                </c:pt>
                <c:pt idx="68">
                  <c:v>60</c:v>
                </c:pt>
                <c:pt idx="69">
                  <c:v>60</c:v>
                </c:pt>
                <c:pt idx="70">
                  <c:v>60</c:v>
                </c:pt>
                <c:pt idx="71">
                  <c:v>60</c:v>
                </c:pt>
                <c:pt idx="72">
                  <c:v>60</c:v>
                </c:pt>
                <c:pt idx="73">
                  <c:v>60</c:v>
                </c:pt>
                <c:pt idx="74">
                  <c:v>60</c:v>
                </c:pt>
                <c:pt idx="75">
                  <c:v>60</c:v>
                </c:pt>
                <c:pt idx="76">
                  <c:v>60</c:v>
                </c:pt>
                <c:pt idx="77">
                  <c:v>60</c:v>
                </c:pt>
                <c:pt idx="78">
                  <c:v>60</c:v>
                </c:pt>
                <c:pt idx="79">
                  <c:v>60</c:v>
                </c:pt>
                <c:pt idx="80">
                  <c:v>60</c:v>
                </c:pt>
                <c:pt idx="81">
                  <c:v>60</c:v>
                </c:pt>
                <c:pt idx="82">
                  <c:v>60</c:v>
                </c:pt>
                <c:pt idx="83">
                  <c:v>60</c:v>
                </c:pt>
                <c:pt idx="84">
                  <c:v>60</c:v>
                </c:pt>
                <c:pt idx="85">
                  <c:v>60</c:v>
                </c:pt>
                <c:pt idx="86">
                  <c:v>60</c:v>
                </c:pt>
                <c:pt idx="87">
                  <c:v>60</c:v>
                </c:pt>
                <c:pt idx="88">
                  <c:v>60</c:v>
                </c:pt>
                <c:pt idx="89">
                  <c:v>60</c:v>
                </c:pt>
                <c:pt idx="90">
                  <c:v>60</c:v>
                </c:pt>
                <c:pt idx="91">
                  <c:v>60</c:v>
                </c:pt>
                <c:pt idx="92">
                  <c:v>60</c:v>
                </c:pt>
                <c:pt idx="93">
                  <c:v>60</c:v>
                </c:pt>
                <c:pt idx="94">
                  <c:v>60</c:v>
                </c:pt>
                <c:pt idx="95">
                  <c:v>60</c:v>
                </c:pt>
                <c:pt idx="96">
                  <c:v>60</c:v>
                </c:pt>
                <c:pt idx="97">
                  <c:v>60</c:v>
                </c:pt>
                <c:pt idx="98">
                  <c:v>60</c:v>
                </c:pt>
                <c:pt idx="99">
                  <c:v>60</c:v>
                </c:pt>
                <c:pt idx="100">
                  <c:v>60</c:v>
                </c:pt>
                <c:pt idx="101">
                  <c:v>60</c:v>
                </c:pt>
                <c:pt idx="102">
                  <c:v>60</c:v>
                </c:pt>
                <c:pt idx="103">
                  <c:v>60</c:v>
                </c:pt>
                <c:pt idx="104">
                  <c:v>60</c:v>
                </c:pt>
                <c:pt idx="105">
                  <c:v>60</c:v>
                </c:pt>
                <c:pt idx="106">
                  <c:v>60</c:v>
                </c:pt>
                <c:pt idx="107">
                  <c:v>60</c:v>
                </c:pt>
                <c:pt idx="108">
                  <c:v>60</c:v>
                </c:pt>
                <c:pt idx="109">
                  <c:v>60</c:v>
                </c:pt>
                <c:pt idx="110">
                  <c:v>60</c:v>
                </c:pt>
                <c:pt idx="111">
                  <c:v>60</c:v>
                </c:pt>
                <c:pt idx="112">
                  <c:v>60</c:v>
                </c:pt>
                <c:pt idx="113">
                  <c:v>60</c:v>
                </c:pt>
                <c:pt idx="114">
                  <c:v>60</c:v>
                </c:pt>
                <c:pt idx="115">
                  <c:v>60</c:v>
                </c:pt>
                <c:pt idx="116">
                  <c:v>60</c:v>
                </c:pt>
                <c:pt idx="117">
                  <c:v>60</c:v>
                </c:pt>
                <c:pt idx="118">
                  <c:v>60</c:v>
                </c:pt>
                <c:pt idx="119">
                  <c:v>60</c:v>
                </c:pt>
                <c:pt idx="120">
                  <c:v>60</c:v>
                </c:pt>
                <c:pt idx="121">
                  <c:v>60</c:v>
                </c:pt>
                <c:pt idx="122">
                  <c:v>60</c:v>
                </c:pt>
                <c:pt idx="123">
                  <c:v>60</c:v>
                </c:pt>
                <c:pt idx="124">
                  <c:v>60</c:v>
                </c:pt>
                <c:pt idx="125">
                  <c:v>60</c:v>
                </c:pt>
                <c:pt idx="126">
                  <c:v>60</c:v>
                </c:pt>
                <c:pt idx="127">
                  <c:v>60</c:v>
                </c:pt>
                <c:pt idx="128">
                  <c:v>60</c:v>
                </c:pt>
                <c:pt idx="129">
                  <c:v>60</c:v>
                </c:pt>
                <c:pt idx="130">
                  <c:v>60</c:v>
                </c:pt>
                <c:pt idx="131">
                  <c:v>60</c:v>
                </c:pt>
                <c:pt idx="132">
                  <c:v>60</c:v>
                </c:pt>
                <c:pt idx="133">
                  <c:v>60</c:v>
                </c:pt>
                <c:pt idx="134">
                  <c:v>60</c:v>
                </c:pt>
                <c:pt idx="135">
                  <c:v>60</c:v>
                </c:pt>
                <c:pt idx="136">
                  <c:v>60</c:v>
                </c:pt>
                <c:pt idx="137">
                  <c:v>60</c:v>
                </c:pt>
                <c:pt idx="138">
                  <c:v>60</c:v>
                </c:pt>
                <c:pt idx="139">
                  <c:v>60</c:v>
                </c:pt>
                <c:pt idx="140">
                  <c:v>60</c:v>
                </c:pt>
                <c:pt idx="141">
                  <c:v>60</c:v>
                </c:pt>
                <c:pt idx="142">
                  <c:v>60</c:v>
                </c:pt>
                <c:pt idx="143">
                  <c:v>60</c:v>
                </c:pt>
                <c:pt idx="144">
                  <c:v>60</c:v>
                </c:pt>
                <c:pt idx="145">
                  <c:v>60</c:v>
                </c:pt>
                <c:pt idx="146">
                  <c:v>60</c:v>
                </c:pt>
                <c:pt idx="147">
                  <c:v>60</c:v>
                </c:pt>
                <c:pt idx="148">
                  <c:v>60</c:v>
                </c:pt>
                <c:pt idx="149">
                  <c:v>60</c:v>
                </c:pt>
                <c:pt idx="150">
                  <c:v>60</c:v>
                </c:pt>
                <c:pt idx="151">
                  <c:v>60</c:v>
                </c:pt>
                <c:pt idx="152">
                  <c:v>60</c:v>
                </c:pt>
                <c:pt idx="153">
                  <c:v>60</c:v>
                </c:pt>
                <c:pt idx="154">
                  <c:v>60</c:v>
                </c:pt>
                <c:pt idx="155">
                  <c:v>60</c:v>
                </c:pt>
                <c:pt idx="156">
                  <c:v>60</c:v>
                </c:pt>
                <c:pt idx="157">
                  <c:v>60</c:v>
                </c:pt>
                <c:pt idx="158">
                  <c:v>60</c:v>
                </c:pt>
                <c:pt idx="159">
                  <c:v>60</c:v>
                </c:pt>
                <c:pt idx="160">
                  <c:v>60</c:v>
                </c:pt>
                <c:pt idx="161">
                  <c:v>60</c:v>
                </c:pt>
                <c:pt idx="162">
                  <c:v>60</c:v>
                </c:pt>
                <c:pt idx="163">
                  <c:v>60</c:v>
                </c:pt>
                <c:pt idx="164">
                  <c:v>60</c:v>
                </c:pt>
                <c:pt idx="165">
                  <c:v>60</c:v>
                </c:pt>
                <c:pt idx="166">
                  <c:v>60</c:v>
                </c:pt>
                <c:pt idx="167">
                  <c:v>60</c:v>
                </c:pt>
                <c:pt idx="168">
                  <c:v>60</c:v>
                </c:pt>
                <c:pt idx="169">
                  <c:v>60</c:v>
                </c:pt>
                <c:pt idx="170">
                  <c:v>60</c:v>
                </c:pt>
                <c:pt idx="171">
                  <c:v>60</c:v>
                </c:pt>
                <c:pt idx="172">
                  <c:v>60</c:v>
                </c:pt>
                <c:pt idx="173">
                  <c:v>60</c:v>
                </c:pt>
                <c:pt idx="174">
                  <c:v>60</c:v>
                </c:pt>
                <c:pt idx="175">
                  <c:v>60</c:v>
                </c:pt>
                <c:pt idx="176">
                  <c:v>60</c:v>
                </c:pt>
                <c:pt idx="177">
                  <c:v>60</c:v>
                </c:pt>
                <c:pt idx="178">
                  <c:v>60</c:v>
                </c:pt>
                <c:pt idx="179">
                  <c:v>60</c:v>
                </c:pt>
                <c:pt idx="180">
                  <c:v>60</c:v>
                </c:pt>
                <c:pt idx="181">
                  <c:v>60</c:v>
                </c:pt>
                <c:pt idx="182">
                  <c:v>60</c:v>
                </c:pt>
                <c:pt idx="183">
                  <c:v>60</c:v>
                </c:pt>
                <c:pt idx="184">
                  <c:v>60</c:v>
                </c:pt>
                <c:pt idx="185">
                  <c:v>60</c:v>
                </c:pt>
                <c:pt idx="186">
                  <c:v>60</c:v>
                </c:pt>
                <c:pt idx="187">
                  <c:v>60</c:v>
                </c:pt>
                <c:pt idx="188">
                  <c:v>60</c:v>
                </c:pt>
                <c:pt idx="189">
                  <c:v>60</c:v>
                </c:pt>
                <c:pt idx="190">
                  <c:v>60</c:v>
                </c:pt>
                <c:pt idx="191">
                  <c:v>60</c:v>
                </c:pt>
                <c:pt idx="192">
                  <c:v>60</c:v>
                </c:pt>
                <c:pt idx="193">
                  <c:v>60</c:v>
                </c:pt>
                <c:pt idx="194">
                  <c:v>60</c:v>
                </c:pt>
                <c:pt idx="195">
                  <c:v>60</c:v>
                </c:pt>
                <c:pt idx="196">
                  <c:v>60</c:v>
                </c:pt>
                <c:pt idx="197">
                  <c:v>60</c:v>
                </c:pt>
                <c:pt idx="198">
                  <c:v>60</c:v>
                </c:pt>
                <c:pt idx="199">
                  <c:v>60</c:v>
                </c:pt>
                <c:pt idx="200">
                  <c:v>60</c:v>
                </c:pt>
                <c:pt idx="201">
                  <c:v>60</c:v>
                </c:pt>
                <c:pt idx="202">
                  <c:v>60</c:v>
                </c:pt>
                <c:pt idx="203">
                  <c:v>60</c:v>
                </c:pt>
                <c:pt idx="204">
                  <c:v>60</c:v>
                </c:pt>
                <c:pt idx="205">
                  <c:v>60</c:v>
                </c:pt>
                <c:pt idx="206">
                  <c:v>60</c:v>
                </c:pt>
                <c:pt idx="207">
                  <c:v>60</c:v>
                </c:pt>
                <c:pt idx="208">
                  <c:v>60</c:v>
                </c:pt>
                <c:pt idx="209">
                  <c:v>60</c:v>
                </c:pt>
                <c:pt idx="210">
                  <c:v>60</c:v>
                </c:pt>
                <c:pt idx="211">
                  <c:v>60</c:v>
                </c:pt>
                <c:pt idx="212">
                  <c:v>60</c:v>
                </c:pt>
                <c:pt idx="213">
                  <c:v>60</c:v>
                </c:pt>
                <c:pt idx="214">
                  <c:v>60</c:v>
                </c:pt>
                <c:pt idx="215">
                  <c:v>60</c:v>
                </c:pt>
                <c:pt idx="216">
                  <c:v>60</c:v>
                </c:pt>
                <c:pt idx="217">
                  <c:v>60</c:v>
                </c:pt>
                <c:pt idx="218">
                  <c:v>60</c:v>
                </c:pt>
                <c:pt idx="219">
                  <c:v>60</c:v>
                </c:pt>
                <c:pt idx="220">
                  <c:v>60</c:v>
                </c:pt>
                <c:pt idx="221">
                  <c:v>60</c:v>
                </c:pt>
                <c:pt idx="222">
                  <c:v>60</c:v>
                </c:pt>
                <c:pt idx="223">
                  <c:v>60</c:v>
                </c:pt>
                <c:pt idx="224">
                  <c:v>60</c:v>
                </c:pt>
                <c:pt idx="225">
                  <c:v>60</c:v>
                </c:pt>
                <c:pt idx="226">
                  <c:v>60</c:v>
                </c:pt>
                <c:pt idx="227">
                  <c:v>60</c:v>
                </c:pt>
                <c:pt idx="228">
                  <c:v>60</c:v>
                </c:pt>
                <c:pt idx="229">
                  <c:v>60</c:v>
                </c:pt>
                <c:pt idx="230">
                  <c:v>60</c:v>
                </c:pt>
                <c:pt idx="231">
                  <c:v>60</c:v>
                </c:pt>
                <c:pt idx="232">
                  <c:v>60</c:v>
                </c:pt>
                <c:pt idx="233">
                  <c:v>60</c:v>
                </c:pt>
                <c:pt idx="234">
                  <c:v>60</c:v>
                </c:pt>
                <c:pt idx="235">
                  <c:v>60</c:v>
                </c:pt>
                <c:pt idx="236">
                  <c:v>60</c:v>
                </c:pt>
                <c:pt idx="237">
                  <c:v>60</c:v>
                </c:pt>
                <c:pt idx="238">
                  <c:v>60</c:v>
                </c:pt>
                <c:pt idx="239">
                  <c:v>60</c:v>
                </c:pt>
                <c:pt idx="240">
                  <c:v>60</c:v>
                </c:pt>
                <c:pt idx="241">
                  <c:v>60</c:v>
                </c:pt>
                <c:pt idx="242">
                  <c:v>60</c:v>
                </c:pt>
                <c:pt idx="243">
                  <c:v>60</c:v>
                </c:pt>
                <c:pt idx="244">
                  <c:v>60</c:v>
                </c:pt>
                <c:pt idx="245">
                  <c:v>60</c:v>
                </c:pt>
                <c:pt idx="246">
                  <c:v>60</c:v>
                </c:pt>
                <c:pt idx="247">
                  <c:v>60</c:v>
                </c:pt>
                <c:pt idx="248">
                  <c:v>60</c:v>
                </c:pt>
                <c:pt idx="249">
                  <c:v>60</c:v>
                </c:pt>
                <c:pt idx="250">
                  <c:v>60</c:v>
                </c:pt>
                <c:pt idx="251">
                  <c:v>60</c:v>
                </c:pt>
                <c:pt idx="252">
                  <c:v>60</c:v>
                </c:pt>
                <c:pt idx="253">
                  <c:v>60</c:v>
                </c:pt>
                <c:pt idx="254">
                  <c:v>60</c:v>
                </c:pt>
                <c:pt idx="255">
                  <c:v>60</c:v>
                </c:pt>
                <c:pt idx="256">
                  <c:v>60</c:v>
                </c:pt>
                <c:pt idx="257">
                  <c:v>60</c:v>
                </c:pt>
                <c:pt idx="258">
                  <c:v>60</c:v>
                </c:pt>
                <c:pt idx="259">
                  <c:v>60</c:v>
                </c:pt>
                <c:pt idx="260">
                  <c:v>60</c:v>
                </c:pt>
                <c:pt idx="261">
                  <c:v>60</c:v>
                </c:pt>
                <c:pt idx="262">
                  <c:v>60</c:v>
                </c:pt>
                <c:pt idx="263">
                  <c:v>60</c:v>
                </c:pt>
                <c:pt idx="264">
                  <c:v>60</c:v>
                </c:pt>
                <c:pt idx="265">
                  <c:v>60</c:v>
                </c:pt>
                <c:pt idx="266">
                  <c:v>60</c:v>
                </c:pt>
                <c:pt idx="267">
                  <c:v>60</c:v>
                </c:pt>
                <c:pt idx="268">
                  <c:v>60</c:v>
                </c:pt>
                <c:pt idx="269">
                  <c:v>60</c:v>
                </c:pt>
                <c:pt idx="270">
                  <c:v>60</c:v>
                </c:pt>
                <c:pt idx="271">
                  <c:v>60</c:v>
                </c:pt>
                <c:pt idx="272">
                  <c:v>60</c:v>
                </c:pt>
                <c:pt idx="273">
                  <c:v>60</c:v>
                </c:pt>
                <c:pt idx="274">
                  <c:v>60</c:v>
                </c:pt>
                <c:pt idx="275">
                  <c:v>60</c:v>
                </c:pt>
                <c:pt idx="276">
                  <c:v>60</c:v>
                </c:pt>
                <c:pt idx="277">
                  <c:v>60</c:v>
                </c:pt>
                <c:pt idx="278">
                  <c:v>60</c:v>
                </c:pt>
                <c:pt idx="279">
                  <c:v>60</c:v>
                </c:pt>
                <c:pt idx="280">
                  <c:v>60</c:v>
                </c:pt>
                <c:pt idx="281">
                  <c:v>60</c:v>
                </c:pt>
                <c:pt idx="282">
                  <c:v>60</c:v>
                </c:pt>
                <c:pt idx="283">
                  <c:v>60</c:v>
                </c:pt>
                <c:pt idx="284">
                  <c:v>60</c:v>
                </c:pt>
                <c:pt idx="285">
                  <c:v>60</c:v>
                </c:pt>
                <c:pt idx="286">
                  <c:v>60</c:v>
                </c:pt>
                <c:pt idx="287">
                  <c:v>60</c:v>
                </c:pt>
                <c:pt idx="288">
                  <c:v>60</c:v>
                </c:pt>
                <c:pt idx="289">
                  <c:v>60</c:v>
                </c:pt>
                <c:pt idx="290">
                  <c:v>60</c:v>
                </c:pt>
                <c:pt idx="291">
                  <c:v>60</c:v>
                </c:pt>
                <c:pt idx="292">
                  <c:v>60</c:v>
                </c:pt>
                <c:pt idx="293">
                  <c:v>60</c:v>
                </c:pt>
                <c:pt idx="294">
                  <c:v>60</c:v>
                </c:pt>
                <c:pt idx="295">
                  <c:v>60</c:v>
                </c:pt>
                <c:pt idx="296">
                  <c:v>60</c:v>
                </c:pt>
                <c:pt idx="297">
                  <c:v>60</c:v>
                </c:pt>
                <c:pt idx="298">
                  <c:v>60</c:v>
                </c:pt>
                <c:pt idx="299">
                  <c:v>60</c:v>
                </c:pt>
                <c:pt idx="300">
                  <c:v>60</c:v>
                </c:pt>
                <c:pt idx="301">
                  <c:v>60</c:v>
                </c:pt>
                <c:pt idx="302">
                  <c:v>60</c:v>
                </c:pt>
                <c:pt idx="303">
                  <c:v>60</c:v>
                </c:pt>
                <c:pt idx="304">
                  <c:v>60</c:v>
                </c:pt>
                <c:pt idx="305">
                  <c:v>60</c:v>
                </c:pt>
                <c:pt idx="306">
                  <c:v>60</c:v>
                </c:pt>
                <c:pt idx="307">
                  <c:v>60</c:v>
                </c:pt>
                <c:pt idx="308">
                  <c:v>60</c:v>
                </c:pt>
                <c:pt idx="309">
                  <c:v>60</c:v>
                </c:pt>
                <c:pt idx="310">
                  <c:v>60</c:v>
                </c:pt>
                <c:pt idx="311">
                  <c:v>60</c:v>
                </c:pt>
                <c:pt idx="312">
                  <c:v>60</c:v>
                </c:pt>
                <c:pt idx="313">
                  <c:v>60</c:v>
                </c:pt>
                <c:pt idx="314">
                  <c:v>60</c:v>
                </c:pt>
                <c:pt idx="315">
                  <c:v>60</c:v>
                </c:pt>
                <c:pt idx="316">
                  <c:v>60</c:v>
                </c:pt>
                <c:pt idx="317">
                  <c:v>60</c:v>
                </c:pt>
                <c:pt idx="318">
                  <c:v>60</c:v>
                </c:pt>
                <c:pt idx="319">
                  <c:v>60</c:v>
                </c:pt>
                <c:pt idx="320">
                  <c:v>60</c:v>
                </c:pt>
                <c:pt idx="321">
                  <c:v>60</c:v>
                </c:pt>
                <c:pt idx="322">
                  <c:v>60</c:v>
                </c:pt>
                <c:pt idx="323">
                  <c:v>60</c:v>
                </c:pt>
                <c:pt idx="324">
                  <c:v>60</c:v>
                </c:pt>
                <c:pt idx="325">
                  <c:v>60</c:v>
                </c:pt>
                <c:pt idx="326">
                  <c:v>60</c:v>
                </c:pt>
                <c:pt idx="327">
                  <c:v>60</c:v>
                </c:pt>
                <c:pt idx="328">
                  <c:v>60</c:v>
                </c:pt>
                <c:pt idx="329">
                  <c:v>60</c:v>
                </c:pt>
                <c:pt idx="330">
                  <c:v>60</c:v>
                </c:pt>
                <c:pt idx="331">
                  <c:v>60</c:v>
                </c:pt>
                <c:pt idx="332">
                  <c:v>60</c:v>
                </c:pt>
                <c:pt idx="333">
                  <c:v>60</c:v>
                </c:pt>
                <c:pt idx="334">
                  <c:v>60</c:v>
                </c:pt>
                <c:pt idx="335">
                  <c:v>60</c:v>
                </c:pt>
                <c:pt idx="336">
                  <c:v>60</c:v>
                </c:pt>
                <c:pt idx="337">
                  <c:v>60</c:v>
                </c:pt>
                <c:pt idx="338">
                  <c:v>60</c:v>
                </c:pt>
                <c:pt idx="339">
                  <c:v>60</c:v>
                </c:pt>
                <c:pt idx="340">
                  <c:v>60</c:v>
                </c:pt>
                <c:pt idx="341">
                  <c:v>60</c:v>
                </c:pt>
                <c:pt idx="342">
                  <c:v>60</c:v>
                </c:pt>
                <c:pt idx="343">
                  <c:v>60</c:v>
                </c:pt>
                <c:pt idx="344">
                  <c:v>60</c:v>
                </c:pt>
                <c:pt idx="345">
                  <c:v>60</c:v>
                </c:pt>
                <c:pt idx="346">
                  <c:v>60</c:v>
                </c:pt>
                <c:pt idx="347">
                  <c:v>60</c:v>
                </c:pt>
                <c:pt idx="348">
                  <c:v>60</c:v>
                </c:pt>
                <c:pt idx="349">
                  <c:v>60</c:v>
                </c:pt>
                <c:pt idx="350">
                  <c:v>60</c:v>
                </c:pt>
                <c:pt idx="351">
                  <c:v>60</c:v>
                </c:pt>
                <c:pt idx="352">
                  <c:v>60</c:v>
                </c:pt>
                <c:pt idx="353">
                  <c:v>60</c:v>
                </c:pt>
                <c:pt idx="354">
                  <c:v>60</c:v>
                </c:pt>
                <c:pt idx="355">
                  <c:v>60</c:v>
                </c:pt>
                <c:pt idx="356">
                  <c:v>60</c:v>
                </c:pt>
                <c:pt idx="357">
                  <c:v>60</c:v>
                </c:pt>
                <c:pt idx="358">
                  <c:v>60</c:v>
                </c:pt>
                <c:pt idx="359">
                  <c:v>60</c:v>
                </c:pt>
                <c:pt idx="360">
                  <c:v>60</c:v>
                </c:pt>
                <c:pt idx="361">
                  <c:v>60</c:v>
                </c:pt>
                <c:pt idx="362">
                  <c:v>60</c:v>
                </c:pt>
                <c:pt idx="363">
                  <c:v>60</c:v>
                </c:pt>
                <c:pt idx="364">
                  <c:v>60</c:v>
                </c:pt>
                <c:pt idx="365">
                  <c:v>60</c:v>
                </c:pt>
                <c:pt idx="366">
                  <c:v>60</c:v>
                </c:pt>
                <c:pt idx="367">
                  <c:v>60</c:v>
                </c:pt>
                <c:pt idx="368">
                  <c:v>60</c:v>
                </c:pt>
                <c:pt idx="369">
                  <c:v>60</c:v>
                </c:pt>
                <c:pt idx="370">
                  <c:v>60</c:v>
                </c:pt>
                <c:pt idx="371">
                  <c:v>60</c:v>
                </c:pt>
                <c:pt idx="372">
                  <c:v>60</c:v>
                </c:pt>
                <c:pt idx="373">
                  <c:v>60</c:v>
                </c:pt>
                <c:pt idx="374">
                  <c:v>60</c:v>
                </c:pt>
                <c:pt idx="375">
                  <c:v>60</c:v>
                </c:pt>
                <c:pt idx="376">
                  <c:v>60</c:v>
                </c:pt>
                <c:pt idx="377">
                  <c:v>60</c:v>
                </c:pt>
                <c:pt idx="378">
                  <c:v>60</c:v>
                </c:pt>
                <c:pt idx="379">
                  <c:v>60</c:v>
                </c:pt>
                <c:pt idx="380">
                  <c:v>60</c:v>
                </c:pt>
                <c:pt idx="381">
                  <c:v>60</c:v>
                </c:pt>
                <c:pt idx="382">
                  <c:v>60</c:v>
                </c:pt>
                <c:pt idx="383">
                  <c:v>60</c:v>
                </c:pt>
                <c:pt idx="384">
                  <c:v>60</c:v>
                </c:pt>
                <c:pt idx="385">
                  <c:v>60</c:v>
                </c:pt>
                <c:pt idx="386">
                  <c:v>60</c:v>
                </c:pt>
                <c:pt idx="387">
                  <c:v>60</c:v>
                </c:pt>
                <c:pt idx="388">
                  <c:v>60</c:v>
                </c:pt>
                <c:pt idx="389">
                  <c:v>60</c:v>
                </c:pt>
                <c:pt idx="390">
                  <c:v>60</c:v>
                </c:pt>
                <c:pt idx="391">
                  <c:v>60</c:v>
                </c:pt>
                <c:pt idx="392">
                  <c:v>60</c:v>
                </c:pt>
                <c:pt idx="393">
                  <c:v>60</c:v>
                </c:pt>
                <c:pt idx="394">
                  <c:v>60</c:v>
                </c:pt>
                <c:pt idx="395">
                  <c:v>60</c:v>
                </c:pt>
                <c:pt idx="396">
                  <c:v>60</c:v>
                </c:pt>
                <c:pt idx="397">
                  <c:v>60</c:v>
                </c:pt>
                <c:pt idx="398">
                  <c:v>60</c:v>
                </c:pt>
              </c:numCache>
            </c:numRef>
          </c:val>
          <c:smooth val="0"/>
          <c:extLst>
            <c:ext xmlns:c16="http://schemas.microsoft.com/office/drawing/2014/chart" uri="{C3380CC4-5D6E-409C-BE32-E72D297353CC}">
              <c16:uniqueId val="{00000009-71C7-4150-94C6-C77FCB5C3304}"/>
            </c:ext>
          </c:extLst>
        </c:ser>
        <c:dLbls>
          <c:showLegendKey val="0"/>
          <c:showVal val="0"/>
          <c:showCatName val="0"/>
          <c:showSerName val="0"/>
          <c:showPercent val="0"/>
          <c:showBubbleSize val="0"/>
        </c:dLbls>
        <c:marker val="1"/>
        <c:smooth val="0"/>
        <c:axId val="188983936"/>
        <c:axId val="188994688"/>
      </c:lineChart>
      <c:catAx>
        <c:axId val="188983936"/>
        <c:scaling>
          <c:orientation val="minMax"/>
        </c:scaling>
        <c:delete val="0"/>
        <c:axPos val="b"/>
        <c:title>
          <c:tx>
            <c:rich>
              <a:bodyPr/>
              <a:lstStyle/>
              <a:p>
                <a:pPr>
                  <a:defRPr sz="1000" b="1" i="0" baseline="0">
                    <a:solidFill>
                      <a:srgbClr val="06357A"/>
                    </a:solidFill>
                    <a:latin typeface="Arial"/>
                    <a:ea typeface="Arial"/>
                    <a:cs typeface="Arial"/>
                  </a:defRPr>
                </a:pPr>
                <a:r>
                  <a:rPr lang="en-GB" sz="1000" i="0" baseline="0">
                    <a:solidFill>
                      <a:srgbClr val="06357A"/>
                    </a:solidFill>
                    <a:latin typeface="Arial"/>
                  </a:rPr>
                  <a:t>Percentage of cumulative undrilled liquids resource</a:t>
                </a:r>
              </a:p>
            </c:rich>
          </c:tx>
          <c:layout>
            <c:manualLayout>
              <c:xMode val="edge"/>
              <c:yMode val="edge"/>
              <c:x val="0.35136185545751525"/>
              <c:y val="0.82930122871656486"/>
            </c:manualLayout>
          </c:layout>
          <c:overlay val="0"/>
          <c:spPr>
            <a:noFill/>
            <a:ln w="25400">
              <a:noFill/>
            </a:ln>
            <a:effectLst/>
          </c:spPr>
        </c:title>
        <c:numFmt formatCode="0%" sourceLinked="0"/>
        <c:majorTickMark val="out"/>
        <c:minorTickMark val="none"/>
        <c:tickLblPos val="nextTo"/>
        <c:spPr>
          <a:noFill/>
          <a:ln w="3175">
            <a:solidFill>
              <a:srgbClr val="06357A"/>
            </a:solidFill>
            <a:prstDash val="solid"/>
          </a:ln>
          <a:effectLst/>
          <a:extLst>
            <a:ext uri="{909E8E84-426E-40DD-AFC4-6F175D3DCCD1}">
              <a14:hiddenFill xmlns:a14="http://schemas.microsoft.com/office/drawing/2010/main">
                <a:noFill/>
              </a14:hiddenFill>
            </a:ext>
          </a:extLst>
        </c:spPr>
        <c:txPr>
          <a:bodyPr rot="0" vert="horz"/>
          <a:lstStyle/>
          <a:p>
            <a:pPr>
              <a:defRPr sz="1000" i="0">
                <a:solidFill>
                  <a:srgbClr val="06357A"/>
                </a:solidFill>
                <a:latin typeface="Arial"/>
                <a:ea typeface="Arial"/>
                <a:cs typeface="Arial"/>
              </a:defRPr>
            </a:pPr>
            <a:endParaRPr lang="en-US"/>
          </a:p>
        </c:txPr>
        <c:crossAx val="188994688"/>
        <c:crosses val="autoZero"/>
        <c:auto val="1"/>
        <c:lblAlgn val="ctr"/>
        <c:lblOffset val="100"/>
        <c:tickLblSkip val="20"/>
        <c:tickMarkSkip val="20"/>
        <c:noMultiLvlLbl val="0"/>
      </c:catAx>
      <c:valAx>
        <c:axId val="188994688"/>
        <c:scaling>
          <c:orientation val="minMax"/>
        </c:scaling>
        <c:delete val="0"/>
        <c:axPos val="l"/>
        <c:title>
          <c:tx>
            <c:rich>
              <a:bodyPr/>
              <a:lstStyle/>
              <a:p>
                <a:pPr>
                  <a:defRPr sz="900" b="1" i="0" baseline="0">
                    <a:solidFill>
                      <a:srgbClr val="06357A"/>
                    </a:solidFill>
                    <a:latin typeface="Arial"/>
                    <a:ea typeface="Arial"/>
                    <a:cs typeface="Arial"/>
                  </a:defRPr>
                </a:pPr>
                <a:r>
                  <a:rPr lang="en-US" sz="1000" i="0" baseline="0" dirty="0">
                    <a:solidFill>
                      <a:srgbClr val="06357A"/>
                    </a:solidFill>
                    <a:latin typeface="Arial"/>
                  </a:rPr>
                  <a:t>WTI breakeven (US$/</a:t>
                </a:r>
                <a:r>
                  <a:rPr lang="en-US" sz="1000" i="0" baseline="0" dirty="0" err="1">
                    <a:solidFill>
                      <a:srgbClr val="06357A"/>
                    </a:solidFill>
                    <a:latin typeface="Arial"/>
                  </a:rPr>
                  <a:t>bbl</a:t>
                </a:r>
                <a:r>
                  <a:rPr lang="en-US" sz="1000" i="0" baseline="0" dirty="0">
                    <a:solidFill>
                      <a:srgbClr val="06357A"/>
                    </a:solidFill>
                    <a:latin typeface="Arial"/>
                  </a:rPr>
                  <a:t>)</a:t>
                </a:r>
                <a:endParaRPr lang="en-GB" sz="1000" i="0" baseline="0" dirty="0">
                  <a:solidFill>
                    <a:srgbClr val="06357A"/>
                  </a:solidFill>
                  <a:latin typeface="Arial"/>
                </a:endParaRPr>
              </a:p>
            </c:rich>
          </c:tx>
          <c:layout>
            <c:manualLayout>
              <c:xMode val="edge"/>
              <c:yMode val="edge"/>
              <c:x val="7.6848023095540431E-3"/>
              <c:y val="0.13710032116148599"/>
            </c:manualLayout>
          </c:layout>
          <c:overlay val="0"/>
          <c:spPr>
            <a:noFill/>
            <a:ln w="25400">
              <a:noFill/>
            </a:ln>
            <a:effectLst/>
          </c:spPr>
        </c:title>
        <c:numFmt formatCode="&quot;$&quot;#,##0" sourceLinked="0"/>
        <c:majorTickMark val="out"/>
        <c:minorTickMark val="none"/>
        <c:tickLblPos val="nextTo"/>
        <c:spPr>
          <a:noFill/>
          <a:ln w="3175">
            <a:solidFill>
              <a:srgbClr val="06357A"/>
            </a:solidFill>
            <a:prstDash val="solid"/>
          </a:ln>
          <a:effectLst/>
          <a:extLst>
            <a:ext uri="{909E8E84-426E-40DD-AFC4-6F175D3DCCD1}">
              <a14:hiddenFill xmlns:a14="http://schemas.microsoft.com/office/drawing/2010/main">
                <a:noFill/>
              </a14:hiddenFill>
            </a:ext>
          </a:extLst>
        </c:spPr>
        <c:txPr>
          <a:bodyPr rot="0" vert="horz"/>
          <a:lstStyle/>
          <a:p>
            <a:pPr>
              <a:defRPr sz="1000" i="0">
                <a:solidFill>
                  <a:srgbClr val="06357A"/>
                </a:solidFill>
                <a:latin typeface="Arial"/>
                <a:ea typeface="Arial"/>
                <a:cs typeface="Arial"/>
              </a:defRPr>
            </a:pPr>
            <a:endParaRPr lang="en-US"/>
          </a:p>
        </c:txPr>
        <c:crossAx val="188983936"/>
        <c:crosses val="autoZero"/>
        <c:crossBetween val="between"/>
      </c:valAx>
      <c:spPr>
        <a:noFill/>
        <a:ln w="25400">
          <a:noFill/>
        </a:ln>
        <a:extLst>
          <a:ext uri="{909E8E84-426E-40DD-AFC4-6F175D3DCCD1}">
            <a14:hiddenFill xmlns:a14="http://schemas.microsoft.com/office/drawing/2010/main">
              <a:pattFill>
                <a:fgClr>
                  <a:srgbClr val="FFFFFF"/>
                </a:fgClr>
                <a:bgClr>
                  <a:srgbClr val="FFFFFF"/>
                </a:bgClr>
              </a:pattFill>
            </a14:hiddenFill>
          </a:ext>
        </a:extLst>
      </c:spPr>
    </c:plotArea>
    <c:legend>
      <c:legendPos val="b"/>
      <c:legendEntry>
        <c:idx val="7"/>
        <c:delete val="1"/>
      </c:legendEntry>
      <c:legendEntry>
        <c:idx val="8"/>
        <c:delete val="1"/>
      </c:legendEntry>
      <c:legendEntry>
        <c:idx val="9"/>
        <c:delete val="1"/>
      </c:legendEntry>
      <c:layout>
        <c:manualLayout>
          <c:xMode val="edge"/>
          <c:yMode val="edge"/>
          <c:x val="3.6147234070263407E-2"/>
          <c:y val="0.89207613314651757"/>
          <c:w val="0.96385276592973657"/>
          <c:h val="4.3483996701896413E-2"/>
        </c:manualLayout>
      </c:layout>
      <c:overlay val="0"/>
      <c:spPr>
        <a:noFill/>
        <a:ln w="3175">
          <a:noFill/>
          <a:prstDash val="solid"/>
        </a:ln>
        <a:effectLst/>
        <a:extLst>
          <a:ext uri="{909E8E84-426E-40DD-AFC4-6F175D3DCCD1}">
            <a14:hiddenFill xmlns:a14="http://schemas.microsoft.com/office/drawing/2010/main">
              <a:solidFill>
                <a:srgbClr val="FFFFFF"/>
              </a:solidFill>
            </a14:hiddenFill>
          </a:ext>
        </a:extLst>
      </c:spPr>
      <c:txPr>
        <a:bodyPr/>
        <a:lstStyle/>
        <a:p>
          <a:pPr>
            <a:defRPr sz="1000" i="0">
              <a:solidFill>
                <a:srgbClr val="06357A"/>
              </a:solidFill>
              <a:latin typeface="Arial"/>
            </a:defRPr>
          </a:pPr>
          <a:endParaRPr lang="en-US"/>
        </a:p>
      </c:txPr>
    </c:legend>
    <c:plotVisOnly val="1"/>
    <c:dispBlanksAs val="gap"/>
    <c:showDLblsOverMax val="0"/>
  </c:chart>
  <c:spPr>
    <a:noFill/>
    <a:ln w="12700">
      <a:noFill/>
      <a:prstDash val="solid"/>
    </a:ln>
  </c:spPr>
  <c:txPr>
    <a:bodyPr/>
    <a:lstStyle/>
    <a:p>
      <a:pPr>
        <a:defRPr sz="1200" b="0" i="0" u="none" strike="noStrike" baseline="0">
          <a:solidFill>
            <a:srgbClr val="E5C60D"/>
          </a:solidFill>
          <a:latin typeface="Arial"/>
          <a:ea typeface="Arial"/>
          <a:cs typeface="Arial"/>
        </a:defRPr>
      </a:pPr>
      <a:endParaRPr lang="en-US"/>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461392207835498E-2"/>
          <c:y val="4.3675533624900599E-2"/>
          <c:w val="0.926495930922279"/>
          <c:h val="0.85701439693436199"/>
        </c:manualLayout>
      </c:layout>
      <c:areaChart>
        <c:grouping val="stacked"/>
        <c:varyColors val="0"/>
        <c:ser>
          <c:idx val="14"/>
          <c:order val="1"/>
          <c:tx>
            <c:strRef>
              <c:f>'Variable width chart'!$O$7</c:f>
              <c:strCache>
                <c:ptCount val="1"/>
                <c:pt idx="0">
                  <c:v>BLANK</c:v>
                </c:pt>
              </c:strCache>
            </c:strRef>
          </c:tx>
          <c:spPr>
            <a:noFill/>
            <a:ln>
              <a:noFill/>
            </a:ln>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chart'!$O$8:$O$96</c:f>
              <c:numCache>
                <c:formatCode>General</c:formatCode>
                <c:ptCount val="89"/>
                <c:pt idx="1">
                  <c:v>8.5216809163483305</c:v>
                </c:pt>
                <c:pt idx="2">
                  <c:v>8.5216809163483305</c:v>
                </c:pt>
                <c:pt idx="3">
                  <c:v>8.5216809163483305</c:v>
                </c:pt>
                <c:pt idx="4">
                  <c:v>26.8721519800248</c:v>
                </c:pt>
                <c:pt idx="5">
                  <c:v>26.8721519800248</c:v>
                </c:pt>
                <c:pt idx="6">
                  <c:v>26.8721519800248</c:v>
                </c:pt>
                <c:pt idx="7">
                  <c:v>46.450735843278601</c:v>
                </c:pt>
                <c:pt idx="8">
                  <c:v>46.450735843278601</c:v>
                </c:pt>
                <c:pt idx="9">
                  <c:v>46.450735843278601</c:v>
                </c:pt>
                <c:pt idx="10">
                  <c:v>43.999946444225003</c:v>
                </c:pt>
                <c:pt idx="11">
                  <c:v>43.999946444225003</c:v>
                </c:pt>
                <c:pt idx="12">
                  <c:v>43.999946444225003</c:v>
                </c:pt>
                <c:pt idx="13">
                  <c:v>12.572716091621301</c:v>
                </c:pt>
                <c:pt idx="14">
                  <c:v>12.572716091621301</c:v>
                </c:pt>
                <c:pt idx="15">
                  <c:v>12.572716091621301</c:v>
                </c:pt>
                <c:pt idx="16">
                  <c:v>40.589693078647237</c:v>
                </c:pt>
                <c:pt idx="17">
                  <c:v>40.589693078647237</c:v>
                </c:pt>
                <c:pt idx="18">
                  <c:v>40.589693078647237</c:v>
                </c:pt>
                <c:pt idx="19">
                  <c:v>18.2322706944217</c:v>
                </c:pt>
                <c:pt idx="20">
                  <c:v>18.2322706944217</c:v>
                </c:pt>
                <c:pt idx="21">
                  <c:v>18.2322706944217</c:v>
                </c:pt>
                <c:pt idx="22">
                  <c:v>14.044613509922399</c:v>
                </c:pt>
                <c:pt idx="23">
                  <c:v>14.044613509922399</c:v>
                </c:pt>
                <c:pt idx="24">
                  <c:v>14.044613509922399</c:v>
                </c:pt>
                <c:pt idx="25">
                  <c:v>46.135060144550899</c:v>
                </c:pt>
                <c:pt idx="26">
                  <c:v>46.135060144550899</c:v>
                </c:pt>
                <c:pt idx="27">
                  <c:v>46.135060144550899</c:v>
                </c:pt>
                <c:pt idx="28">
                  <c:v>13.600914984757599</c:v>
                </c:pt>
                <c:pt idx="29">
                  <c:v>13.600914984757599</c:v>
                </c:pt>
                <c:pt idx="30">
                  <c:v>13.600914984757599</c:v>
                </c:pt>
                <c:pt idx="31">
                  <c:v>57.4352092366641</c:v>
                </c:pt>
                <c:pt idx="32">
                  <c:v>57.4352092366641</c:v>
                </c:pt>
                <c:pt idx="33">
                  <c:v>57.4352092366641</c:v>
                </c:pt>
                <c:pt idx="34">
                  <c:v>30.764330278025248</c:v>
                </c:pt>
                <c:pt idx="35">
                  <c:v>30.764330278025248</c:v>
                </c:pt>
                <c:pt idx="36">
                  <c:v>30.764330278025248</c:v>
                </c:pt>
                <c:pt idx="37">
                  <c:v>30.411772749907701</c:v>
                </c:pt>
                <c:pt idx="38">
                  <c:v>30.411772749907701</c:v>
                </c:pt>
                <c:pt idx="39">
                  <c:v>30.411772749907701</c:v>
                </c:pt>
                <c:pt idx="40">
                  <c:v>23.6639164515312</c:v>
                </c:pt>
                <c:pt idx="41">
                  <c:v>23.6639164515312</c:v>
                </c:pt>
                <c:pt idx="42">
                  <c:v>23.6639164515312</c:v>
                </c:pt>
                <c:pt idx="43">
                  <c:v>37.494212501490701</c:v>
                </c:pt>
                <c:pt idx="44">
                  <c:v>37.494212501490701</c:v>
                </c:pt>
                <c:pt idx="45">
                  <c:v>37.494212501490701</c:v>
                </c:pt>
                <c:pt idx="46">
                  <c:v>37.985377833412493</c:v>
                </c:pt>
                <c:pt idx="47">
                  <c:v>37.985377833412493</c:v>
                </c:pt>
                <c:pt idx="48">
                  <c:v>37.985377833412493</c:v>
                </c:pt>
                <c:pt idx="49">
                  <c:v>40.909999999999997</c:v>
                </c:pt>
                <c:pt idx="50">
                  <c:v>40.909999999999997</c:v>
                </c:pt>
                <c:pt idx="51">
                  <c:v>40.909999999999997</c:v>
                </c:pt>
                <c:pt idx="52">
                  <c:v>67.136754925623976</c:v>
                </c:pt>
                <c:pt idx="53">
                  <c:v>67.136754925623976</c:v>
                </c:pt>
                <c:pt idx="54">
                  <c:v>67.136754925623976</c:v>
                </c:pt>
                <c:pt idx="55">
                  <c:v>25.930208037190202</c:v>
                </c:pt>
                <c:pt idx="56">
                  <c:v>25.930208037190202</c:v>
                </c:pt>
                <c:pt idx="57">
                  <c:v>25.930208037190202</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numCache>
            </c:numRef>
          </c:val>
          <c:extLst>
            <c:ext xmlns:c16="http://schemas.microsoft.com/office/drawing/2014/chart" uri="{C3380CC4-5D6E-409C-BE32-E72D297353CC}">
              <c16:uniqueId val="{00000000-E93E-4787-9925-77A01690BA83}"/>
            </c:ext>
          </c:extLst>
        </c:ser>
        <c:ser>
          <c:idx val="15"/>
          <c:order val="2"/>
          <c:tx>
            <c:strRef>
              <c:f>'Variable width chart'!$P$7</c:f>
              <c:strCache>
                <c:ptCount val="1"/>
                <c:pt idx="0">
                  <c:v>Onshore OPEC</c:v>
                </c:pt>
              </c:strCache>
            </c:strRef>
          </c:tx>
          <c:spPr>
            <a:solidFill>
              <a:schemeClr val="accent4"/>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chart'!$P$8:$P$96</c:f>
              <c:numCache>
                <c:formatCode>General</c:formatCode>
                <c:ptCount val="89"/>
                <c:pt idx="0">
                  <c:v>0</c:v>
                </c:pt>
                <c:pt idx="1">
                  <c:v>71.1571235337546</c:v>
                </c:pt>
                <c:pt idx="2">
                  <c:v>71.1571235337546</c:v>
                </c:pt>
                <c:pt idx="3">
                  <c:v>71.1571235337546</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numCache>
            </c:numRef>
          </c:val>
          <c:extLst>
            <c:ext xmlns:c16="http://schemas.microsoft.com/office/drawing/2014/chart" uri="{C3380CC4-5D6E-409C-BE32-E72D297353CC}">
              <c16:uniqueId val="{00000001-E93E-4787-9925-77A01690BA83}"/>
            </c:ext>
          </c:extLst>
        </c:ser>
        <c:ser>
          <c:idx val="16"/>
          <c:order val="3"/>
          <c:tx>
            <c:strRef>
              <c:f>'Variable width chart'!$Q$7</c:f>
              <c:strCache>
                <c:ptCount val="1"/>
                <c:pt idx="0">
                  <c:v>Deepwater Brazil</c:v>
                </c:pt>
              </c:strCache>
            </c:strRef>
          </c:tx>
          <c:spPr>
            <a:solidFill>
              <a:srgbClr val="06357A"/>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chart'!$Q$8:$Q$96</c:f>
              <c:numCache>
                <c:formatCode>General</c:formatCode>
                <c:ptCount val="89"/>
                <c:pt idx="1">
                  <c:v>0</c:v>
                </c:pt>
                <c:pt idx="2">
                  <c:v>0</c:v>
                </c:pt>
                <c:pt idx="3">
                  <c:v>0</c:v>
                </c:pt>
                <c:pt idx="4">
                  <c:v>32.920066965956202</c:v>
                </c:pt>
                <c:pt idx="5">
                  <c:v>32.920066965956202</c:v>
                </c:pt>
                <c:pt idx="6">
                  <c:v>32.920066965956202</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numCache>
            </c:numRef>
          </c:val>
          <c:extLst>
            <c:ext xmlns:c16="http://schemas.microsoft.com/office/drawing/2014/chart" uri="{C3380CC4-5D6E-409C-BE32-E72D297353CC}">
              <c16:uniqueId val="{00000002-E93E-4787-9925-77A01690BA83}"/>
            </c:ext>
          </c:extLst>
        </c:ser>
        <c:ser>
          <c:idx val="0"/>
          <c:order val="4"/>
          <c:tx>
            <c:strRef>
              <c:f>'Variable width chart'!$R$7</c:f>
              <c:strCache>
                <c:ptCount val="1"/>
                <c:pt idx="0">
                  <c:v>Bone Spring</c:v>
                </c:pt>
              </c:strCache>
            </c:strRef>
          </c:tx>
          <c:spPr>
            <a:solidFill>
              <a:schemeClr val="accent5"/>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chart'!$R$8:$R$96</c:f>
              <c:numCache>
                <c:formatCode>General</c:formatCode>
                <c:ptCount val="89"/>
                <c:pt idx="1">
                  <c:v>0</c:v>
                </c:pt>
                <c:pt idx="2">
                  <c:v>0</c:v>
                </c:pt>
                <c:pt idx="3">
                  <c:v>0</c:v>
                </c:pt>
                <c:pt idx="4">
                  <c:v>0</c:v>
                </c:pt>
                <c:pt idx="5">
                  <c:v>0</c:v>
                </c:pt>
                <c:pt idx="6">
                  <c:v>0</c:v>
                </c:pt>
                <c:pt idx="7">
                  <c:v>11.003390897559401</c:v>
                </c:pt>
                <c:pt idx="8">
                  <c:v>11.003390897559401</c:v>
                </c:pt>
                <c:pt idx="9">
                  <c:v>11.003390897559401</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numCache>
            </c:numRef>
          </c:val>
          <c:extLst>
            <c:ext xmlns:c16="http://schemas.microsoft.com/office/drawing/2014/chart" uri="{C3380CC4-5D6E-409C-BE32-E72D297353CC}">
              <c16:uniqueId val="{00000003-E93E-4787-9925-77A01690BA83}"/>
            </c:ext>
          </c:extLst>
        </c:ser>
        <c:ser>
          <c:idx val="1"/>
          <c:order val="5"/>
          <c:tx>
            <c:strRef>
              <c:f>'Variable width chart'!$S$7</c:f>
              <c:strCache>
                <c:ptCount val="1"/>
                <c:pt idx="0">
                  <c:v>Wolfcamp</c:v>
                </c:pt>
              </c:strCache>
            </c:strRef>
          </c:tx>
          <c:spPr>
            <a:solidFill>
              <a:schemeClr val="accent5"/>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chart'!$S$8:$S$96</c:f>
              <c:numCache>
                <c:formatCode>General</c:formatCode>
                <c:ptCount val="89"/>
                <c:pt idx="1">
                  <c:v>0</c:v>
                </c:pt>
                <c:pt idx="2">
                  <c:v>0</c:v>
                </c:pt>
                <c:pt idx="3">
                  <c:v>0</c:v>
                </c:pt>
                <c:pt idx="4">
                  <c:v>0</c:v>
                </c:pt>
                <c:pt idx="5">
                  <c:v>0</c:v>
                </c:pt>
                <c:pt idx="6">
                  <c:v>0</c:v>
                </c:pt>
                <c:pt idx="7">
                  <c:v>0</c:v>
                </c:pt>
                <c:pt idx="8">
                  <c:v>0</c:v>
                </c:pt>
                <c:pt idx="9">
                  <c:v>0</c:v>
                </c:pt>
                <c:pt idx="10">
                  <c:v>52.979696625810341</c:v>
                </c:pt>
                <c:pt idx="11">
                  <c:v>52.979696625810341</c:v>
                </c:pt>
                <c:pt idx="12">
                  <c:v>52.979696625810341</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numCache>
            </c:numRef>
          </c:val>
          <c:extLst>
            <c:ext xmlns:c16="http://schemas.microsoft.com/office/drawing/2014/chart" uri="{C3380CC4-5D6E-409C-BE32-E72D297353CC}">
              <c16:uniqueId val="{00000004-E93E-4787-9925-77A01690BA83}"/>
            </c:ext>
          </c:extLst>
        </c:ser>
        <c:ser>
          <c:idx val="2"/>
          <c:order val="6"/>
          <c:tx>
            <c:strRef>
              <c:f>'Variable width chart'!$T$7</c:f>
              <c:strCache>
                <c:ptCount val="1"/>
                <c:pt idx="0">
                  <c:v>Other L48 Tight Oil</c:v>
                </c:pt>
              </c:strCache>
            </c:strRef>
          </c:tx>
          <c:spPr>
            <a:solidFill>
              <a:schemeClr val="accent5"/>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chart'!$T$8:$T$96</c:f>
              <c:numCache>
                <c:formatCode>General</c:formatCode>
                <c:ptCount val="89"/>
                <c:pt idx="1">
                  <c:v>0</c:v>
                </c:pt>
                <c:pt idx="2">
                  <c:v>0</c:v>
                </c:pt>
                <c:pt idx="3">
                  <c:v>0</c:v>
                </c:pt>
                <c:pt idx="4">
                  <c:v>0</c:v>
                </c:pt>
                <c:pt idx="5">
                  <c:v>0</c:v>
                </c:pt>
                <c:pt idx="6">
                  <c:v>0</c:v>
                </c:pt>
                <c:pt idx="7">
                  <c:v>0</c:v>
                </c:pt>
                <c:pt idx="8">
                  <c:v>0</c:v>
                </c:pt>
                <c:pt idx="9">
                  <c:v>0</c:v>
                </c:pt>
                <c:pt idx="10">
                  <c:v>0</c:v>
                </c:pt>
                <c:pt idx="11">
                  <c:v>0</c:v>
                </c:pt>
                <c:pt idx="12">
                  <c:v>0</c:v>
                </c:pt>
                <c:pt idx="13">
                  <c:v>143.28392089811169</c:v>
                </c:pt>
                <c:pt idx="14">
                  <c:v>143.28392089811169</c:v>
                </c:pt>
                <c:pt idx="15">
                  <c:v>143.28392089811169</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numCache>
            </c:numRef>
          </c:val>
          <c:extLst>
            <c:ext xmlns:c16="http://schemas.microsoft.com/office/drawing/2014/chart" uri="{C3380CC4-5D6E-409C-BE32-E72D297353CC}">
              <c16:uniqueId val="{00000005-E93E-4787-9925-77A01690BA83}"/>
            </c:ext>
          </c:extLst>
        </c:ser>
        <c:ser>
          <c:idx val="3"/>
          <c:order val="7"/>
          <c:tx>
            <c:strRef>
              <c:f>'Variable width chart'!$U$7</c:f>
              <c:strCache>
                <c:ptCount val="1"/>
                <c:pt idx="0">
                  <c:v>Deepwater other Non-OPEC</c:v>
                </c:pt>
              </c:strCache>
            </c:strRef>
          </c:tx>
          <c:spPr>
            <a:solidFill>
              <a:srgbClr val="06357A"/>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chart'!$U$8:$U$96</c:f>
              <c:numCache>
                <c:formatCode>General</c:formatCode>
                <c:ptCount val="89"/>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38.474755198936911</c:v>
                </c:pt>
                <c:pt idx="17">
                  <c:v>38.474755198936911</c:v>
                </c:pt>
                <c:pt idx="18">
                  <c:v>38.474755198936911</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50">
                  <c:v>0</c:v>
                </c:pt>
                <c:pt idx="51">
                  <c:v>0</c:v>
                </c:pt>
                <c:pt idx="52">
                  <c:v>0</c:v>
                </c:pt>
                <c:pt idx="54">
                  <c:v>0</c:v>
                </c:pt>
                <c:pt idx="55">
                  <c:v>0</c:v>
                </c:pt>
                <c:pt idx="56">
                  <c:v>0</c:v>
                </c:pt>
                <c:pt idx="57">
                  <c:v>0</c:v>
                </c:pt>
                <c:pt idx="58">
                  <c:v>0</c:v>
                </c:pt>
                <c:pt idx="59">
                  <c:v>0</c:v>
                </c:pt>
                <c:pt idx="60">
                  <c:v>0</c:v>
                </c:pt>
                <c:pt idx="61">
                  <c:v>0</c:v>
                </c:pt>
                <c:pt idx="62">
                  <c:v>0</c:v>
                </c:pt>
                <c:pt idx="63">
                  <c:v>0</c:v>
                </c:pt>
                <c:pt idx="64">
                  <c:v>0</c:v>
                </c:pt>
                <c:pt idx="65">
                  <c:v>0</c:v>
                </c:pt>
                <c:pt idx="66">
                  <c:v>0</c:v>
                </c:pt>
              </c:numCache>
            </c:numRef>
          </c:val>
          <c:extLst>
            <c:ext xmlns:c16="http://schemas.microsoft.com/office/drawing/2014/chart" uri="{C3380CC4-5D6E-409C-BE32-E72D297353CC}">
              <c16:uniqueId val="{00000006-E93E-4787-9925-77A01690BA83}"/>
            </c:ext>
          </c:extLst>
        </c:ser>
        <c:ser>
          <c:idx val="4"/>
          <c:order val="8"/>
          <c:tx>
            <c:strRef>
              <c:f>'Variable width chart'!$V$7</c:f>
              <c:strCache>
                <c:ptCount val="1"/>
                <c:pt idx="0">
                  <c:v>Eagle Ford</c:v>
                </c:pt>
              </c:strCache>
            </c:strRef>
          </c:tx>
          <c:spPr>
            <a:solidFill>
              <a:srgbClr val="EAA814"/>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chart'!$V$8:$V$96</c:f>
              <c:numCache>
                <c:formatCode>General</c:formatCode>
                <c:ptCount val="89"/>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73.898667765644703</c:v>
                </c:pt>
                <c:pt idx="20">
                  <c:v>73.898667765644703</c:v>
                </c:pt>
                <c:pt idx="21">
                  <c:v>73.898667765644703</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numCache>
            </c:numRef>
          </c:val>
          <c:extLst>
            <c:ext xmlns:c16="http://schemas.microsoft.com/office/drawing/2014/chart" uri="{C3380CC4-5D6E-409C-BE32-E72D297353CC}">
              <c16:uniqueId val="{00000007-E93E-4787-9925-77A01690BA83}"/>
            </c:ext>
          </c:extLst>
        </c:ser>
        <c:ser>
          <c:idx val="5"/>
          <c:order val="9"/>
          <c:tx>
            <c:strRef>
              <c:f>'Variable width chart'!$W$7</c:f>
              <c:strCache>
                <c:ptCount val="1"/>
                <c:pt idx="0">
                  <c:v>Vertical wells US Lower 48</c:v>
                </c:pt>
              </c:strCache>
            </c:strRef>
          </c:tx>
          <c:spPr>
            <a:solidFill>
              <a:srgbClr val="008542"/>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chart'!$W$8:$W$96</c:f>
              <c:numCache>
                <c:formatCode>General</c:formatCode>
                <c:ptCount val="89"/>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71.4295229020601</c:v>
                </c:pt>
                <c:pt idx="23">
                  <c:v>71.4295229020601</c:v>
                </c:pt>
                <c:pt idx="24">
                  <c:v>71.4295229020601</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numCache>
            </c:numRef>
          </c:val>
          <c:extLst>
            <c:ext xmlns:c16="http://schemas.microsoft.com/office/drawing/2014/chart" uri="{C3380CC4-5D6E-409C-BE32-E72D297353CC}">
              <c16:uniqueId val="{00000008-E93E-4787-9925-77A01690BA83}"/>
            </c:ext>
          </c:extLst>
        </c:ser>
        <c:ser>
          <c:idx val="6"/>
          <c:order val="10"/>
          <c:tx>
            <c:strRef>
              <c:f>'Variable width chart'!$X$7</c:f>
              <c:strCache>
                <c:ptCount val="1"/>
                <c:pt idx="0">
                  <c:v>Bakken</c:v>
                </c:pt>
              </c:strCache>
            </c:strRef>
          </c:tx>
          <c:spPr>
            <a:solidFill>
              <a:schemeClr val="accent5"/>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chart'!$X$8:$X$96</c:f>
              <c:numCache>
                <c:formatCode>General</c:formatCode>
                <c:ptCount val="89"/>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61.029429878111102</c:v>
                </c:pt>
                <c:pt idx="26">
                  <c:v>61.029429878111102</c:v>
                </c:pt>
                <c:pt idx="27">
                  <c:v>61.029429878111102</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numCache>
            </c:numRef>
          </c:val>
          <c:extLst>
            <c:ext xmlns:c16="http://schemas.microsoft.com/office/drawing/2014/chart" uri="{C3380CC4-5D6E-409C-BE32-E72D297353CC}">
              <c16:uniqueId val="{00000009-E93E-4787-9925-77A01690BA83}"/>
            </c:ext>
          </c:extLst>
        </c:ser>
        <c:ser>
          <c:idx val="7"/>
          <c:order val="11"/>
          <c:tx>
            <c:strRef>
              <c:f>'Variable width chart'!$Y$7</c:f>
              <c:strCache>
                <c:ptCount val="1"/>
                <c:pt idx="0">
                  <c:v>Mid-Continent</c:v>
                </c:pt>
              </c:strCache>
            </c:strRef>
          </c:tx>
          <c:spPr>
            <a:solidFill>
              <a:srgbClr val="EAA814"/>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chart'!$Y$8:$Y$96</c:f>
              <c:numCache>
                <c:formatCode>General</c:formatCode>
                <c:ptCount val="89"/>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65.813768737949829</c:v>
                </c:pt>
                <c:pt idx="29">
                  <c:v>65.813768737949829</c:v>
                </c:pt>
                <c:pt idx="30">
                  <c:v>65.813768737949829</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numCache>
            </c:numRef>
          </c:val>
          <c:extLst>
            <c:ext xmlns:c16="http://schemas.microsoft.com/office/drawing/2014/chart" uri="{C3380CC4-5D6E-409C-BE32-E72D297353CC}">
              <c16:uniqueId val="{0000000A-E93E-4787-9925-77A01690BA83}"/>
            </c:ext>
          </c:extLst>
        </c:ser>
        <c:ser>
          <c:idx val="8"/>
          <c:order val="12"/>
          <c:tx>
            <c:strRef>
              <c:f>'Variable width chart'!$Z$7</c:f>
              <c:strCache>
                <c:ptCount val="1"/>
                <c:pt idx="0">
                  <c:v>Shallow Water OPEC</c:v>
                </c:pt>
              </c:strCache>
            </c:strRef>
          </c:tx>
          <c:spPr>
            <a:solidFill>
              <a:schemeClr val="accent5"/>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chart'!$Z$8:$Z$96</c:f>
              <c:numCache>
                <c:formatCode>General</c:formatCode>
                <c:ptCount val="89"/>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numCache>
            </c:numRef>
          </c:val>
          <c:extLst>
            <c:ext xmlns:c16="http://schemas.microsoft.com/office/drawing/2014/chart" uri="{C3380CC4-5D6E-409C-BE32-E72D297353CC}">
              <c16:uniqueId val="{0000000B-E93E-4787-9925-77A01690BA83}"/>
            </c:ext>
          </c:extLst>
        </c:ser>
        <c:ser>
          <c:idx val="9"/>
          <c:order val="13"/>
          <c:tx>
            <c:strRef>
              <c:f>'Variable width chart'!$AA$7</c:f>
              <c:strCache>
                <c:ptCount val="1"/>
                <c:pt idx="0">
                  <c:v>Shallow Water Non-OPEC</c:v>
                </c:pt>
              </c:strCache>
            </c:strRef>
          </c:tx>
          <c:spPr>
            <a:solidFill>
              <a:srgbClr val="00A4E3"/>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chart'!$AA$8:$AA$96</c:f>
              <c:numCache>
                <c:formatCode>General</c:formatCode>
                <c:ptCount val="89"/>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56.190526148082398</c:v>
                </c:pt>
                <c:pt idx="35">
                  <c:v>56.190526148082398</c:v>
                </c:pt>
                <c:pt idx="36">
                  <c:v>56.190526148082398</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numCache>
            </c:numRef>
          </c:val>
          <c:extLst>
            <c:ext xmlns:c16="http://schemas.microsoft.com/office/drawing/2014/chart" uri="{C3380CC4-5D6E-409C-BE32-E72D297353CC}">
              <c16:uniqueId val="{0000000C-E93E-4787-9925-77A01690BA83}"/>
            </c:ext>
          </c:extLst>
        </c:ser>
        <c:ser>
          <c:idx val="10"/>
          <c:order val="14"/>
          <c:tx>
            <c:strRef>
              <c:f>'Variable width chart'!$AB$7</c:f>
              <c:strCache>
                <c:ptCount val="1"/>
                <c:pt idx="0">
                  <c:v>Onshore Non-OPEC</c:v>
                </c:pt>
              </c:strCache>
            </c:strRef>
          </c:tx>
          <c:spPr>
            <a:solidFill>
              <a:srgbClr val="008542"/>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chart'!$AB$8:$AB$96</c:f>
              <c:numCache>
                <c:formatCode>General</c:formatCode>
                <c:ptCount val="89"/>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36.097853306881511</c:v>
                </c:pt>
                <c:pt idx="38">
                  <c:v>36.097853306881511</c:v>
                </c:pt>
                <c:pt idx="39">
                  <c:v>36.097853306881511</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numCache>
            </c:numRef>
          </c:val>
          <c:extLst>
            <c:ext xmlns:c16="http://schemas.microsoft.com/office/drawing/2014/chart" uri="{C3380CC4-5D6E-409C-BE32-E72D297353CC}">
              <c16:uniqueId val="{0000000D-E93E-4787-9925-77A01690BA83}"/>
            </c:ext>
          </c:extLst>
        </c:ser>
        <c:ser>
          <c:idx val="11"/>
          <c:order val="15"/>
          <c:tx>
            <c:strRef>
              <c:f>'Variable width chart'!$AC$7</c:f>
              <c:strCache>
                <c:ptCount val="1"/>
                <c:pt idx="0">
                  <c:v>Shallow Water Europe</c:v>
                </c:pt>
              </c:strCache>
            </c:strRef>
          </c:tx>
          <c:spPr>
            <a:solidFill>
              <a:schemeClr val="accent1"/>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chart'!$AC$8:$AC$96</c:f>
              <c:numCache>
                <c:formatCode>General</c:formatCode>
                <c:ptCount val="89"/>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65.379566784189677</c:v>
                </c:pt>
                <c:pt idx="41">
                  <c:v>65.379566784189677</c:v>
                </c:pt>
                <c:pt idx="42">
                  <c:v>65.379566784189677</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numCache>
            </c:numRef>
          </c:val>
          <c:extLst>
            <c:ext xmlns:c16="http://schemas.microsoft.com/office/drawing/2014/chart" uri="{C3380CC4-5D6E-409C-BE32-E72D297353CC}">
              <c16:uniqueId val="{0000000E-E93E-4787-9925-77A01690BA83}"/>
            </c:ext>
          </c:extLst>
        </c:ser>
        <c:ser>
          <c:idx val="12"/>
          <c:order val="16"/>
          <c:tx>
            <c:strRef>
              <c:f>'Variable width chart'!$AD$7</c:f>
              <c:strCache>
                <c:ptCount val="1"/>
                <c:pt idx="0">
                  <c:v>Deepwater US</c:v>
                </c:pt>
              </c:strCache>
            </c:strRef>
          </c:tx>
          <c:spPr>
            <a:solidFill>
              <a:srgbClr val="06357A"/>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chart'!$AD$8:$AD$96</c:f>
              <c:numCache>
                <c:formatCode>General</c:formatCode>
                <c:ptCount val="89"/>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42.049652561853392</c:v>
                </c:pt>
                <c:pt idx="44">
                  <c:v>42.049652561853392</c:v>
                </c:pt>
                <c:pt idx="45">
                  <c:v>42.049652561853392</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numCache>
            </c:numRef>
          </c:val>
          <c:extLst>
            <c:ext xmlns:c16="http://schemas.microsoft.com/office/drawing/2014/chart" uri="{C3380CC4-5D6E-409C-BE32-E72D297353CC}">
              <c16:uniqueId val="{0000000F-E93E-4787-9925-77A01690BA83}"/>
            </c:ext>
          </c:extLst>
        </c:ser>
        <c:ser>
          <c:idx val="13"/>
          <c:order val="17"/>
          <c:tx>
            <c:strRef>
              <c:f>'Variable width chart'!$AE$7</c:f>
              <c:strCache>
                <c:ptCount val="1"/>
                <c:pt idx="0">
                  <c:v>Offshore Nigeria</c:v>
                </c:pt>
              </c:strCache>
            </c:strRef>
          </c:tx>
          <c:spPr>
            <a:solidFill>
              <a:schemeClr val="accent1"/>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chart'!$AE$8:$AE$96</c:f>
              <c:numCache>
                <c:formatCode>General</c:formatCode>
                <c:ptCount val="89"/>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59.412269703235353</c:v>
                </c:pt>
                <c:pt idx="47">
                  <c:v>59.412269703235353</c:v>
                </c:pt>
                <c:pt idx="48">
                  <c:v>59.412269703235353</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numCache>
            </c:numRef>
          </c:val>
          <c:extLst>
            <c:ext xmlns:c16="http://schemas.microsoft.com/office/drawing/2014/chart" uri="{C3380CC4-5D6E-409C-BE32-E72D297353CC}">
              <c16:uniqueId val="{00000010-E93E-4787-9925-77A01690BA83}"/>
            </c:ext>
          </c:extLst>
        </c:ser>
        <c:ser>
          <c:idx val="17"/>
          <c:order val="18"/>
          <c:tx>
            <c:strRef>
              <c:f>'Variable width chart'!$AF$7</c:f>
              <c:strCache>
                <c:ptCount val="1"/>
                <c:pt idx="0">
                  <c:v>Canada Oil Sands</c:v>
                </c:pt>
              </c:strCache>
            </c:strRef>
          </c:tx>
          <c:spPr>
            <a:solidFill>
              <a:srgbClr val="008542"/>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chart'!$AF$8:$AF$96</c:f>
              <c:numCache>
                <c:formatCode>General</c:formatCode>
                <c:ptCount val="89"/>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45.27000000000001</c:v>
                </c:pt>
                <c:pt idx="50">
                  <c:v>45.27000000000001</c:v>
                </c:pt>
                <c:pt idx="51">
                  <c:v>45.27000000000001</c:v>
                </c:pt>
                <c:pt idx="52">
                  <c:v>0</c:v>
                </c:pt>
              </c:numCache>
            </c:numRef>
          </c:val>
          <c:extLst>
            <c:ext xmlns:c16="http://schemas.microsoft.com/office/drawing/2014/chart" uri="{C3380CC4-5D6E-409C-BE32-E72D297353CC}">
              <c16:uniqueId val="{00000011-E93E-4787-9925-77A01690BA83}"/>
            </c:ext>
          </c:extLst>
        </c:ser>
        <c:ser>
          <c:idx val="18"/>
          <c:order val="19"/>
          <c:tx>
            <c:strRef>
              <c:f>'Variable width chart'!$AG$7</c:f>
              <c:strCache>
                <c:ptCount val="1"/>
                <c:pt idx="0">
                  <c:v>Deepwater Angola</c:v>
                </c:pt>
              </c:strCache>
            </c:strRef>
          </c:tx>
          <c:spPr>
            <a:solidFill>
              <a:schemeClr val="accent2"/>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chart'!$AG$8:$AG$96</c:f>
              <c:numCache>
                <c:formatCode>General</c:formatCode>
                <c:ptCount val="89"/>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51">
                  <c:v>0</c:v>
                </c:pt>
                <c:pt idx="52">
                  <c:v>12.773761412450201</c:v>
                </c:pt>
                <c:pt idx="53">
                  <c:v>12.773761412450201</c:v>
                </c:pt>
                <c:pt idx="54">
                  <c:v>12.773761412450201</c:v>
                </c:pt>
                <c:pt idx="55">
                  <c:v>0</c:v>
                </c:pt>
              </c:numCache>
            </c:numRef>
          </c:val>
          <c:extLst>
            <c:ext xmlns:c16="http://schemas.microsoft.com/office/drawing/2014/chart" uri="{C3380CC4-5D6E-409C-BE32-E72D297353CC}">
              <c16:uniqueId val="{00000012-E93E-4787-9925-77A01690BA83}"/>
            </c:ext>
          </c:extLst>
        </c:ser>
        <c:ser>
          <c:idx val="19"/>
          <c:order val="20"/>
          <c:tx>
            <c:strRef>
              <c:f>'Variable width chart'!$AH$7</c:f>
              <c:strCache>
                <c:ptCount val="1"/>
                <c:pt idx="0">
                  <c:v>Niobrara</c:v>
                </c:pt>
              </c:strCache>
            </c:strRef>
          </c:tx>
          <c:spPr>
            <a:solidFill>
              <a:srgbClr val="EAA814"/>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chart'!$AH$8:$AH$96</c:f>
              <c:numCache>
                <c:formatCode>General</c:formatCode>
                <c:ptCount val="89"/>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54">
                  <c:v>0</c:v>
                </c:pt>
                <c:pt idx="55">
                  <c:v>83.104731361875778</c:v>
                </c:pt>
                <c:pt idx="56">
                  <c:v>83.104731361875778</c:v>
                </c:pt>
                <c:pt idx="57">
                  <c:v>83.104731361875778</c:v>
                </c:pt>
                <c:pt idx="58">
                  <c:v>0</c:v>
                </c:pt>
              </c:numCache>
            </c:numRef>
          </c:val>
          <c:extLst>
            <c:ext xmlns:c16="http://schemas.microsoft.com/office/drawing/2014/chart" uri="{C3380CC4-5D6E-409C-BE32-E72D297353CC}">
              <c16:uniqueId val="{00000013-E93E-4787-9925-77A01690BA83}"/>
            </c:ext>
          </c:extLst>
        </c:ser>
        <c:ser>
          <c:idx val="20"/>
          <c:order val="21"/>
          <c:tx>
            <c:strRef>
              <c:f>'Variable width chart'!$AI$7</c:f>
              <c:strCache>
                <c:ptCount val="1"/>
                <c:pt idx="0">
                  <c:v>0</c:v>
                </c:pt>
              </c:strCache>
            </c:strRef>
          </c:tx>
          <c:spPr>
            <a:solidFill>
              <a:schemeClr val="accent2"/>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chart'!$AI$8:$AI$96</c:f>
              <c:numCache>
                <c:formatCode>General</c:formatCode>
                <c:ptCount val="89"/>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57">
                  <c:v>0</c:v>
                </c:pt>
                <c:pt idx="58">
                  <c:v>#N/A</c:v>
                </c:pt>
                <c:pt idx="59">
                  <c:v>#N/A</c:v>
                </c:pt>
                <c:pt idx="60">
                  <c:v>#N/A</c:v>
                </c:pt>
                <c:pt idx="61">
                  <c:v>0</c:v>
                </c:pt>
              </c:numCache>
            </c:numRef>
          </c:val>
          <c:extLst>
            <c:ext xmlns:c16="http://schemas.microsoft.com/office/drawing/2014/chart" uri="{C3380CC4-5D6E-409C-BE32-E72D297353CC}">
              <c16:uniqueId val="{00000014-E93E-4787-9925-77A01690BA83}"/>
            </c:ext>
          </c:extLst>
        </c:ser>
        <c:ser>
          <c:idx val="21"/>
          <c:order val="22"/>
          <c:tx>
            <c:strRef>
              <c:f>'Variable width chart'!$AJ$7</c:f>
              <c:strCache>
                <c:ptCount val="1"/>
                <c:pt idx="0">
                  <c:v>0</c:v>
                </c:pt>
              </c:strCache>
            </c:strRef>
          </c:tx>
          <c:spPr>
            <a:solidFill>
              <a:srgbClr val="C57677"/>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chart'!$AJ$8:$AJ$96</c:f>
              <c:numCache>
                <c:formatCode>General</c:formatCode>
                <c:ptCount val="89"/>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60">
                  <c:v>0</c:v>
                </c:pt>
                <c:pt idx="61">
                  <c:v>#N/A</c:v>
                </c:pt>
                <c:pt idx="62">
                  <c:v>#N/A</c:v>
                </c:pt>
                <c:pt idx="63">
                  <c:v>#N/A</c:v>
                </c:pt>
                <c:pt idx="64">
                  <c:v>0</c:v>
                </c:pt>
              </c:numCache>
            </c:numRef>
          </c:val>
          <c:extLst>
            <c:ext xmlns:c16="http://schemas.microsoft.com/office/drawing/2014/chart" uri="{C3380CC4-5D6E-409C-BE32-E72D297353CC}">
              <c16:uniqueId val="{00000015-E93E-4787-9925-77A01690BA83}"/>
            </c:ext>
          </c:extLst>
        </c:ser>
        <c:ser>
          <c:idx val="22"/>
          <c:order val="23"/>
          <c:tx>
            <c:strRef>
              <c:f>'Variable width chart'!$AK$7</c:f>
              <c:strCache>
                <c:ptCount val="1"/>
                <c:pt idx="0">
                  <c:v>0</c:v>
                </c:pt>
              </c:strCache>
            </c:strRef>
          </c:tx>
          <c:spPr>
            <a:solidFill>
              <a:srgbClr val="83A8A4"/>
            </a:solidFill>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chart'!$AK$8:$AK$96</c:f>
              <c:numCache>
                <c:formatCode>General</c:formatCode>
                <c:ptCount val="89"/>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63">
                  <c:v>0</c:v>
                </c:pt>
                <c:pt idx="64">
                  <c:v>#N/A</c:v>
                </c:pt>
                <c:pt idx="65">
                  <c:v>#N/A</c:v>
                </c:pt>
                <c:pt idx="66">
                  <c:v>#N/A</c:v>
                </c:pt>
                <c:pt idx="67">
                  <c:v>0</c:v>
                </c:pt>
              </c:numCache>
            </c:numRef>
          </c:val>
          <c:extLst>
            <c:ext xmlns:c16="http://schemas.microsoft.com/office/drawing/2014/chart" uri="{C3380CC4-5D6E-409C-BE32-E72D297353CC}">
              <c16:uniqueId val="{00000016-E93E-4787-9925-77A01690BA83}"/>
            </c:ext>
          </c:extLst>
        </c:ser>
        <c:ser>
          <c:idx val="26"/>
          <c:order val="24"/>
          <c:tx>
            <c:strRef>
              <c:f>'Variable width chart'!$AL$7</c:f>
              <c:strCache>
                <c:ptCount val="1"/>
                <c:pt idx="0">
                  <c:v>0</c:v>
                </c:pt>
              </c:strCache>
            </c:strRef>
          </c:tx>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chart'!$AL$8:$AL$96</c:f>
              <c:numCache>
                <c:formatCode>General</c:formatCode>
                <c:ptCount val="89"/>
                <c:pt idx="66">
                  <c:v>0</c:v>
                </c:pt>
                <c:pt idx="67">
                  <c:v>#N/A</c:v>
                </c:pt>
                <c:pt idx="68">
                  <c:v>#N/A</c:v>
                </c:pt>
                <c:pt idx="69">
                  <c:v>#N/A</c:v>
                </c:pt>
                <c:pt idx="70">
                  <c:v>0</c:v>
                </c:pt>
              </c:numCache>
            </c:numRef>
          </c:val>
          <c:extLst>
            <c:ext xmlns:c16="http://schemas.microsoft.com/office/drawing/2014/chart" uri="{C3380CC4-5D6E-409C-BE32-E72D297353CC}">
              <c16:uniqueId val="{00000017-E93E-4787-9925-77A01690BA83}"/>
            </c:ext>
          </c:extLst>
        </c:ser>
        <c:ser>
          <c:idx val="27"/>
          <c:order val="25"/>
          <c:tx>
            <c:strRef>
              <c:f>'Variable width chart'!$AM$7</c:f>
              <c:strCache>
                <c:ptCount val="1"/>
                <c:pt idx="0">
                  <c:v>0</c:v>
                </c:pt>
              </c:strCache>
            </c:strRef>
          </c:tx>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chart'!$AM$8:$AM$96</c:f>
              <c:numCache>
                <c:formatCode>General</c:formatCode>
                <c:ptCount val="89"/>
                <c:pt idx="69">
                  <c:v>0</c:v>
                </c:pt>
                <c:pt idx="70">
                  <c:v>#N/A</c:v>
                </c:pt>
                <c:pt idx="71">
                  <c:v>#N/A</c:v>
                </c:pt>
                <c:pt idx="72">
                  <c:v>#N/A</c:v>
                </c:pt>
                <c:pt idx="73">
                  <c:v>0</c:v>
                </c:pt>
              </c:numCache>
            </c:numRef>
          </c:val>
          <c:extLst>
            <c:ext xmlns:c16="http://schemas.microsoft.com/office/drawing/2014/chart" uri="{C3380CC4-5D6E-409C-BE32-E72D297353CC}">
              <c16:uniqueId val="{00000018-E93E-4787-9925-77A01690BA83}"/>
            </c:ext>
          </c:extLst>
        </c:ser>
        <c:ser>
          <c:idx val="24"/>
          <c:order val="26"/>
          <c:tx>
            <c:strRef>
              <c:f>'Variable width chart'!$AN$7</c:f>
              <c:strCache>
                <c:ptCount val="1"/>
                <c:pt idx="0">
                  <c:v>0</c:v>
                </c:pt>
              </c:strCache>
            </c:strRef>
          </c:tx>
          <c:spPr>
            <a:ln w="28575">
              <a:noFill/>
            </a:ln>
          </c:spPr>
          <c:cat>
            <c:numRef>
              <c:f>'Variable width chart'!$N$8:$N$96</c:f>
              <c:numCache>
                <c:formatCode>General</c:formatCode>
                <c:ptCount val="89"/>
                <c:pt idx="1">
                  <c:v>0.1</c:v>
                </c:pt>
                <c:pt idx="2">
                  <c:v>136.76050000000001</c:v>
                </c:pt>
                <c:pt idx="3">
                  <c:v>273.42099999999948</c:v>
                </c:pt>
                <c:pt idx="4">
                  <c:v>273.42099999999948</c:v>
                </c:pt>
                <c:pt idx="5">
                  <c:v>670.04470849116478</c:v>
                </c:pt>
                <c:pt idx="6">
                  <c:v>1066.66841698233</c:v>
                </c:pt>
                <c:pt idx="7">
                  <c:v>1066.66841698233</c:v>
                </c:pt>
                <c:pt idx="8">
                  <c:v>1629.9226561329799</c:v>
                </c:pt>
                <c:pt idx="9">
                  <c:v>2193.1768952836292</c:v>
                </c:pt>
                <c:pt idx="10">
                  <c:v>2193.1768952836292</c:v>
                </c:pt>
                <c:pt idx="11">
                  <c:v>3792.318669695765</c:v>
                </c:pt>
                <c:pt idx="12">
                  <c:v>5391.46044410791</c:v>
                </c:pt>
                <c:pt idx="13">
                  <c:v>5391.46044410791</c:v>
                </c:pt>
                <c:pt idx="14">
                  <c:v>5568.6047550000194</c:v>
                </c:pt>
                <c:pt idx="15">
                  <c:v>5745.7490658921406</c:v>
                </c:pt>
                <c:pt idx="16">
                  <c:v>5745.7490658921406</c:v>
                </c:pt>
                <c:pt idx="17">
                  <c:v>6011.669429337524</c:v>
                </c:pt>
                <c:pt idx="18">
                  <c:v>6277.5897927829064</c:v>
                </c:pt>
                <c:pt idx="19">
                  <c:v>6277.5897927829064</c:v>
                </c:pt>
                <c:pt idx="20">
                  <c:v>7271.6508967490226</c:v>
                </c:pt>
                <c:pt idx="21">
                  <c:v>8265.7120007151389</c:v>
                </c:pt>
                <c:pt idx="22">
                  <c:v>8265.7120007151389</c:v>
                </c:pt>
                <c:pt idx="23">
                  <c:v>8555.3780994122644</c:v>
                </c:pt>
                <c:pt idx="24">
                  <c:v>8845.04419810941</c:v>
                </c:pt>
                <c:pt idx="25">
                  <c:v>8845.04419810941</c:v>
                </c:pt>
                <c:pt idx="26">
                  <c:v>9512.0290140457746</c:v>
                </c:pt>
                <c:pt idx="27">
                  <c:v>10179.01382998215</c:v>
                </c:pt>
                <c:pt idx="28">
                  <c:v>10179.01382998215</c:v>
                </c:pt>
                <c:pt idx="29">
                  <c:v>10402.347611372121</c:v>
                </c:pt>
                <c:pt idx="30">
                  <c:v>10625.681392762101</c:v>
                </c:pt>
                <c:pt idx="31">
                  <c:v>10625.681392762101</c:v>
                </c:pt>
                <c:pt idx="32">
                  <c:v>10629.584892762099</c:v>
                </c:pt>
                <c:pt idx="33">
                  <c:v>10633.488392762099</c:v>
                </c:pt>
                <c:pt idx="34">
                  <c:v>10633.488392762099</c:v>
                </c:pt>
                <c:pt idx="35">
                  <c:v>10720.13887387726</c:v>
                </c:pt>
                <c:pt idx="36">
                  <c:v>10806.789354992419</c:v>
                </c:pt>
                <c:pt idx="37">
                  <c:v>10806.789354992419</c:v>
                </c:pt>
                <c:pt idx="38">
                  <c:v>10952.223032490399</c:v>
                </c:pt>
                <c:pt idx="39">
                  <c:v>11097.65670998835</c:v>
                </c:pt>
                <c:pt idx="40">
                  <c:v>11097.65670998835</c:v>
                </c:pt>
                <c:pt idx="41">
                  <c:v>11308.816477430209</c:v>
                </c:pt>
                <c:pt idx="42">
                  <c:v>11519.976244872079</c:v>
                </c:pt>
                <c:pt idx="43">
                  <c:v>11519.976244872079</c:v>
                </c:pt>
                <c:pt idx="44">
                  <c:v>11618.54824487208</c:v>
                </c:pt>
                <c:pt idx="45">
                  <c:v>11717.12024487208</c:v>
                </c:pt>
                <c:pt idx="46">
                  <c:v>11717.12024487208</c:v>
                </c:pt>
                <c:pt idx="47">
                  <c:v>11817.125244872081</c:v>
                </c:pt>
                <c:pt idx="48">
                  <c:v>11917.13024487208</c:v>
                </c:pt>
                <c:pt idx="49">
                  <c:v>11917.13024487208</c:v>
                </c:pt>
                <c:pt idx="50">
                  <c:v>12038.05024487208</c:v>
                </c:pt>
                <c:pt idx="51">
                  <c:v>12158.97024487208</c:v>
                </c:pt>
                <c:pt idx="52">
                  <c:v>12158.97024487208</c:v>
                </c:pt>
                <c:pt idx="53">
                  <c:v>12229.30974487208</c:v>
                </c:pt>
                <c:pt idx="54">
                  <c:v>12299.64924487208</c:v>
                </c:pt>
                <c:pt idx="55">
                  <c:v>12299.64924487208</c:v>
                </c:pt>
                <c:pt idx="56">
                  <c:v>12561.74235693984</c:v>
                </c:pt>
                <c:pt idx="57">
                  <c:v>12823.835469007599</c:v>
                </c:pt>
                <c:pt idx="58">
                  <c:v>12823.835469007599</c:v>
                </c:pt>
                <c:pt idx="59">
                  <c:v>12823.835469007599</c:v>
                </c:pt>
                <c:pt idx="60">
                  <c:v>12823.835469007599</c:v>
                </c:pt>
                <c:pt idx="61">
                  <c:v>12823.835469007599</c:v>
                </c:pt>
                <c:pt idx="62">
                  <c:v>12823.835469007599</c:v>
                </c:pt>
                <c:pt idx="63">
                  <c:v>12823.835469007599</c:v>
                </c:pt>
                <c:pt idx="64">
                  <c:v>12823.835469007599</c:v>
                </c:pt>
                <c:pt idx="65">
                  <c:v>12823.835469007599</c:v>
                </c:pt>
                <c:pt idx="66">
                  <c:v>12823.835469007599</c:v>
                </c:pt>
                <c:pt idx="67">
                  <c:v>12823.835469007599</c:v>
                </c:pt>
                <c:pt idx="68">
                  <c:v>12823.835469007599</c:v>
                </c:pt>
                <c:pt idx="69">
                  <c:v>12823.835469007599</c:v>
                </c:pt>
                <c:pt idx="70">
                  <c:v>12823.835469007599</c:v>
                </c:pt>
                <c:pt idx="71">
                  <c:v>12823.835469007599</c:v>
                </c:pt>
                <c:pt idx="72">
                  <c:v>12823.835469007599</c:v>
                </c:pt>
                <c:pt idx="73">
                  <c:v>12823.835469007599</c:v>
                </c:pt>
                <c:pt idx="74">
                  <c:v>12823.835469007599</c:v>
                </c:pt>
                <c:pt idx="75">
                  <c:v>12823.835469007599</c:v>
                </c:pt>
                <c:pt idx="76">
                  <c:v>12823.835469007599</c:v>
                </c:pt>
                <c:pt idx="77">
                  <c:v>12823.835469007599</c:v>
                </c:pt>
                <c:pt idx="78">
                  <c:v>12823.835469007599</c:v>
                </c:pt>
                <c:pt idx="79">
                  <c:v>12823.835469007599</c:v>
                </c:pt>
                <c:pt idx="80">
                  <c:v>12823.835469007599</c:v>
                </c:pt>
                <c:pt idx="81">
                  <c:v>12823.835469007599</c:v>
                </c:pt>
                <c:pt idx="82">
                  <c:v>12823.835469007599</c:v>
                </c:pt>
                <c:pt idx="83">
                  <c:v>12823.835469007599</c:v>
                </c:pt>
                <c:pt idx="84">
                  <c:v>12823.835469007599</c:v>
                </c:pt>
                <c:pt idx="85">
                  <c:v>12823.835469007599</c:v>
                </c:pt>
                <c:pt idx="86">
                  <c:v>12823.835469007599</c:v>
                </c:pt>
                <c:pt idx="87">
                  <c:v>12823.835469007599</c:v>
                </c:pt>
                <c:pt idx="88">
                  <c:v>12823.835469007599</c:v>
                </c:pt>
              </c:numCache>
            </c:numRef>
          </c:cat>
          <c:val>
            <c:numRef>
              <c:f>'Variable width chart'!$AN$8:$AN$96</c:f>
              <c:numCache>
                <c:formatCode>General</c:formatCode>
                <c:ptCount val="89"/>
                <c:pt idx="72">
                  <c:v>0</c:v>
                </c:pt>
                <c:pt idx="73">
                  <c:v>#N/A</c:v>
                </c:pt>
                <c:pt idx="74">
                  <c:v>#N/A</c:v>
                </c:pt>
                <c:pt idx="75">
                  <c:v>#N/A</c:v>
                </c:pt>
                <c:pt idx="76">
                  <c:v>0</c:v>
                </c:pt>
              </c:numCache>
            </c:numRef>
          </c:val>
          <c:extLst>
            <c:ext xmlns:c16="http://schemas.microsoft.com/office/drawing/2014/chart" uri="{C3380CC4-5D6E-409C-BE32-E72D297353CC}">
              <c16:uniqueId val="{00000019-E93E-4787-9925-77A01690BA83}"/>
            </c:ext>
          </c:extLst>
        </c:ser>
        <c:dLbls>
          <c:showLegendKey val="0"/>
          <c:showVal val="0"/>
          <c:showCatName val="0"/>
          <c:showSerName val="0"/>
          <c:showPercent val="0"/>
          <c:showBubbleSize val="0"/>
        </c:dLbls>
        <c:axId val="158146560"/>
        <c:axId val="158148480"/>
      </c:areaChart>
      <c:scatterChart>
        <c:scatterStyle val="lineMarker"/>
        <c:varyColors val="0"/>
        <c:ser>
          <c:idx val="25"/>
          <c:order val="0"/>
          <c:tx>
            <c:strRef>
              <c:f>'Variable width chart'!$AW$6</c:f>
              <c:strCache>
                <c:ptCount val="1"/>
                <c:pt idx="0">
                  <c:v>Weighted average based on production in 2026</c:v>
                </c:pt>
              </c:strCache>
            </c:strRef>
          </c:tx>
          <c:spPr>
            <a:ln w="28575">
              <a:noFill/>
            </a:ln>
          </c:spPr>
          <c:marker>
            <c:symbol val="diamond"/>
            <c:size val="7"/>
            <c:spPr>
              <a:solidFill>
                <a:srgbClr val="FFFF00"/>
              </a:solidFill>
              <a:ln w="9525" cap="sq">
                <a:solidFill>
                  <a:schemeClr val="tx1"/>
                </a:solidFill>
                <a:miter lim="800000"/>
              </a:ln>
            </c:spPr>
          </c:marker>
          <c:dLbls>
            <c:spPr>
              <a:noFill/>
              <a:ln>
                <a:noFill/>
              </a:ln>
              <a:effectLst/>
            </c:sp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'Variable width chart'!$AW$8:$AW$90</c:f>
              <c:numCache>
                <c:formatCode>General</c:formatCode>
                <c:ptCount val="83"/>
                <c:pt idx="2" formatCode="0">
                  <c:v>136.76050000000001</c:v>
                </c:pt>
                <c:pt idx="5" formatCode="0">
                  <c:v>670.04470849116478</c:v>
                </c:pt>
                <c:pt idx="8" formatCode="0">
                  <c:v>1629.9226561329799</c:v>
                </c:pt>
                <c:pt idx="11" formatCode="0">
                  <c:v>3792.318669695765</c:v>
                </c:pt>
                <c:pt idx="14" formatCode="0">
                  <c:v>5568.6047550000194</c:v>
                </c:pt>
                <c:pt idx="17" formatCode="0">
                  <c:v>6011.669429337524</c:v>
                </c:pt>
                <c:pt idx="20" formatCode="0">
                  <c:v>7271.6508967490226</c:v>
                </c:pt>
                <c:pt idx="23" formatCode="0">
                  <c:v>8555.3780994122644</c:v>
                </c:pt>
                <c:pt idx="26" formatCode="0">
                  <c:v>9512.0290140457746</c:v>
                </c:pt>
                <c:pt idx="29" formatCode="0">
                  <c:v>10402.347611372121</c:v>
                </c:pt>
                <c:pt idx="32" formatCode="0">
                  <c:v>10629.584892762099</c:v>
                </c:pt>
                <c:pt idx="35" formatCode="0">
                  <c:v>10720.13887387726</c:v>
                </c:pt>
                <c:pt idx="38" formatCode="0">
                  <c:v>10952.223032490399</c:v>
                </c:pt>
                <c:pt idx="41" formatCode="0">
                  <c:v>11308.816477430209</c:v>
                </c:pt>
                <c:pt idx="44" formatCode="0">
                  <c:v>11618.54824487208</c:v>
                </c:pt>
                <c:pt idx="47" formatCode="0">
                  <c:v>11817.125244872081</c:v>
                </c:pt>
                <c:pt idx="50" formatCode="0">
                  <c:v>12038.05024487208</c:v>
                </c:pt>
                <c:pt idx="53" formatCode="0">
                  <c:v>12229.30974487208</c:v>
                </c:pt>
                <c:pt idx="56" formatCode="0">
                  <c:v>12561.74235693984</c:v>
                </c:pt>
                <c:pt idx="59" formatCode="0">
                  <c:v>12823.835469007599</c:v>
                </c:pt>
                <c:pt idx="62" formatCode="0">
                  <c:v>12823.835469007599</c:v>
                </c:pt>
                <c:pt idx="65" formatCode="0">
                  <c:v>12823.835469007599</c:v>
                </c:pt>
                <c:pt idx="68" formatCode="0">
                  <c:v>12823.835469007599</c:v>
                </c:pt>
                <c:pt idx="71" formatCode="0">
                  <c:v>12823.835469007599</c:v>
                </c:pt>
                <c:pt idx="74" formatCode="0">
                  <c:v>12823.835469007599</c:v>
                </c:pt>
                <c:pt idx="77" formatCode="0">
                  <c:v>12823.835469007599</c:v>
                </c:pt>
                <c:pt idx="80" formatCode="0">
                  <c:v>12823.835469007599</c:v>
                </c:pt>
              </c:numCache>
            </c:numRef>
          </c:xVal>
          <c:yVal>
            <c:numRef>
              <c:f>'Variable width chart'!$AX$8:$AX$90</c:f>
              <c:numCache>
                <c:formatCode>General</c:formatCode>
                <c:ptCount val="83"/>
                <c:pt idx="2" formatCode="0">
                  <c:v>31.6939212252929</c:v>
                </c:pt>
                <c:pt idx="5" formatCode="0">
                  <c:v>44.903993638330107</c:v>
                </c:pt>
                <c:pt idx="8" formatCode="0">
                  <c:v>47.986200478107023</c:v>
                </c:pt>
                <c:pt idx="11" formatCode="0">
                  <c:v>48.151623839728337</c:v>
                </c:pt>
                <c:pt idx="14" formatCode="0">
                  <c:v>48.402287378150952</c:v>
                </c:pt>
                <c:pt idx="17" formatCode="0">
                  <c:v>50.405189699829222</c:v>
                </c:pt>
                <c:pt idx="20" formatCode="0">
                  <c:v>52.641943164156707</c:v>
                </c:pt>
                <c:pt idx="23" formatCode="0">
                  <c:v>54.677156470260847</c:v>
                </c:pt>
                <c:pt idx="26" formatCode="0">
                  <c:v>56.553545206066467</c:v>
                </c:pt>
                <c:pt idx="29" formatCode="0">
                  <c:v>56.858968458801122</c:v>
                </c:pt>
                <c:pt idx="32" formatCode="0">
                  <c:v>57.4352092366641</c:v>
                </c:pt>
                <c:pt idx="35" formatCode="0">
                  <c:v>57.476665712002287</c:v>
                </c:pt>
                <c:pt idx="38" formatCode="0">
                  <c:v>58.101762031692722</c:v>
                </c:pt>
                <c:pt idx="41" formatCode="0">
                  <c:v>59.708129712468313</c:v>
                </c:pt>
                <c:pt idx="44" formatCode="0">
                  <c:v>62.863250516629023</c:v>
                </c:pt>
                <c:pt idx="47">
                  <c:v>63.630281115913242</c:v>
                </c:pt>
                <c:pt idx="50">
                  <c:v>70.131281839232543</c:v>
                </c:pt>
                <c:pt idx="53">
                  <c:v>73.047922156692053</c:v>
                </c:pt>
                <c:pt idx="56">
                  <c:v>75.461260175573514</c:v>
                </c:pt>
                <c:pt idx="59">
                  <c:v>#N/A</c:v>
                </c:pt>
                <c:pt idx="62">
                  <c:v>#N/A</c:v>
                </c:pt>
                <c:pt idx="65">
                  <c:v>#N/A</c:v>
                </c:pt>
                <c:pt idx="68">
                  <c:v>#N/A</c:v>
                </c:pt>
                <c:pt idx="71">
                  <c:v>#N/A</c:v>
                </c:pt>
                <c:pt idx="74">
                  <c:v>#N/A</c:v>
                </c:pt>
                <c:pt idx="77">
                  <c:v>#N/A</c:v>
                </c:pt>
                <c:pt idx="80">
                  <c:v>#N/A</c:v>
                </c:pt>
              </c:numCache>
            </c:numRef>
          </c:yVal>
          <c:smooth val="0"/>
          <c:extLst>
            <c:ext xmlns:c16="http://schemas.microsoft.com/office/drawing/2014/chart" uri="{C3380CC4-5D6E-409C-BE32-E72D297353CC}">
              <c16:uniqueId val="{0000001A-E93E-4787-9925-77A01690BA83}"/>
            </c:ext>
          </c:extLst>
        </c:ser>
        <c:ser>
          <c:idx val="23"/>
          <c:order val="27"/>
          <c:tx>
            <c:strRef>
              <c:f>'Variable width chart'!$K$7</c:f>
              <c:strCache>
                <c:ptCount val="1"/>
                <c:pt idx="0">
                  <c:v>Easy Labels</c:v>
                </c:pt>
              </c:strCache>
            </c:strRef>
          </c:tx>
          <c:spPr>
            <a:ln w="28575">
              <a:noFill/>
            </a:ln>
          </c:spPr>
          <c:marker>
            <c:symbol val="none"/>
          </c:marker>
          <c:dLbls>
            <c:dLbl>
              <c:idx val="0"/>
              <c:layout>
                <c:manualLayout>
                  <c:x val="1.9214898120861398E-2"/>
                  <c:y val="0.20874895991908801"/>
                </c:manualLayout>
              </c:layout>
              <c:tx>
                <c:rich>
                  <a:bodyPr/>
                  <a:lstStyle/>
                  <a:p>
                    <a:r>
                      <a:rPr lang="en-US"/>
                      <a:t>Onshore OPEC</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93E-4787-9925-77A01690BA83}"/>
                </c:ext>
              </c:extLst>
            </c:dLbl>
            <c:dLbl>
              <c:idx val="1"/>
              <c:layout>
                <c:manualLayout>
                  <c:x val="-3.4330275415817797E-2"/>
                  <c:y val="0.14636003274655099"/>
                </c:manualLayout>
              </c:layout>
              <c:tx>
                <c:rich>
                  <a:bodyPr/>
                  <a:lstStyle/>
                  <a:p>
                    <a:r>
                      <a:rPr lang="en-US"/>
                      <a:t>Deepwater Brazil</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93E-4787-9925-77A01690BA83}"/>
                </c:ext>
              </c:extLst>
            </c:dLbl>
            <c:dLbl>
              <c:idx val="2"/>
              <c:layout>
                <c:manualLayout>
                  <c:x val="-3.8452291146266103E-2"/>
                  <c:y val="3.8320911298686797E-2"/>
                </c:manualLayout>
              </c:layout>
              <c:tx>
                <c:rich>
                  <a:bodyPr/>
                  <a:lstStyle/>
                  <a:p>
                    <a:r>
                      <a:rPr lang="en-US"/>
                      <a:t>Bone Spring</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93E-4787-9925-77A01690BA83}"/>
                </c:ext>
              </c:extLst>
            </c:dLbl>
            <c:dLbl>
              <c:idx val="3"/>
              <c:layout>
                <c:manualLayout>
                  <c:x val="-2.8821212412335501E-2"/>
                  <c:y val="-3.58810528970065E-2"/>
                </c:manualLayout>
              </c:layout>
              <c:tx>
                <c:rich>
                  <a:bodyPr/>
                  <a:lstStyle/>
                  <a:p>
                    <a:r>
                      <a:rPr lang="en-US" dirty="0"/>
                      <a:t>Wolfcamp</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93E-4787-9925-77A01690BA83}"/>
                </c:ext>
              </c:extLst>
            </c:dLbl>
            <c:dLbl>
              <c:idx val="4"/>
              <c:layout>
                <c:manualLayout>
                  <c:x val="-5.9016964815246098E-2"/>
                  <c:y val="-0.34888720543673302"/>
                </c:manualLayout>
              </c:layout>
              <c:tx>
                <c:rich>
                  <a:bodyPr/>
                  <a:lstStyle/>
                  <a:p>
                    <a:r>
                      <a:rPr lang="en-US"/>
                      <a:t>Other US L48 Tight Oil</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93E-4787-9925-77A01690BA83}"/>
                </c:ext>
              </c:extLst>
            </c:dLbl>
            <c:dLbl>
              <c:idx val="5"/>
              <c:layout>
                <c:manualLayout>
                  <c:x val="-1.6468711750355601E-2"/>
                  <c:y val="-0.292841321796592"/>
                </c:manualLayout>
              </c:layout>
              <c:tx>
                <c:rich>
                  <a:bodyPr/>
                  <a:lstStyle/>
                  <a:p>
                    <a:r>
                      <a:rPr lang="en-US"/>
                      <a:t>Deepwater other Non-OPEC</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0-E93E-4787-9925-77A01690BA83}"/>
                </c:ext>
              </c:extLst>
            </c:dLbl>
            <c:dLbl>
              <c:idx val="6"/>
              <c:layout>
                <c:manualLayout>
                  <c:x val="-3.0174676167621699E-2"/>
                  <c:y val="0"/>
                </c:manualLayout>
              </c:layout>
              <c:tx>
                <c:rich>
                  <a:bodyPr/>
                  <a:lstStyle/>
                  <a:p>
                    <a:r>
                      <a:rPr lang="en-US"/>
                      <a:t>Eagle Ford</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93E-4787-9925-77A01690BA83}"/>
                </c:ext>
              </c:extLst>
            </c:dLbl>
            <c:dLbl>
              <c:idx val="7"/>
              <c:layout>
                <c:manualLayout>
                  <c:x val="-0.12898543941347301"/>
                  <c:y val="-0.34556006887396201"/>
                </c:manualLayout>
              </c:layout>
              <c:tx>
                <c:rich>
                  <a:bodyPr/>
                  <a:lstStyle/>
                  <a:p>
                    <a:r>
                      <a:rPr lang="en-US"/>
                      <a:t>Vertical wells US Lower 48</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2-E93E-4787-9925-77A01690BA83}"/>
                </c:ext>
              </c:extLst>
            </c:dLbl>
            <c:dLbl>
              <c:idx val="8"/>
              <c:layout>
                <c:manualLayout>
                  <c:x val="-2.88030999781844E-2"/>
                  <c:y val="-3.2757624530559998E-2"/>
                </c:manualLayout>
              </c:layout>
              <c:tx>
                <c:rich>
                  <a:bodyPr/>
                  <a:lstStyle/>
                  <a:p>
                    <a:r>
                      <a:rPr lang="en-US"/>
                      <a:t>Bakken</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E93E-4787-9925-77A01690BA83}"/>
                </c:ext>
              </c:extLst>
            </c:dLbl>
            <c:dLbl>
              <c:idx val="9"/>
              <c:layout>
                <c:manualLayout>
                  <c:x val="-6.17209285246808E-2"/>
                  <c:y val="0.315664381839942"/>
                </c:manualLayout>
              </c:layout>
              <c:tx>
                <c:rich>
                  <a:bodyPr/>
                  <a:lstStyle/>
                  <a:p>
                    <a:r>
                      <a:rPr lang="en-US"/>
                      <a:t>Mid-Continent</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4-E93E-4787-9925-77A01690BA83}"/>
                </c:ext>
              </c:extLst>
            </c:dLbl>
            <c:dLbl>
              <c:idx val="10"/>
              <c:layout>
                <c:manualLayout>
                  <c:x val="-0.178346449968141"/>
                  <c:y val="-0.38023569964598503"/>
                </c:manualLayout>
              </c:layout>
              <c:tx>
                <c:rich>
                  <a:bodyPr/>
                  <a:lstStyle/>
                  <a:p>
                    <a:r>
                      <a:rPr lang="en-US"/>
                      <a:t>Shallow Water other OPEC</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E93E-4787-9925-77A01690BA83}"/>
                </c:ext>
              </c:extLst>
            </c:dLbl>
            <c:dLbl>
              <c:idx val="11"/>
              <c:layout>
                <c:manualLayout>
                  <c:x val="-6.1720928524680703E-2"/>
                  <c:y val="-0.40202539196596399"/>
                </c:manualLayout>
              </c:layout>
              <c:tx>
                <c:rich>
                  <a:bodyPr/>
                  <a:lstStyle/>
                  <a:p>
                    <a:r>
                      <a:rPr lang="en-US"/>
                      <a:t>Shallow Water other</a:t>
                    </a:r>
                    <a:r>
                      <a:rPr lang="en-US" baseline="0"/>
                      <a:t> </a:t>
                    </a:r>
                    <a:r>
                      <a:rPr lang="en-US"/>
                      <a:t>Non-OPEC</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6-E93E-4787-9925-77A01690BA83}"/>
                </c:ext>
              </c:extLst>
            </c:dLbl>
            <c:dLbl>
              <c:idx val="12"/>
              <c:layout>
                <c:manualLayout>
                  <c:x val="-7.2693538040179598E-2"/>
                  <c:y val="0.410959289565208"/>
                </c:manualLayout>
              </c:layout>
              <c:tx>
                <c:rich>
                  <a:bodyPr/>
                  <a:lstStyle/>
                  <a:p>
                    <a:r>
                      <a:rPr lang="en-US"/>
                      <a:t>Onshore other Non-OPEC</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7-E93E-4787-9925-77A01690BA83}"/>
                </c:ext>
              </c:extLst>
            </c:dLbl>
            <c:dLbl>
              <c:idx val="13"/>
              <c:layout>
                <c:manualLayout>
                  <c:x val="-7.2693538040179598E-2"/>
                  <c:y val="-0.33353217703842902"/>
                </c:manualLayout>
              </c:layout>
              <c:tx>
                <c:rich>
                  <a:bodyPr/>
                  <a:lstStyle/>
                  <a:p>
                    <a:r>
                      <a:rPr lang="en-US"/>
                      <a:t>Shallow Water Europe</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8-E93E-4787-9925-77A01690BA83}"/>
                </c:ext>
              </c:extLst>
            </c:dLbl>
            <c:dLbl>
              <c:idx val="14"/>
              <c:layout>
                <c:manualLayout>
                  <c:x val="-3.7032557114808601E-2"/>
                  <c:y val="0.47349657275991303"/>
                </c:manualLayout>
              </c:layout>
              <c:tx>
                <c:rich>
                  <a:bodyPr/>
                  <a:lstStyle/>
                  <a:p>
                    <a:r>
                      <a:rPr lang="en-US"/>
                      <a:t>Deepwater US</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9-E93E-4787-9925-77A01690BA83}"/>
                </c:ext>
              </c:extLst>
            </c:dLbl>
            <c:dLbl>
              <c:idx val="15"/>
              <c:layout>
                <c:manualLayout>
                  <c:x val="-6.3092504714118203E-2"/>
                  <c:y val="-0.26801692797730903"/>
                </c:manualLayout>
              </c:layout>
              <c:tx>
                <c:rich>
                  <a:bodyPr/>
                  <a:lstStyle/>
                  <a:p>
                    <a:r>
                      <a:rPr lang="en-US"/>
                      <a:t>Offshore Nigeria</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A-E93E-4787-9925-77A01690BA83}"/>
                </c:ext>
              </c:extLst>
            </c:dLbl>
            <c:dLbl>
              <c:idx val="16"/>
              <c:layout>
                <c:manualLayout>
                  <c:x val="-1.7830490462685599E-2"/>
                  <c:y val="0.41691522129803699"/>
                </c:manualLayout>
              </c:layout>
              <c:tx>
                <c:rich>
                  <a:bodyPr/>
                  <a:lstStyle/>
                  <a:p>
                    <a:r>
                      <a:rPr lang="en-US"/>
                      <a:t>Canada Oil Sands</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B-E93E-4787-9925-77A01690BA83}"/>
                </c:ext>
              </c:extLst>
            </c:dLbl>
            <c:dLbl>
              <c:idx val="17"/>
              <c:layout>
                <c:manualLayout>
                  <c:x val="0"/>
                  <c:y val="-0.28886268904221102"/>
                </c:manualLayout>
              </c:layout>
              <c:tx>
                <c:rich>
                  <a:bodyPr/>
                  <a:lstStyle/>
                  <a:p>
                    <a:r>
                      <a:rPr lang="en-US"/>
                      <a:t>Offshore Angola</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C-E93E-4787-9925-77A01690BA83}"/>
                </c:ext>
              </c:extLst>
            </c:dLbl>
            <c:dLbl>
              <c:idx val="18"/>
              <c:layout>
                <c:manualLayout>
                  <c:x val="-1.7830490462685599E-2"/>
                  <c:y val="-7.4449146660363702E-2"/>
                </c:manualLayout>
              </c:layout>
              <c:tx>
                <c:rich>
                  <a:bodyPr/>
                  <a:lstStyle/>
                  <a:p>
                    <a:r>
                      <a:rPr lang="en-US"/>
                      <a:t>Niobrara</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D-E93E-4787-9925-77A01690BA83}"/>
                </c:ext>
              </c:extLst>
            </c:dLbl>
            <c:spPr>
              <a:solidFill>
                <a:schemeClr val="bg1"/>
              </a:solidFill>
            </c:sp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'Variable width chart'!$J$8:$J$26</c:f>
              <c:numCache>
                <c:formatCode>General</c:formatCode>
                <c:ptCount val="19"/>
                <c:pt idx="0">
                  <c:v>136.7105</c:v>
                </c:pt>
                <c:pt idx="1">
                  <c:v>670.04470849116478</c:v>
                </c:pt>
                <c:pt idx="2">
                  <c:v>1629.9226561329799</c:v>
                </c:pt>
                <c:pt idx="3">
                  <c:v>3792.318669695765</c:v>
                </c:pt>
                <c:pt idx="4">
                  <c:v>5568.6047550000194</c:v>
                </c:pt>
                <c:pt idx="5">
                  <c:v>6011.669429337524</c:v>
                </c:pt>
                <c:pt idx="6">
                  <c:v>7271.6508967490236</c:v>
                </c:pt>
                <c:pt idx="7">
                  <c:v>8555.3780994122644</c:v>
                </c:pt>
                <c:pt idx="8">
                  <c:v>9512.0290140457746</c:v>
                </c:pt>
                <c:pt idx="9">
                  <c:v>10402.347611372121</c:v>
                </c:pt>
                <c:pt idx="10">
                  <c:v>10629.584892762099</c:v>
                </c:pt>
                <c:pt idx="11">
                  <c:v>10720.13887387726</c:v>
                </c:pt>
                <c:pt idx="12">
                  <c:v>10952.223032490399</c:v>
                </c:pt>
                <c:pt idx="13">
                  <c:v>11308.816477430209</c:v>
                </c:pt>
                <c:pt idx="14">
                  <c:v>11618.54824487208</c:v>
                </c:pt>
                <c:pt idx="15">
                  <c:v>11817.125244872081</c:v>
                </c:pt>
                <c:pt idx="16">
                  <c:v>12038.05024487208</c:v>
                </c:pt>
                <c:pt idx="17">
                  <c:v>12229.30974487208</c:v>
                </c:pt>
                <c:pt idx="18">
                  <c:v>12561.74235693984</c:v>
                </c:pt>
              </c:numCache>
            </c:numRef>
          </c:xVal>
          <c:yVal>
            <c:numRef>
              <c:f>'Variable width chart'!$K$8:$K$26</c:f>
              <c:numCache>
                <c:formatCode>General</c:formatCode>
                <c:ptCount val="19"/>
                <c:pt idx="0">
                  <c:v>41.693921225292897</c:v>
                </c:pt>
                <c:pt idx="1">
                  <c:v>54.903993638330107</c:v>
                </c:pt>
                <c:pt idx="2">
                  <c:v>57.986200478107023</c:v>
                </c:pt>
                <c:pt idx="3">
                  <c:v>58.151623839728337</c:v>
                </c:pt>
                <c:pt idx="4">
                  <c:v>58.402287378150952</c:v>
                </c:pt>
                <c:pt idx="5">
                  <c:v>60.405189699829222</c:v>
                </c:pt>
                <c:pt idx="6">
                  <c:v>62.641943164156707</c:v>
                </c:pt>
                <c:pt idx="7">
                  <c:v>64.677156470260854</c:v>
                </c:pt>
                <c:pt idx="8">
                  <c:v>66.553545206066445</c:v>
                </c:pt>
                <c:pt idx="9">
                  <c:v>66.858968458801058</c:v>
                </c:pt>
                <c:pt idx="10">
                  <c:v>67.435209236664079</c:v>
                </c:pt>
                <c:pt idx="11">
                  <c:v>67.476665712002301</c:v>
                </c:pt>
                <c:pt idx="12">
                  <c:v>68.101762031692658</c:v>
                </c:pt>
                <c:pt idx="13">
                  <c:v>69.708129712468306</c:v>
                </c:pt>
                <c:pt idx="14">
                  <c:v>72.863250516628923</c:v>
                </c:pt>
                <c:pt idx="15">
                  <c:v>73.630281115913277</c:v>
                </c:pt>
                <c:pt idx="16">
                  <c:v>80.131281839232543</c:v>
                </c:pt>
                <c:pt idx="17">
                  <c:v>83.047922156692053</c:v>
                </c:pt>
                <c:pt idx="18">
                  <c:v>85.461260175573514</c:v>
                </c:pt>
              </c:numCache>
            </c:numRef>
          </c:yVal>
          <c:smooth val="0"/>
          <c:extLst>
            <c:ext xmlns:c16="http://schemas.microsoft.com/office/drawing/2014/chart" uri="{C3380CC4-5D6E-409C-BE32-E72D297353CC}">
              <c16:uniqueId val="{0000002E-E93E-4787-9925-77A01690BA83}"/>
            </c:ext>
          </c:extLst>
        </c:ser>
        <c:dLbls>
          <c:showLegendKey val="0"/>
          <c:showVal val="0"/>
          <c:showCatName val="0"/>
          <c:showSerName val="0"/>
          <c:showPercent val="0"/>
          <c:showBubbleSize val="0"/>
        </c:dLbls>
        <c:axId val="158146560"/>
        <c:axId val="158148480"/>
      </c:scatterChart>
      <c:dateAx>
        <c:axId val="158146560"/>
        <c:scaling>
          <c:orientation val="minMax"/>
          <c:min val="0"/>
        </c:scaling>
        <c:delete val="0"/>
        <c:axPos val="b"/>
        <c:title>
          <c:tx>
            <c:rich>
              <a:bodyPr/>
              <a:lstStyle/>
              <a:p>
                <a:pPr>
                  <a:defRPr sz="1000"/>
                </a:pPr>
                <a:r>
                  <a:rPr lang="en-US" sz="1000"/>
                  <a:t>Liquids production  2025 (million b/d)</a:t>
                </a:r>
              </a:p>
            </c:rich>
          </c:tx>
          <c:layout>
            <c:manualLayout>
              <c:xMode val="edge"/>
              <c:yMode val="edge"/>
              <c:x val="0.386604397804168"/>
              <c:y val="0.95439299457805304"/>
            </c:manualLayout>
          </c:layout>
          <c:overlay val="0"/>
          <c:spPr>
            <a:effectLst/>
            <a:extLst/>
          </c:spPr>
        </c:title>
        <c:numFmt formatCode="General" sourceLinked="0"/>
        <c:majorTickMark val="out"/>
        <c:minorTickMark val="none"/>
        <c:tickLblPos val="nextTo"/>
        <c:spPr>
          <a:ln>
            <a:solidFill>
              <a:srgbClr val="06357A"/>
            </a:solidFill>
          </a:ln>
          <a:effectLst/>
          <a:extLst/>
        </c:spPr>
        <c:txPr>
          <a:bodyPr/>
          <a:lstStyle/>
          <a:p>
            <a:pPr>
              <a:defRPr>
                <a:solidFill>
                  <a:schemeClr val="bg1"/>
                </a:solidFill>
              </a:defRPr>
            </a:pPr>
            <a:endParaRPr lang="en-US"/>
          </a:p>
        </c:txPr>
        <c:crossAx val="158148480"/>
        <c:crosses val="autoZero"/>
        <c:auto val="0"/>
        <c:lblOffset val="100"/>
        <c:baseTimeUnit val="days"/>
        <c:majorUnit val="1000"/>
        <c:majorTimeUnit val="days"/>
      </c:dateAx>
      <c:valAx>
        <c:axId val="158148480"/>
        <c:scaling>
          <c:orientation val="minMax"/>
          <c:max val="120"/>
          <c:min val="0"/>
        </c:scaling>
        <c:delete val="0"/>
        <c:axPos val="l"/>
        <c:title>
          <c:tx>
            <c:rich>
              <a:bodyPr rot="-5400000" vert="horz"/>
              <a:lstStyle/>
              <a:p>
                <a:pPr>
                  <a:defRPr sz="1000"/>
                </a:pPr>
                <a:r>
                  <a:rPr lang="en-US" sz="1000"/>
                  <a:t>Brekeven US$/bbl Brent equivalent</a:t>
                </a:r>
              </a:p>
            </c:rich>
          </c:tx>
          <c:overlay val="0"/>
          <c:spPr>
            <a:effectLst/>
            <a:extLst/>
          </c:spPr>
        </c:title>
        <c:numFmt formatCode="General" sourceLinked="1"/>
        <c:majorTickMark val="out"/>
        <c:minorTickMark val="none"/>
        <c:tickLblPos val="nextTo"/>
        <c:spPr>
          <a:ln>
            <a:solidFill>
              <a:srgbClr val="06357A"/>
            </a:solidFill>
          </a:ln>
          <a:effectLst/>
          <a:extLst/>
        </c:spPr>
        <c:txPr>
          <a:bodyPr/>
          <a:lstStyle/>
          <a:p>
            <a:pPr>
              <a:defRPr sz="1000"/>
            </a:pPr>
            <a:endParaRPr lang="en-US"/>
          </a:p>
        </c:txPr>
        <c:crossAx val="158146560"/>
        <c:crosses val="autoZero"/>
        <c:crossBetween val="between"/>
      </c:valAx>
    </c:plotArea>
    <c:plotVisOnly val="1"/>
    <c:dispBlanksAs val="span"/>
    <c:showDLblsOverMax val="0"/>
  </c:chart>
  <c:spPr>
    <a:ln w="12700">
      <a:noFill/>
    </a:ln>
  </c:spPr>
  <c:txPr>
    <a:bodyPr/>
    <a:lstStyle/>
    <a:p>
      <a:pPr>
        <a:defRPr sz="700">
          <a:solidFill>
            <a:schemeClr val="tx2"/>
          </a:solidFill>
        </a:defRPr>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1.6558998866168701E-2"/>
          <c:y val="0.48001144636954102"/>
          <c:w val="0.95335578707661595"/>
          <c:h val="0.31446832688648002"/>
        </c:manualLayout>
      </c:layout>
      <c:lineChart>
        <c:grouping val="standard"/>
        <c:varyColors val="0"/>
        <c:ser>
          <c:idx val="0"/>
          <c:order val="0"/>
          <c:tx>
            <c:strRef>
              <c:f>'Variable width chart'!$D$76</c:f>
              <c:strCache>
                <c:ptCount val="1"/>
              </c:strCache>
            </c:strRef>
          </c:tx>
          <c:marker>
            <c:symbol val="none"/>
          </c:marker>
          <c:cat>
            <c:numRef>
              <c:f>'Variable width chart'!$C$77:$C$89</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'Variable width chart'!$D$77:$D$89</c:f>
              <c:numCache>
                <c:formatCode>General</c:formatCode>
                <c:ptCount val="13"/>
              </c:numCache>
            </c:numRef>
          </c:val>
          <c:smooth val="0"/>
          <c:extLst>
            <c:ext xmlns:c16="http://schemas.microsoft.com/office/drawing/2014/chart" uri="{C3380CC4-5D6E-409C-BE32-E72D297353CC}">
              <c16:uniqueId val="{00000000-F948-4E91-B975-E1D3F4F5AD7E}"/>
            </c:ext>
          </c:extLst>
        </c:ser>
        <c:dLbls>
          <c:showLegendKey val="0"/>
          <c:showVal val="0"/>
          <c:showCatName val="0"/>
          <c:showSerName val="0"/>
          <c:showPercent val="0"/>
          <c:showBubbleSize val="0"/>
        </c:dLbls>
        <c:smooth val="0"/>
        <c:axId val="158581888"/>
        <c:axId val="158583424"/>
      </c:lineChart>
      <c:catAx>
        <c:axId val="158581888"/>
        <c:scaling>
          <c:orientation val="minMax"/>
        </c:scaling>
        <c:delete val="0"/>
        <c:axPos val="b"/>
        <c:numFmt formatCode="General" sourceLinked="1"/>
        <c:majorTickMark val="out"/>
        <c:minorTickMark val="none"/>
        <c:tickLblPos val="nextTo"/>
        <c:spPr>
          <a:ln>
            <a:noFill/>
          </a:ln>
        </c:spPr>
        <c:txPr>
          <a:bodyPr/>
          <a:lstStyle/>
          <a:p>
            <a:pPr>
              <a:defRPr sz="1050"/>
            </a:pPr>
            <a:endParaRPr lang="en-US"/>
          </a:p>
        </c:txPr>
        <c:crossAx val="158583424"/>
        <c:crosses val="autoZero"/>
        <c:auto val="1"/>
        <c:lblAlgn val="ctr"/>
        <c:lblOffset val="100"/>
        <c:noMultiLvlLbl val="0"/>
      </c:catAx>
      <c:valAx>
        <c:axId val="158583424"/>
        <c:scaling>
          <c:orientation val="minMax"/>
        </c:scaling>
        <c:delete val="1"/>
        <c:axPos val="l"/>
        <c:numFmt formatCode="General" sourceLinked="1"/>
        <c:majorTickMark val="out"/>
        <c:minorTickMark val="none"/>
        <c:tickLblPos val="nextTo"/>
        <c:crossAx val="158581888"/>
        <c:crosses val="autoZero"/>
        <c:crossBetween val="midCat"/>
      </c:valAx>
      <c:spPr>
        <a:noFill/>
      </c:spPr>
    </c:plotArea>
    <c:plotVisOnly val="1"/>
    <c:dispBlanksAs val="gap"/>
    <c:showDLblsOverMax val="0"/>
  </c:chart>
  <c:spPr>
    <a:noFill/>
    <a:ln>
      <a:noFill/>
    </a:ln>
  </c:spPr>
  <c:txPr>
    <a:bodyPr/>
    <a:lstStyle/>
    <a:p>
      <a:pPr>
        <a:defRPr>
          <a:solidFill>
            <a:schemeClr val="tx2"/>
          </a:solidFill>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9391812608785898E-2"/>
          <c:y val="3.8893526906320197E-2"/>
          <c:w val="0.65348048786266"/>
          <c:h val="0.78856420462264598"/>
        </c:manualLayout>
      </c:layout>
      <c:areaChart>
        <c:grouping val="stacked"/>
        <c:varyColors val="0"/>
        <c:ser>
          <c:idx val="0"/>
          <c:order val="0"/>
          <c:tx>
            <c:strRef>
              <c:f>Sheet1!$B$1</c:f>
              <c:strCache>
                <c:ptCount val="1"/>
                <c:pt idx="0">
                  <c:v>Refining Demand</c:v>
                </c:pt>
              </c:strCache>
            </c:strRef>
          </c:tx>
          <c:spPr>
            <a:solidFill>
              <a:schemeClr val="bg1">
                <a:lumMod val="50000"/>
              </a:schemeClr>
            </a:solidFill>
          </c:spP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Sheet1!$B$2:$B$133</c:f>
              <c:numCache>
                <c:formatCode>General</c:formatCode>
                <c:ptCount val="132"/>
                <c:pt idx="0">
                  <c:v>375</c:v>
                </c:pt>
                <c:pt idx="1">
                  <c:v>375</c:v>
                </c:pt>
                <c:pt idx="2">
                  <c:v>375</c:v>
                </c:pt>
                <c:pt idx="3">
                  <c:v>375</c:v>
                </c:pt>
                <c:pt idx="4">
                  <c:v>375</c:v>
                </c:pt>
                <c:pt idx="5">
                  <c:v>375</c:v>
                </c:pt>
                <c:pt idx="6">
                  <c:v>375</c:v>
                </c:pt>
                <c:pt idx="7">
                  <c:v>375</c:v>
                </c:pt>
                <c:pt idx="8">
                  <c:v>375</c:v>
                </c:pt>
                <c:pt idx="9">
                  <c:v>375</c:v>
                </c:pt>
                <c:pt idx="10">
                  <c:v>375</c:v>
                </c:pt>
                <c:pt idx="11">
                  <c:v>375</c:v>
                </c:pt>
                <c:pt idx="12">
                  <c:v>375</c:v>
                </c:pt>
                <c:pt idx="13">
                  <c:v>375</c:v>
                </c:pt>
                <c:pt idx="14">
                  <c:v>375</c:v>
                </c:pt>
                <c:pt idx="15">
                  <c:v>375</c:v>
                </c:pt>
                <c:pt idx="16">
                  <c:v>375</c:v>
                </c:pt>
                <c:pt idx="17">
                  <c:v>375</c:v>
                </c:pt>
                <c:pt idx="18">
                  <c:v>375</c:v>
                </c:pt>
                <c:pt idx="19">
                  <c:v>375</c:v>
                </c:pt>
                <c:pt idx="20">
                  <c:v>375</c:v>
                </c:pt>
                <c:pt idx="21">
                  <c:v>375</c:v>
                </c:pt>
                <c:pt idx="22">
                  <c:v>375</c:v>
                </c:pt>
                <c:pt idx="23">
                  <c:v>375</c:v>
                </c:pt>
                <c:pt idx="24">
                  <c:v>375</c:v>
                </c:pt>
                <c:pt idx="25">
                  <c:v>375</c:v>
                </c:pt>
                <c:pt idx="26">
                  <c:v>375</c:v>
                </c:pt>
                <c:pt idx="27">
                  <c:v>375</c:v>
                </c:pt>
                <c:pt idx="28">
                  <c:v>375</c:v>
                </c:pt>
                <c:pt idx="29">
                  <c:v>375</c:v>
                </c:pt>
                <c:pt idx="30">
                  <c:v>375</c:v>
                </c:pt>
                <c:pt idx="31">
                  <c:v>375</c:v>
                </c:pt>
                <c:pt idx="32">
                  <c:v>375</c:v>
                </c:pt>
                <c:pt idx="33">
                  <c:v>375</c:v>
                </c:pt>
                <c:pt idx="34">
                  <c:v>375</c:v>
                </c:pt>
                <c:pt idx="35">
                  <c:v>375</c:v>
                </c:pt>
                <c:pt idx="36">
                  <c:v>375</c:v>
                </c:pt>
                <c:pt idx="37">
                  <c:v>375</c:v>
                </c:pt>
                <c:pt idx="38">
                  <c:v>375</c:v>
                </c:pt>
                <c:pt idx="39">
                  <c:v>375</c:v>
                </c:pt>
                <c:pt idx="40">
                  <c:v>375</c:v>
                </c:pt>
                <c:pt idx="41">
                  <c:v>375</c:v>
                </c:pt>
                <c:pt idx="42">
                  <c:v>375</c:v>
                </c:pt>
                <c:pt idx="43">
                  <c:v>375</c:v>
                </c:pt>
                <c:pt idx="44">
                  <c:v>375</c:v>
                </c:pt>
                <c:pt idx="45">
                  <c:v>375</c:v>
                </c:pt>
                <c:pt idx="46">
                  <c:v>375</c:v>
                </c:pt>
                <c:pt idx="47">
                  <c:v>375</c:v>
                </c:pt>
                <c:pt idx="48">
                  <c:v>375</c:v>
                </c:pt>
                <c:pt idx="49">
                  <c:v>375</c:v>
                </c:pt>
                <c:pt idx="50">
                  <c:v>375</c:v>
                </c:pt>
                <c:pt idx="51">
                  <c:v>375</c:v>
                </c:pt>
                <c:pt idx="52">
                  <c:v>375</c:v>
                </c:pt>
                <c:pt idx="53">
                  <c:v>375</c:v>
                </c:pt>
                <c:pt idx="54">
                  <c:v>375</c:v>
                </c:pt>
                <c:pt idx="55">
                  <c:v>375</c:v>
                </c:pt>
                <c:pt idx="56">
                  <c:v>375</c:v>
                </c:pt>
                <c:pt idx="57">
                  <c:v>375</c:v>
                </c:pt>
                <c:pt idx="58">
                  <c:v>375</c:v>
                </c:pt>
                <c:pt idx="59">
                  <c:v>375</c:v>
                </c:pt>
                <c:pt idx="60">
                  <c:v>375</c:v>
                </c:pt>
                <c:pt idx="61">
                  <c:v>375</c:v>
                </c:pt>
                <c:pt idx="62">
                  <c:v>375</c:v>
                </c:pt>
                <c:pt idx="63">
                  <c:v>375</c:v>
                </c:pt>
                <c:pt idx="64">
                  <c:v>375</c:v>
                </c:pt>
                <c:pt idx="65">
                  <c:v>375</c:v>
                </c:pt>
                <c:pt idx="66">
                  <c:v>375</c:v>
                </c:pt>
                <c:pt idx="67">
                  <c:v>375</c:v>
                </c:pt>
                <c:pt idx="68">
                  <c:v>375</c:v>
                </c:pt>
                <c:pt idx="69">
                  <c:v>375</c:v>
                </c:pt>
                <c:pt idx="70">
                  <c:v>375</c:v>
                </c:pt>
                <c:pt idx="71">
                  <c:v>375</c:v>
                </c:pt>
                <c:pt idx="72">
                  <c:v>375</c:v>
                </c:pt>
                <c:pt idx="73">
                  <c:v>375</c:v>
                </c:pt>
                <c:pt idx="74">
                  <c:v>375</c:v>
                </c:pt>
                <c:pt idx="75">
                  <c:v>375</c:v>
                </c:pt>
                <c:pt idx="76">
                  <c:v>375</c:v>
                </c:pt>
                <c:pt idx="77">
                  <c:v>375</c:v>
                </c:pt>
                <c:pt idx="78">
                  <c:v>375</c:v>
                </c:pt>
                <c:pt idx="79">
                  <c:v>375</c:v>
                </c:pt>
                <c:pt idx="80">
                  <c:v>375</c:v>
                </c:pt>
                <c:pt idx="81">
                  <c:v>375</c:v>
                </c:pt>
                <c:pt idx="82">
                  <c:v>375</c:v>
                </c:pt>
                <c:pt idx="83">
                  <c:v>375</c:v>
                </c:pt>
                <c:pt idx="84">
                  <c:v>375</c:v>
                </c:pt>
                <c:pt idx="85">
                  <c:v>375</c:v>
                </c:pt>
                <c:pt idx="86">
                  <c:v>375</c:v>
                </c:pt>
                <c:pt idx="87">
                  <c:v>375</c:v>
                </c:pt>
                <c:pt idx="88">
                  <c:v>375</c:v>
                </c:pt>
                <c:pt idx="89">
                  <c:v>375</c:v>
                </c:pt>
                <c:pt idx="90">
                  <c:v>375</c:v>
                </c:pt>
                <c:pt idx="91">
                  <c:v>375</c:v>
                </c:pt>
                <c:pt idx="92">
                  <c:v>375</c:v>
                </c:pt>
                <c:pt idx="93">
                  <c:v>375</c:v>
                </c:pt>
                <c:pt idx="94">
                  <c:v>375</c:v>
                </c:pt>
                <c:pt idx="95">
                  <c:v>375</c:v>
                </c:pt>
                <c:pt idx="96">
                  <c:v>375</c:v>
                </c:pt>
                <c:pt idx="97">
                  <c:v>375</c:v>
                </c:pt>
                <c:pt idx="98">
                  <c:v>375</c:v>
                </c:pt>
                <c:pt idx="99">
                  <c:v>375</c:v>
                </c:pt>
                <c:pt idx="100">
                  <c:v>375</c:v>
                </c:pt>
                <c:pt idx="101">
                  <c:v>375</c:v>
                </c:pt>
                <c:pt idx="102">
                  <c:v>375</c:v>
                </c:pt>
                <c:pt idx="103">
                  <c:v>375</c:v>
                </c:pt>
                <c:pt idx="104">
                  <c:v>375</c:v>
                </c:pt>
                <c:pt idx="105">
                  <c:v>375</c:v>
                </c:pt>
                <c:pt idx="106">
                  <c:v>375</c:v>
                </c:pt>
                <c:pt idx="107">
                  <c:v>375</c:v>
                </c:pt>
                <c:pt idx="108">
                  <c:v>375</c:v>
                </c:pt>
                <c:pt idx="109">
                  <c:v>375</c:v>
                </c:pt>
                <c:pt idx="110">
                  <c:v>375</c:v>
                </c:pt>
                <c:pt idx="111">
                  <c:v>375</c:v>
                </c:pt>
                <c:pt idx="112">
                  <c:v>375</c:v>
                </c:pt>
                <c:pt idx="113">
                  <c:v>375</c:v>
                </c:pt>
                <c:pt idx="114">
                  <c:v>375</c:v>
                </c:pt>
                <c:pt idx="115">
                  <c:v>375</c:v>
                </c:pt>
                <c:pt idx="116">
                  <c:v>375</c:v>
                </c:pt>
                <c:pt idx="117">
                  <c:v>375</c:v>
                </c:pt>
                <c:pt idx="118">
                  <c:v>375</c:v>
                </c:pt>
                <c:pt idx="119">
                  <c:v>375</c:v>
                </c:pt>
                <c:pt idx="120">
                  <c:v>375</c:v>
                </c:pt>
                <c:pt idx="121">
                  <c:v>375</c:v>
                </c:pt>
                <c:pt idx="122">
                  <c:v>375</c:v>
                </c:pt>
                <c:pt idx="123">
                  <c:v>375</c:v>
                </c:pt>
                <c:pt idx="124">
                  <c:v>375</c:v>
                </c:pt>
                <c:pt idx="125">
                  <c:v>375</c:v>
                </c:pt>
                <c:pt idx="126">
                  <c:v>375</c:v>
                </c:pt>
                <c:pt idx="127">
                  <c:v>375</c:v>
                </c:pt>
                <c:pt idx="128">
                  <c:v>375</c:v>
                </c:pt>
                <c:pt idx="129">
                  <c:v>375</c:v>
                </c:pt>
                <c:pt idx="130">
                  <c:v>375</c:v>
                </c:pt>
                <c:pt idx="131">
                  <c:v>375</c:v>
                </c:pt>
              </c:numCache>
            </c:numRef>
          </c:val>
          <c:extLst>
            <c:ext xmlns:c16="http://schemas.microsoft.com/office/drawing/2014/chart" uri="{C3380CC4-5D6E-409C-BE32-E72D297353CC}">
              <c16:uniqueId val="{00000000-F186-4DC2-8E52-078F71F43C87}"/>
            </c:ext>
          </c:extLst>
        </c:ser>
        <c:ser>
          <c:idx val="1"/>
          <c:order val="1"/>
          <c:tx>
            <c:strRef>
              <c:f>Sheet1!$C$1</c:f>
              <c:strCache>
                <c:ptCount val="1"/>
                <c:pt idx="0">
                  <c:v>Basin</c:v>
                </c:pt>
              </c:strCache>
            </c:strRef>
          </c:tx>
          <c:spPr>
            <a:solidFill>
              <a:schemeClr val="accent2">
                <a:lumMod val="60000"/>
                <a:lumOff val="40000"/>
              </a:schemeClr>
            </a:solidFill>
          </c:spP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Sheet1!$C$2:$C$133</c:f>
              <c:numCache>
                <c:formatCode>General</c:formatCode>
                <c:ptCount val="132"/>
                <c:pt idx="0">
                  <c:v>450</c:v>
                </c:pt>
                <c:pt idx="1">
                  <c:v>450</c:v>
                </c:pt>
                <c:pt idx="2">
                  <c:v>450</c:v>
                </c:pt>
                <c:pt idx="3">
                  <c:v>450</c:v>
                </c:pt>
                <c:pt idx="4">
                  <c:v>450</c:v>
                </c:pt>
                <c:pt idx="5">
                  <c:v>450</c:v>
                </c:pt>
                <c:pt idx="6">
                  <c:v>450</c:v>
                </c:pt>
                <c:pt idx="7">
                  <c:v>450</c:v>
                </c:pt>
                <c:pt idx="8">
                  <c:v>450</c:v>
                </c:pt>
                <c:pt idx="9">
                  <c:v>450</c:v>
                </c:pt>
                <c:pt idx="10">
                  <c:v>450</c:v>
                </c:pt>
                <c:pt idx="11">
                  <c:v>450</c:v>
                </c:pt>
                <c:pt idx="12">
                  <c:v>450</c:v>
                </c:pt>
                <c:pt idx="13">
                  <c:v>450</c:v>
                </c:pt>
                <c:pt idx="14">
                  <c:v>450</c:v>
                </c:pt>
                <c:pt idx="15">
                  <c:v>450</c:v>
                </c:pt>
                <c:pt idx="16">
                  <c:v>450</c:v>
                </c:pt>
                <c:pt idx="17">
                  <c:v>450</c:v>
                </c:pt>
                <c:pt idx="18">
                  <c:v>450</c:v>
                </c:pt>
                <c:pt idx="19">
                  <c:v>450</c:v>
                </c:pt>
                <c:pt idx="20">
                  <c:v>450</c:v>
                </c:pt>
                <c:pt idx="21">
                  <c:v>450</c:v>
                </c:pt>
                <c:pt idx="22">
                  <c:v>450</c:v>
                </c:pt>
                <c:pt idx="23">
                  <c:v>450</c:v>
                </c:pt>
                <c:pt idx="24">
                  <c:v>450</c:v>
                </c:pt>
                <c:pt idx="25">
                  <c:v>450</c:v>
                </c:pt>
                <c:pt idx="26">
                  <c:v>450</c:v>
                </c:pt>
                <c:pt idx="27">
                  <c:v>450</c:v>
                </c:pt>
                <c:pt idx="28">
                  <c:v>450</c:v>
                </c:pt>
                <c:pt idx="29">
                  <c:v>450</c:v>
                </c:pt>
                <c:pt idx="30">
                  <c:v>450</c:v>
                </c:pt>
                <c:pt idx="31">
                  <c:v>450</c:v>
                </c:pt>
                <c:pt idx="32">
                  <c:v>450</c:v>
                </c:pt>
                <c:pt idx="33">
                  <c:v>450</c:v>
                </c:pt>
                <c:pt idx="34">
                  <c:v>450</c:v>
                </c:pt>
                <c:pt idx="35">
                  <c:v>450</c:v>
                </c:pt>
                <c:pt idx="36">
                  <c:v>450</c:v>
                </c:pt>
                <c:pt idx="37">
                  <c:v>450</c:v>
                </c:pt>
                <c:pt idx="38">
                  <c:v>450</c:v>
                </c:pt>
                <c:pt idx="39">
                  <c:v>450</c:v>
                </c:pt>
                <c:pt idx="40">
                  <c:v>450</c:v>
                </c:pt>
                <c:pt idx="41">
                  <c:v>450</c:v>
                </c:pt>
                <c:pt idx="42">
                  <c:v>450</c:v>
                </c:pt>
                <c:pt idx="43">
                  <c:v>450</c:v>
                </c:pt>
                <c:pt idx="44">
                  <c:v>450</c:v>
                </c:pt>
                <c:pt idx="45">
                  <c:v>450</c:v>
                </c:pt>
                <c:pt idx="46">
                  <c:v>450</c:v>
                </c:pt>
                <c:pt idx="47">
                  <c:v>450</c:v>
                </c:pt>
                <c:pt idx="48">
                  <c:v>450</c:v>
                </c:pt>
                <c:pt idx="49">
                  <c:v>450</c:v>
                </c:pt>
                <c:pt idx="50">
                  <c:v>450</c:v>
                </c:pt>
                <c:pt idx="51">
                  <c:v>450</c:v>
                </c:pt>
                <c:pt idx="52">
                  <c:v>450</c:v>
                </c:pt>
                <c:pt idx="53">
                  <c:v>450</c:v>
                </c:pt>
                <c:pt idx="54">
                  <c:v>450</c:v>
                </c:pt>
                <c:pt idx="55">
                  <c:v>450</c:v>
                </c:pt>
                <c:pt idx="56">
                  <c:v>450</c:v>
                </c:pt>
                <c:pt idx="57">
                  <c:v>450</c:v>
                </c:pt>
                <c:pt idx="58">
                  <c:v>450</c:v>
                </c:pt>
                <c:pt idx="59">
                  <c:v>450</c:v>
                </c:pt>
                <c:pt idx="60">
                  <c:v>450</c:v>
                </c:pt>
                <c:pt idx="61">
                  <c:v>450</c:v>
                </c:pt>
                <c:pt idx="62">
                  <c:v>450</c:v>
                </c:pt>
                <c:pt idx="63">
                  <c:v>450</c:v>
                </c:pt>
                <c:pt idx="64">
                  <c:v>450</c:v>
                </c:pt>
                <c:pt idx="65">
                  <c:v>450</c:v>
                </c:pt>
                <c:pt idx="66">
                  <c:v>450</c:v>
                </c:pt>
                <c:pt idx="67">
                  <c:v>450</c:v>
                </c:pt>
                <c:pt idx="68">
                  <c:v>450</c:v>
                </c:pt>
                <c:pt idx="69">
                  <c:v>450</c:v>
                </c:pt>
                <c:pt idx="70">
                  <c:v>450</c:v>
                </c:pt>
                <c:pt idx="71">
                  <c:v>450</c:v>
                </c:pt>
                <c:pt idx="72">
                  <c:v>450</c:v>
                </c:pt>
                <c:pt idx="73">
                  <c:v>450</c:v>
                </c:pt>
                <c:pt idx="74">
                  <c:v>450</c:v>
                </c:pt>
                <c:pt idx="75">
                  <c:v>450</c:v>
                </c:pt>
                <c:pt idx="76">
                  <c:v>450</c:v>
                </c:pt>
                <c:pt idx="77">
                  <c:v>450</c:v>
                </c:pt>
                <c:pt idx="78">
                  <c:v>450</c:v>
                </c:pt>
                <c:pt idx="79">
                  <c:v>450</c:v>
                </c:pt>
                <c:pt idx="80">
                  <c:v>450</c:v>
                </c:pt>
                <c:pt idx="81">
                  <c:v>450</c:v>
                </c:pt>
                <c:pt idx="82">
                  <c:v>450</c:v>
                </c:pt>
                <c:pt idx="83">
                  <c:v>450</c:v>
                </c:pt>
                <c:pt idx="84">
                  <c:v>450</c:v>
                </c:pt>
                <c:pt idx="85">
                  <c:v>450</c:v>
                </c:pt>
                <c:pt idx="86">
                  <c:v>450</c:v>
                </c:pt>
                <c:pt idx="87">
                  <c:v>450</c:v>
                </c:pt>
                <c:pt idx="88">
                  <c:v>450</c:v>
                </c:pt>
                <c:pt idx="89">
                  <c:v>450</c:v>
                </c:pt>
                <c:pt idx="90">
                  <c:v>450</c:v>
                </c:pt>
                <c:pt idx="91">
                  <c:v>450</c:v>
                </c:pt>
                <c:pt idx="92">
                  <c:v>450</c:v>
                </c:pt>
                <c:pt idx="93">
                  <c:v>450</c:v>
                </c:pt>
                <c:pt idx="94">
                  <c:v>450</c:v>
                </c:pt>
                <c:pt idx="95">
                  <c:v>450</c:v>
                </c:pt>
                <c:pt idx="96">
                  <c:v>450</c:v>
                </c:pt>
                <c:pt idx="97">
                  <c:v>450</c:v>
                </c:pt>
                <c:pt idx="98">
                  <c:v>450</c:v>
                </c:pt>
                <c:pt idx="99">
                  <c:v>450</c:v>
                </c:pt>
                <c:pt idx="100">
                  <c:v>450</c:v>
                </c:pt>
                <c:pt idx="101">
                  <c:v>450</c:v>
                </c:pt>
                <c:pt idx="102">
                  <c:v>450</c:v>
                </c:pt>
                <c:pt idx="103">
                  <c:v>450</c:v>
                </c:pt>
                <c:pt idx="104">
                  <c:v>450</c:v>
                </c:pt>
                <c:pt idx="105">
                  <c:v>450</c:v>
                </c:pt>
                <c:pt idx="106">
                  <c:v>450</c:v>
                </c:pt>
                <c:pt idx="107">
                  <c:v>450</c:v>
                </c:pt>
                <c:pt idx="108">
                  <c:v>450</c:v>
                </c:pt>
                <c:pt idx="109">
                  <c:v>450</c:v>
                </c:pt>
                <c:pt idx="110">
                  <c:v>450</c:v>
                </c:pt>
                <c:pt idx="111">
                  <c:v>450</c:v>
                </c:pt>
                <c:pt idx="112">
                  <c:v>450</c:v>
                </c:pt>
                <c:pt idx="113">
                  <c:v>450</c:v>
                </c:pt>
                <c:pt idx="114">
                  <c:v>450</c:v>
                </c:pt>
                <c:pt idx="115">
                  <c:v>450</c:v>
                </c:pt>
                <c:pt idx="116">
                  <c:v>450</c:v>
                </c:pt>
                <c:pt idx="117">
                  <c:v>450</c:v>
                </c:pt>
                <c:pt idx="118">
                  <c:v>450</c:v>
                </c:pt>
                <c:pt idx="119">
                  <c:v>450</c:v>
                </c:pt>
                <c:pt idx="120">
                  <c:v>450</c:v>
                </c:pt>
                <c:pt idx="121">
                  <c:v>450</c:v>
                </c:pt>
                <c:pt idx="122">
                  <c:v>450</c:v>
                </c:pt>
                <c:pt idx="123">
                  <c:v>450</c:v>
                </c:pt>
                <c:pt idx="124">
                  <c:v>450</c:v>
                </c:pt>
                <c:pt idx="125">
                  <c:v>450</c:v>
                </c:pt>
                <c:pt idx="126">
                  <c:v>450</c:v>
                </c:pt>
                <c:pt idx="127">
                  <c:v>450</c:v>
                </c:pt>
                <c:pt idx="128">
                  <c:v>450</c:v>
                </c:pt>
                <c:pt idx="129">
                  <c:v>450</c:v>
                </c:pt>
                <c:pt idx="130">
                  <c:v>450</c:v>
                </c:pt>
                <c:pt idx="131">
                  <c:v>450</c:v>
                </c:pt>
              </c:numCache>
            </c:numRef>
          </c:val>
          <c:extLst>
            <c:ext xmlns:c16="http://schemas.microsoft.com/office/drawing/2014/chart" uri="{C3380CC4-5D6E-409C-BE32-E72D297353CC}">
              <c16:uniqueId val="{00000001-F186-4DC2-8E52-078F71F43C87}"/>
            </c:ext>
          </c:extLst>
        </c:ser>
        <c:ser>
          <c:idx val="2"/>
          <c:order val="2"/>
          <c:tx>
            <c:strRef>
              <c:f>Sheet1!$D$1</c:f>
              <c:strCache>
                <c:ptCount val="1"/>
                <c:pt idx="0">
                  <c:v>Centurion</c:v>
                </c:pt>
              </c:strCache>
            </c:strRef>
          </c:tx>
          <c:spPr>
            <a:solidFill>
              <a:srgbClr val="BA65EA"/>
            </a:solidFill>
            <a:ln w="25400">
              <a:noFill/>
            </a:ln>
          </c:spP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Sheet1!$D$2:$D$133</c:f>
              <c:numCache>
                <c:formatCode>General</c:formatCode>
                <c:ptCount val="132"/>
                <c:pt idx="0">
                  <c:v>140</c:v>
                </c:pt>
                <c:pt idx="1">
                  <c:v>140</c:v>
                </c:pt>
                <c:pt idx="2">
                  <c:v>140</c:v>
                </c:pt>
                <c:pt idx="3">
                  <c:v>140</c:v>
                </c:pt>
                <c:pt idx="4">
                  <c:v>140</c:v>
                </c:pt>
                <c:pt idx="5">
                  <c:v>140</c:v>
                </c:pt>
                <c:pt idx="6">
                  <c:v>140</c:v>
                </c:pt>
                <c:pt idx="7">
                  <c:v>140</c:v>
                </c:pt>
                <c:pt idx="8">
                  <c:v>140</c:v>
                </c:pt>
                <c:pt idx="9">
                  <c:v>140</c:v>
                </c:pt>
                <c:pt idx="10">
                  <c:v>140</c:v>
                </c:pt>
                <c:pt idx="11">
                  <c:v>140</c:v>
                </c:pt>
                <c:pt idx="12">
                  <c:v>140</c:v>
                </c:pt>
                <c:pt idx="13">
                  <c:v>140</c:v>
                </c:pt>
                <c:pt idx="14">
                  <c:v>140</c:v>
                </c:pt>
                <c:pt idx="15">
                  <c:v>140</c:v>
                </c:pt>
                <c:pt idx="16">
                  <c:v>140</c:v>
                </c:pt>
                <c:pt idx="17">
                  <c:v>140</c:v>
                </c:pt>
                <c:pt idx="18">
                  <c:v>140</c:v>
                </c:pt>
                <c:pt idx="19">
                  <c:v>140</c:v>
                </c:pt>
                <c:pt idx="20">
                  <c:v>140</c:v>
                </c:pt>
                <c:pt idx="21">
                  <c:v>140</c:v>
                </c:pt>
                <c:pt idx="22">
                  <c:v>140</c:v>
                </c:pt>
                <c:pt idx="23">
                  <c:v>140</c:v>
                </c:pt>
                <c:pt idx="24">
                  <c:v>140</c:v>
                </c:pt>
                <c:pt idx="25">
                  <c:v>140</c:v>
                </c:pt>
                <c:pt idx="26">
                  <c:v>140</c:v>
                </c:pt>
                <c:pt idx="27">
                  <c:v>140</c:v>
                </c:pt>
                <c:pt idx="28">
                  <c:v>140</c:v>
                </c:pt>
                <c:pt idx="29">
                  <c:v>140</c:v>
                </c:pt>
                <c:pt idx="30">
                  <c:v>140</c:v>
                </c:pt>
                <c:pt idx="31">
                  <c:v>140</c:v>
                </c:pt>
                <c:pt idx="32">
                  <c:v>140</c:v>
                </c:pt>
                <c:pt idx="33">
                  <c:v>140</c:v>
                </c:pt>
                <c:pt idx="34">
                  <c:v>140</c:v>
                </c:pt>
                <c:pt idx="35">
                  <c:v>140</c:v>
                </c:pt>
                <c:pt idx="36">
                  <c:v>140</c:v>
                </c:pt>
                <c:pt idx="37">
                  <c:v>140</c:v>
                </c:pt>
                <c:pt idx="38">
                  <c:v>140</c:v>
                </c:pt>
                <c:pt idx="39">
                  <c:v>140</c:v>
                </c:pt>
                <c:pt idx="40">
                  <c:v>140</c:v>
                </c:pt>
                <c:pt idx="41">
                  <c:v>140</c:v>
                </c:pt>
                <c:pt idx="42">
                  <c:v>140</c:v>
                </c:pt>
                <c:pt idx="43">
                  <c:v>140</c:v>
                </c:pt>
                <c:pt idx="44">
                  <c:v>140</c:v>
                </c:pt>
                <c:pt idx="45">
                  <c:v>140</c:v>
                </c:pt>
                <c:pt idx="46">
                  <c:v>140</c:v>
                </c:pt>
                <c:pt idx="47">
                  <c:v>140</c:v>
                </c:pt>
                <c:pt idx="48">
                  <c:v>140</c:v>
                </c:pt>
                <c:pt idx="49">
                  <c:v>140</c:v>
                </c:pt>
                <c:pt idx="50">
                  <c:v>140</c:v>
                </c:pt>
                <c:pt idx="51">
                  <c:v>140</c:v>
                </c:pt>
                <c:pt idx="52">
                  <c:v>140</c:v>
                </c:pt>
                <c:pt idx="53">
                  <c:v>140</c:v>
                </c:pt>
                <c:pt idx="54">
                  <c:v>140</c:v>
                </c:pt>
                <c:pt idx="55">
                  <c:v>140</c:v>
                </c:pt>
                <c:pt idx="56">
                  <c:v>140</c:v>
                </c:pt>
                <c:pt idx="57">
                  <c:v>140</c:v>
                </c:pt>
                <c:pt idx="58">
                  <c:v>140</c:v>
                </c:pt>
                <c:pt idx="59">
                  <c:v>140</c:v>
                </c:pt>
                <c:pt idx="60">
                  <c:v>140</c:v>
                </c:pt>
                <c:pt idx="61">
                  <c:v>140</c:v>
                </c:pt>
                <c:pt idx="62">
                  <c:v>140</c:v>
                </c:pt>
                <c:pt idx="63">
                  <c:v>140</c:v>
                </c:pt>
                <c:pt idx="64">
                  <c:v>140</c:v>
                </c:pt>
                <c:pt idx="65">
                  <c:v>140</c:v>
                </c:pt>
                <c:pt idx="66">
                  <c:v>140</c:v>
                </c:pt>
                <c:pt idx="67">
                  <c:v>140</c:v>
                </c:pt>
                <c:pt idx="68">
                  <c:v>140</c:v>
                </c:pt>
                <c:pt idx="69">
                  <c:v>140</c:v>
                </c:pt>
                <c:pt idx="70">
                  <c:v>140</c:v>
                </c:pt>
                <c:pt idx="71">
                  <c:v>140</c:v>
                </c:pt>
                <c:pt idx="72">
                  <c:v>140</c:v>
                </c:pt>
                <c:pt idx="73">
                  <c:v>140</c:v>
                </c:pt>
                <c:pt idx="74">
                  <c:v>140</c:v>
                </c:pt>
                <c:pt idx="75">
                  <c:v>140</c:v>
                </c:pt>
                <c:pt idx="76">
                  <c:v>140</c:v>
                </c:pt>
                <c:pt idx="77">
                  <c:v>140</c:v>
                </c:pt>
                <c:pt idx="78">
                  <c:v>140</c:v>
                </c:pt>
                <c:pt idx="79">
                  <c:v>140</c:v>
                </c:pt>
                <c:pt idx="80">
                  <c:v>140</c:v>
                </c:pt>
                <c:pt idx="81">
                  <c:v>140</c:v>
                </c:pt>
                <c:pt idx="82">
                  <c:v>140</c:v>
                </c:pt>
                <c:pt idx="83">
                  <c:v>140</c:v>
                </c:pt>
                <c:pt idx="84">
                  <c:v>140</c:v>
                </c:pt>
                <c:pt idx="85">
                  <c:v>140</c:v>
                </c:pt>
                <c:pt idx="86">
                  <c:v>140</c:v>
                </c:pt>
                <c:pt idx="87">
                  <c:v>140</c:v>
                </c:pt>
                <c:pt idx="88">
                  <c:v>140</c:v>
                </c:pt>
                <c:pt idx="89">
                  <c:v>140</c:v>
                </c:pt>
                <c:pt idx="90">
                  <c:v>140</c:v>
                </c:pt>
                <c:pt idx="91">
                  <c:v>140</c:v>
                </c:pt>
                <c:pt idx="92">
                  <c:v>140</c:v>
                </c:pt>
                <c:pt idx="93">
                  <c:v>140</c:v>
                </c:pt>
                <c:pt idx="94">
                  <c:v>140</c:v>
                </c:pt>
                <c:pt idx="95">
                  <c:v>140</c:v>
                </c:pt>
                <c:pt idx="96">
                  <c:v>140</c:v>
                </c:pt>
                <c:pt idx="97">
                  <c:v>140</c:v>
                </c:pt>
                <c:pt idx="98">
                  <c:v>140</c:v>
                </c:pt>
                <c:pt idx="99">
                  <c:v>140</c:v>
                </c:pt>
                <c:pt idx="100">
                  <c:v>140</c:v>
                </c:pt>
                <c:pt idx="101">
                  <c:v>140</c:v>
                </c:pt>
                <c:pt idx="102">
                  <c:v>140</c:v>
                </c:pt>
                <c:pt idx="103">
                  <c:v>140</c:v>
                </c:pt>
                <c:pt idx="104">
                  <c:v>140</c:v>
                </c:pt>
                <c:pt idx="105">
                  <c:v>140</c:v>
                </c:pt>
                <c:pt idx="106">
                  <c:v>140</c:v>
                </c:pt>
                <c:pt idx="107">
                  <c:v>140</c:v>
                </c:pt>
                <c:pt idx="108">
                  <c:v>140</c:v>
                </c:pt>
                <c:pt idx="109">
                  <c:v>140</c:v>
                </c:pt>
                <c:pt idx="110">
                  <c:v>140</c:v>
                </c:pt>
                <c:pt idx="111">
                  <c:v>140</c:v>
                </c:pt>
                <c:pt idx="112">
                  <c:v>140</c:v>
                </c:pt>
                <c:pt idx="113">
                  <c:v>140</c:v>
                </c:pt>
                <c:pt idx="114">
                  <c:v>140</c:v>
                </c:pt>
                <c:pt idx="115">
                  <c:v>140</c:v>
                </c:pt>
                <c:pt idx="116">
                  <c:v>140</c:v>
                </c:pt>
                <c:pt idx="117">
                  <c:v>140</c:v>
                </c:pt>
                <c:pt idx="118">
                  <c:v>140</c:v>
                </c:pt>
                <c:pt idx="119">
                  <c:v>140</c:v>
                </c:pt>
                <c:pt idx="120">
                  <c:v>140</c:v>
                </c:pt>
                <c:pt idx="121">
                  <c:v>140</c:v>
                </c:pt>
                <c:pt idx="122">
                  <c:v>140</c:v>
                </c:pt>
                <c:pt idx="123">
                  <c:v>140</c:v>
                </c:pt>
                <c:pt idx="124">
                  <c:v>140</c:v>
                </c:pt>
                <c:pt idx="125">
                  <c:v>140</c:v>
                </c:pt>
                <c:pt idx="126">
                  <c:v>140</c:v>
                </c:pt>
                <c:pt idx="127">
                  <c:v>140</c:v>
                </c:pt>
                <c:pt idx="128">
                  <c:v>140</c:v>
                </c:pt>
                <c:pt idx="129">
                  <c:v>140</c:v>
                </c:pt>
                <c:pt idx="130">
                  <c:v>140</c:v>
                </c:pt>
                <c:pt idx="131">
                  <c:v>140</c:v>
                </c:pt>
              </c:numCache>
            </c:numRef>
          </c:val>
          <c:extLst>
            <c:ext xmlns:c16="http://schemas.microsoft.com/office/drawing/2014/chart" uri="{C3380CC4-5D6E-409C-BE32-E72D297353CC}">
              <c16:uniqueId val="{00000002-F186-4DC2-8E52-078F71F43C87}"/>
            </c:ext>
          </c:extLst>
        </c:ser>
        <c:ser>
          <c:idx val="3"/>
          <c:order val="3"/>
          <c:tx>
            <c:strRef>
              <c:f>Sheet1!$E$1</c:f>
              <c:strCache>
                <c:ptCount val="1"/>
                <c:pt idx="0">
                  <c:v>W. Texas Gulf</c:v>
                </c:pt>
              </c:strCache>
            </c:strRef>
          </c:tx>
          <c:spPr>
            <a:solidFill>
              <a:srgbClr val="558DD6"/>
            </a:solidFill>
            <a:ln w="25400">
              <a:noFill/>
            </a:ln>
          </c:spP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Sheet1!$E$2:$E$133</c:f>
              <c:numCache>
                <c:formatCode>General</c:formatCode>
                <c:ptCount val="132"/>
                <c:pt idx="0">
                  <c:v>250</c:v>
                </c:pt>
                <c:pt idx="1">
                  <c:v>250</c:v>
                </c:pt>
                <c:pt idx="2">
                  <c:v>250</c:v>
                </c:pt>
                <c:pt idx="3">
                  <c:v>250</c:v>
                </c:pt>
                <c:pt idx="4">
                  <c:v>250</c:v>
                </c:pt>
                <c:pt idx="5">
                  <c:v>250</c:v>
                </c:pt>
                <c:pt idx="6">
                  <c:v>250</c:v>
                </c:pt>
                <c:pt idx="7">
                  <c:v>250</c:v>
                </c:pt>
                <c:pt idx="8">
                  <c:v>250</c:v>
                </c:pt>
                <c:pt idx="9">
                  <c:v>250</c:v>
                </c:pt>
                <c:pt idx="10">
                  <c:v>250</c:v>
                </c:pt>
                <c:pt idx="11">
                  <c:v>250</c:v>
                </c:pt>
                <c:pt idx="12">
                  <c:v>250</c:v>
                </c:pt>
                <c:pt idx="13">
                  <c:v>250</c:v>
                </c:pt>
                <c:pt idx="14">
                  <c:v>250</c:v>
                </c:pt>
                <c:pt idx="15">
                  <c:v>250</c:v>
                </c:pt>
                <c:pt idx="16">
                  <c:v>250</c:v>
                </c:pt>
                <c:pt idx="17">
                  <c:v>250</c:v>
                </c:pt>
                <c:pt idx="18">
                  <c:v>250</c:v>
                </c:pt>
                <c:pt idx="19">
                  <c:v>250</c:v>
                </c:pt>
                <c:pt idx="20">
                  <c:v>250</c:v>
                </c:pt>
                <c:pt idx="21">
                  <c:v>250</c:v>
                </c:pt>
                <c:pt idx="22">
                  <c:v>250</c:v>
                </c:pt>
                <c:pt idx="23">
                  <c:v>250</c:v>
                </c:pt>
                <c:pt idx="24">
                  <c:v>250</c:v>
                </c:pt>
                <c:pt idx="25">
                  <c:v>250</c:v>
                </c:pt>
                <c:pt idx="26">
                  <c:v>250</c:v>
                </c:pt>
                <c:pt idx="27">
                  <c:v>250</c:v>
                </c:pt>
                <c:pt idx="28">
                  <c:v>250</c:v>
                </c:pt>
                <c:pt idx="29">
                  <c:v>250</c:v>
                </c:pt>
                <c:pt idx="30">
                  <c:v>250</c:v>
                </c:pt>
                <c:pt idx="31">
                  <c:v>250</c:v>
                </c:pt>
                <c:pt idx="32">
                  <c:v>250</c:v>
                </c:pt>
                <c:pt idx="33">
                  <c:v>250</c:v>
                </c:pt>
                <c:pt idx="34">
                  <c:v>250</c:v>
                </c:pt>
                <c:pt idx="35">
                  <c:v>250</c:v>
                </c:pt>
                <c:pt idx="36">
                  <c:v>300</c:v>
                </c:pt>
                <c:pt idx="37">
                  <c:v>300</c:v>
                </c:pt>
                <c:pt idx="38">
                  <c:v>300</c:v>
                </c:pt>
                <c:pt idx="39">
                  <c:v>300</c:v>
                </c:pt>
                <c:pt idx="40">
                  <c:v>300</c:v>
                </c:pt>
                <c:pt idx="41">
                  <c:v>300</c:v>
                </c:pt>
                <c:pt idx="42">
                  <c:v>300</c:v>
                </c:pt>
                <c:pt idx="43">
                  <c:v>300</c:v>
                </c:pt>
                <c:pt idx="44">
                  <c:v>300</c:v>
                </c:pt>
                <c:pt idx="45">
                  <c:v>300</c:v>
                </c:pt>
                <c:pt idx="46">
                  <c:v>300</c:v>
                </c:pt>
                <c:pt idx="47">
                  <c:v>300</c:v>
                </c:pt>
                <c:pt idx="48">
                  <c:v>340</c:v>
                </c:pt>
                <c:pt idx="49">
                  <c:v>340</c:v>
                </c:pt>
                <c:pt idx="50">
                  <c:v>340</c:v>
                </c:pt>
                <c:pt idx="51">
                  <c:v>340</c:v>
                </c:pt>
                <c:pt idx="52">
                  <c:v>340</c:v>
                </c:pt>
                <c:pt idx="53">
                  <c:v>340</c:v>
                </c:pt>
                <c:pt idx="54">
                  <c:v>340</c:v>
                </c:pt>
                <c:pt idx="55">
                  <c:v>340</c:v>
                </c:pt>
                <c:pt idx="56">
                  <c:v>340</c:v>
                </c:pt>
                <c:pt idx="57">
                  <c:v>340</c:v>
                </c:pt>
                <c:pt idx="58">
                  <c:v>340</c:v>
                </c:pt>
                <c:pt idx="59">
                  <c:v>340</c:v>
                </c:pt>
                <c:pt idx="60">
                  <c:v>360</c:v>
                </c:pt>
                <c:pt idx="61">
                  <c:v>360</c:v>
                </c:pt>
                <c:pt idx="62">
                  <c:v>360</c:v>
                </c:pt>
                <c:pt idx="63">
                  <c:v>360</c:v>
                </c:pt>
                <c:pt idx="64">
                  <c:v>360</c:v>
                </c:pt>
                <c:pt idx="65">
                  <c:v>360</c:v>
                </c:pt>
                <c:pt idx="66">
                  <c:v>360</c:v>
                </c:pt>
                <c:pt idx="67">
                  <c:v>360</c:v>
                </c:pt>
                <c:pt idx="68">
                  <c:v>360</c:v>
                </c:pt>
                <c:pt idx="69">
                  <c:v>360</c:v>
                </c:pt>
                <c:pt idx="70">
                  <c:v>360</c:v>
                </c:pt>
                <c:pt idx="71">
                  <c:v>360</c:v>
                </c:pt>
                <c:pt idx="72">
                  <c:v>360</c:v>
                </c:pt>
                <c:pt idx="73">
                  <c:v>360</c:v>
                </c:pt>
                <c:pt idx="74">
                  <c:v>360</c:v>
                </c:pt>
                <c:pt idx="75">
                  <c:v>360</c:v>
                </c:pt>
                <c:pt idx="76">
                  <c:v>360</c:v>
                </c:pt>
                <c:pt idx="77">
                  <c:v>360</c:v>
                </c:pt>
                <c:pt idx="78">
                  <c:v>360</c:v>
                </c:pt>
                <c:pt idx="79">
                  <c:v>360</c:v>
                </c:pt>
                <c:pt idx="80">
                  <c:v>360</c:v>
                </c:pt>
                <c:pt idx="81">
                  <c:v>360</c:v>
                </c:pt>
                <c:pt idx="82">
                  <c:v>360</c:v>
                </c:pt>
                <c:pt idx="83">
                  <c:v>360</c:v>
                </c:pt>
                <c:pt idx="84">
                  <c:v>360</c:v>
                </c:pt>
                <c:pt idx="85">
                  <c:v>360</c:v>
                </c:pt>
                <c:pt idx="86">
                  <c:v>360</c:v>
                </c:pt>
                <c:pt idx="87">
                  <c:v>360</c:v>
                </c:pt>
                <c:pt idx="88">
                  <c:v>360</c:v>
                </c:pt>
                <c:pt idx="89">
                  <c:v>360</c:v>
                </c:pt>
                <c:pt idx="90">
                  <c:v>360</c:v>
                </c:pt>
                <c:pt idx="91">
                  <c:v>360</c:v>
                </c:pt>
                <c:pt idx="92">
                  <c:v>360</c:v>
                </c:pt>
                <c:pt idx="93">
                  <c:v>360</c:v>
                </c:pt>
                <c:pt idx="94">
                  <c:v>360</c:v>
                </c:pt>
                <c:pt idx="95">
                  <c:v>360</c:v>
                </c:pt>
                <c:pt idx="96">
                  <c:v>360</c:v>
                </c:pt>
                <c:pt idx="97">
                  <c:v>360</c:v>
                </c:pt>
                <c:pt idx="98">
                  <c:v>360</c:v>
                </c:pt>
                <c:pt idx="99">
                  <c:v>360</c:v>
                </c:pt>
                <c:pt idx="100">
                  <c:v>360</c:v>
                </c:pt>
                <c:pt idx="101">
                  <c:v>360</c:v>
                </c:pt>
                <c:pt idx="102">
                  <c:v>360</c:v>
                </c:pt>
                <c:pt idx="103">
                  <c:v>360</c:v>
                </c:pt>
                <c:pt idx="104">
                  <c:v>360</c:v>
                </c:pt>
                <c:pt idx="105">
                  <c:v>360</c:v>
                </c:pt>
                <c:pt idx="106">
                  <c:v>360</c:v>
                </c:pt>
                <c:pt idx="107">
                  <c:v>360</c:v>
                </c:pt>
                <c:pt idx="108">
                  <c:v>360</c:v>
                </c:pt>
                <c:pt idx="109">
                  <c:v>360</c:v>
                </c:pt>
                <c:pt idx="110">
                  <c:v>360</c:v>
                </c:pt>
                <c:pt idx="111">
                  <c:v>360</c:v>
                </c:pt>
                <c:pt idx="112">
                  <c:v>360</c:v>
                </c:pt>
                <c:pt idx="113">
                  <c:v>360</c:v>
                </c:pt>
                <c:pt idx="114">
                  <c:v>360</c:v>
                </c:pt>
                <c:pt idx="115">
                  <c:v>360</c:v>
                </c:pt>
                <c:pt idx="116">
                  <c:v>360</c:v>
                </c:pt>
                <c:pt idx="117">
                  <c:v>360</c:v>
                </c:pt>
                <c:pt idx="118">
                  <c:v>360</c:v>
                </c:pt>
                <c:pt idx="119">
                  <c:v>360</c:v>
                </c:pt>
                <c:pt idx="120">
                  <c:v>360</c:v>
                </c:pt>
                <c:pt idx="121">
                  <c:v>360</c:v>
                </c:pt>
                <c:pt idx="122">
                  <c:v>360</c:v>
                </c:pt>
                <c:pt idx="123">
                  <c:v>360</c:v>
                </c:pt>
                <c:pt idx="124">
                  <c:v>360</c:v>
                </c:pt>
                <c:pt idx="125">
                  <c:v>360</c:v>
                </c:pt>
                <c:pt idx="126">
                  <c:v>360</c:v>
                </c:pt>
                <c:pt idx="127">
                  <c:v>360</c:v>
                </c:pt>
                <c:pt idx="128">
                  <c:v>360</c:v>
                </c:pt>
                <c:pt idx="129">
                  <c:v>360</c:v>
                </c:pt>
                <c:pt idx="130">
                  <c:v>360</c:v>
                </c:pt>
                <c:pt idx="131">
                  <c:v>360</c:v>
                </c:pt>
              </c:numCache>
            </c:numRef>
          </c:val>
          <c:extLst>
            <c:ext xmlns:c16="http://schemas.microsoft.com/office/drawing/2014/chart" uri="{C3380CC4-5D6E-409C-BE32-E72D297353CC}">
              <c16:uniqueId val="{00000003-F186-4DC2-8E52-078F71F43C87}"/>
            </c:ext>
          </c:extLst>
        </c:ser>
        <c:ser>
          <c:idx val="4"/>
          <c:order val="4"/>
          <c:tx>
            <c:strRef>
              <c:f>Sheet1!$F$1</c:f>
              <c:strCache>
                <c:ptCount val="1"/>
                <c:pt idx="0">
                  <c:v>Amdel</c:v>
                </c:pt>
              </c:strCache>
            </c:strRef>
          </c:tx>
          <c:spPr>
            <a:solidFill>
              <a:srgbClr val="895B1A"/>
            </a:solidFill>
            <a:ln w="25400">
              <a:noFill/>
            </a:ln>
          </c:spP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Sheet1!$F$2:$F$133</c:f>
              <c:numCache>
                <c:formatCode>General</c:formatCode>
                <c:ptCount val="132"/>
                <c:pt idx="0">
                  <c:v>40</c:v>
                </c:pt>
                <c:pt idx="1">
                  <c:v>40</c:v>
                </c:pt>
                <c:pt idx="2">
                  <c:v>40</c:v>
                </c:pt>
                <c:pt idx="3">
                  <c:v>40</c:v>
                </c:pt>
                <c:pt idx="4">
                  <c:v>40</c:v>
                </c:pt>
                <c:pt idx="5">
                  <c:v>40</c:v>
                </c:pt>
                <c:pt idx="6">
                  <c:v>40</c:v>
                </c:pt>
                <c:pt idx="7">
                  <c:v>40</c:v>
                </c:pt>
                <c:pt idx="8">
                  <c:v>40</c:v>
                </c:pt>
                <c:pt idx="9">
                  <c:v>40</c:v>
                </c:pt>
                <c:pt idx="10">
                  <c:v>40</c:v>
                </c:pt>
                <c:pt idx="11">
                  <c:v>40</c:v>
                </c:pt>
                <c:pt idx="12">
                  <c:v>40</c:v>
                </c:pt>
                <c:pt idx="13">
                  <c:v>40</c:v>
                </c:pt>
                <c:pt idx="14">
                  <c:v>40</c:v>
                </c:pt>
                <c:pt idx="15">
                  <c:v>40</c:v>
                </c:pt>
                <c:pt idx="16">
                  <c:v>40</c:v>
                </c:pt>
                <c:pt idx="17">
                  <c:v>40</c:v>
                </c:pt>
                <c:pt idx="18">
                  <c:v>40</c:v>
                </c:pt>
                <c:pt idx="19">
                  <c:v>40</c:v>
                </c:pt>
                <c:pt idx="20">
                  <c:v>40</c:v>
                </c:pt>
                <c:pt idx="21">
                  <c:v>40</c:v>
                </c:pt>
                <c:pt idx="22">
                  <c:v>40</c:v>
                </c:pt>
                <c:pt idx="23">
                  <c:v>40</c:v>
                </c:pt>
                <c:pt idx="24">
                  <c:v>40</c:v>
                </c:pt>
                <c:pt idx="25">
                  <c:v>40</c:v>
                </c:pt>
                <c:pt idx="26">
                  <c:v>40</c:v>
                </c:pt>
                <c:pt idx="27">
                  <c:v>40</c:v>
                </c:pt>
                <c:pt idx="28">
                  <c:v>40</c:v>
                </c:pt>
                <c:pt idx="29">
                  <c:v>40</c:v>
                </c:pt>
                <c:pt idx="30">
                  <c:v>40</c:v>
                </c:pt>
                <c:pt idx="31">
                  <c:v>40</c:v>
                </c:pt>
                <c:pt idx="32">
                  <c:v>40</c:v>
                </c:pt>
                <c:pt idx="33">
                  <c:v>40</c:v>
                </c:pt>
                <c:pt idx="34">
                  <c:v>40</c:v>
                </c:pt>
                <c:pt idx="35">
                  <c:v>40</c:v>
                </c:pt>
                <c:pt idx="36">
                  <c:v>40</c:v>
                </c:pt>
                <c:pt idx="37">
                  <c:v>40</c:v>
                </c:pt>
                <c:pt idx="38">
                  <c:v>40</c:v>
                </c:pt>
                <c:pt idx="39">
                  <c:v>40</c:v>
                </c:pt>
                <c:pt idx="40">
                  <c:v>40</c:v>
                </c:pt>
                <c:pt idx="41">
                  <c:v>40</c:v>
                </c:pt>
                <c:pt idx="42">
                  <c:v>40</c:v>
                </c:pt>
                <c:pt idx="43">
                  <c:v>40</c:v>
                </c:pt>
                <c:pt idx="44">
                  <c:v>40</c:v>
                </c:pt>
                <c:pt idx="45">
                  <c:v>40</c:v>
                </c:pt>
                <c:pt idx="46">
                  <c:v>40</c:v>
                </c:pt>
                <c:pt idx="47">
                  <c:v>40</c:v>
                </c:pt>
                <c:pt idx="48">
                  <c:v>40</c:v>
                </c:pt>
                <c:pt idx="49">
                  <c:v>40</c:v>
                </c:pt>
                <c:pt idx="50">
                  <c:v>40</c:v>
                </c:pt>
                <c:pt idx="51">
                  <c:v>40</c:v>
                </c:pt>
                <c:pt idx="52">
                  <c:v>40</c:v>
                </c:pt>
                <c:pt idx="53">
                  <c:v>40</c:v>
                </c:pt>
                <c:pt idx="54">
                  <c:v>40</c:v>
                </c:pt>
                <c:pt idx="55">
                  <c:v>40</c:v>
                </c:pt>
                <c:pt idx="56">
                  <c:v>40</c:v>
                </c:pt>
                <c:pt idx="57">
                  <c:v>40</c:v>
                </c:pt>
                <c:pt idx="58">
                  <c:v>40</c:v>
                </c:pt>
                <c:pt idx="59">
                  <c:v>40</c:v>
                </c:pt>
                <c:pt idx="60">
                  <c:v>40</c:v>
                </c:pt>
                <c:pt idx="61">
                  <c:v>40</c:v>
                </c:pt>
                <c:pt idx="62">
                  <c:v>40</c:v>
                </c:pt>
                <c:pt idx="63">
                  <c:v>40</c:v>
                </c:pt>
                <c:pt idx="64">
                  <c:v>40</c:v>
                </c:pt>
                <c:pt idx="65">
                  <c:v>40</c:v>
                </c:pt>
                <c:pt idx="66">
                  <c:v>40</c:v>
                </c:pt>
                <c:pt idx="67">
                  <c:v>40</c:v>
                </c:pt>
                <c:pt idx="68">
                  <c:v>40</c:v>
                </c:pt>
                <c:pt idx="69">
                  <c:v>40</c:v>
                </c:pt>
                <c:pt idx="70">
                  <c:v>40</c:v>
                </c:pt>
                <c:pt idx="71">
                  <c:v>40</c:v>
                </c:pt>
                <c:pt idx="72">
                  <c:v>40</c:v>
                </c:pt>
                <c:pt idx="73">
                  <c:v>40</c:v>
                </c:pt>
                <c:pt idx="74">
                  <c:v>40</c:v>
                </c:pt>
                <c:pt idx="75">
                  <c:v>40</c:v>
                </c:pt>
                <c:pt idx="76">
                  <c:v>40</c:v>
                </c:pt>
                <c:pt idx="77">
                  <c:v>40</c:v>
                </c:pt>
                <c:pt idx="78">
                  <c:v>40</c:v>
                </c:pt>
                <c:pt idx="79">
                  <c:v>40</c:v>
                </c:pt>
                <c:pt idx="80">
                  <c:v>40</c:v>
                </c:pt>
                <c:pt idx="81">
                  <c:v>40</c:v>
                </c:pt>
                <c:pt idx="82">
                  <c:v>40</c:v>
                </c:pt>
                <c:pt idx="83">
                  <c:v>40</c:v>
                </c:pt>
                <c:pt idx="84">
                  <c:v>40</c:v>
                </c:pt>
                <c:pt idx="85">
                  <c:v>40</c:v>
                </c:pt>
                <c:pt idx="86">
                  <c:v>40</c:v>
                </c:pt>
                <c:pt idx="87">
                  <c:v>40</c:v>
                </c:pt>
                <c:pt idx="88">
                  <c:v>40</c:v>
                </c:pt>
                <c:pt idx="89">
                  <c:v>40</c:v>
                </c:pt>
                <c:pt idx="90">
                  <c:v>40</c:v>
                </c:pt>
                <c:pt idx="91">
                  <c:v>40</c:v>
                </c:pt>
                <c:pt idx="92">
                  <c:v>40</c:v>
                </c:pt>
                <c:pt idx="93">
                  <c:v>40</c:v>
                </c:pt>
                <c:pt idx="94">
                  <c:v>40</c:v>
                </c:pt>
                <c:pt idx="95">
                  <c:v>40</c:v>
                </c:pt>
                <c:pt idx="96">
                  <c:v>40</c:v>
                </c:pt>
                <c:pt idx="97">
                  <c:v>40</c:v>
                </c:pt>
                <c:pt idx="98">
                  <c:v>40</c:v>
                </c:pt>
                <c:pt idx="99">
                  <c:v>40</c:v>
                </c:pt>
                <c:pt idx="100">
                  <c:v>40</c:v>
                </c:pt>
                <c:pt idx="101">
                  <c:v>40</c:v>
                </c:pt>
                <c:pt idx="102">
                  <c:v>40</c:v>
                </c:pt>
                <c:pt idx="103">
                  <c:v>40</c:v>
                </c:pt>
                <c:pt idx="104">
                  <c:v>40</c:v>
                </c:pt>
                <c:pt idx="105">
                  <c:v>40</c:v>
                </c:pt>
                <c:pt idx="106">
                  <c:v>40</c:v>
                </c:pt>
                <c:pt idx="107">
                  <c:v>40</c:v>
                </c:pt>
                <c:pt idx="108">
                  <c:v>40</c:v>
                </c:pt>
                <c:pt idx="109">
                  <c:v>40</c:v>
                </c:pt>
                <c:pt idx="110">
                  <c:v>40</c:v>
                </c:pt>
                <c:pt idx="111">
                  <c:v>40</c:v>
                </c:pt>
                <c:pt idx="112">
                  <c:v>40</c:v>
                </c:pt>
                <c:pt idx="113">
                  <c:v>40</c:v>
                </c:pt>
                <c:pt idx="114">
                  <c:v>40</c:v>
                </c:pt>
                <c:pt idx="115">
                  <c:v>40</c:v>
                </c:pt>
                <c:pt idx="116">
                  <c:v>40</c:v>
                </c:pt>
                <c:pt idx="117">
                  <c:v>40</c:v>
                </c:pt>
                <c:pt idx="118">
                  <c:v>40</c:v>
                </c:pt>
                <c:pt idx="119">
                  <c:v>40</c:v>
                </c:pt>
                <c:pt idx="120">
                  <c:v>40</c:v>
                </c:pt>
                <c:pt idx="121">
                  <c:v>40</c:v>
                </c:pt>
                <c:pt idx="122">
                  <c:v>40</c:v>
                </c:pt>
                <c:pt idx="123">
                  <c:v>40</c:v>
                </c:pt>
                <c:pt idx="124">
                  <c:v>40</c:v>
                </c:pt>
                <c:pt idx="125">
                  <c:v>40</c:v>
                </c:pt>
                <c:pt idx="126">
                  <c:v>40</c:v>
                </c:pt>
                <c:pt idx="127">
                  <c:v>40</c:v>
                </c:pt>
                <c:pt idx="128">
                  <c:v>40</c:v>
                </c:pt>
                <c:pt idx="129">
                  <c:v>40</c:v>
                </c:pt>
                <c:pt idx="130">
                  <c:v>40</c:v>
                </c:pt>
                <c:pt idx="131">
                  <c:v>40</c:v>
                </c:pt>
              </c:numCache>
            </c:numRef>
          </c:val>
          <c:extLst>
            <c:ext xmlns:c16="http://schemas.microsoft.com/office/drawing/2014/chart" uri="{C3380CC4-5D6E-409C-BE32-E72D297353CC}">
              <c16:uniqueId val="{00000004-F186-4DC2-8E52-078F71F43C87}"/>
            </c:ext>
          </c:extLst>
        </c:ser>
        <c:ser>
          <c:idx val="5"/>
          <c:order val="5"/>
          <c:tx>
            <c:strRef>
              <c:f>Sheet1!$G$1</c:f>
              <c:strCache>
                <c:ptCount val="1"/>
                <c:pt idx="0">
                  <c:v>Longhorn</c:v>
                </c:pt>
              </c:strCache>
            </c:strRef>
          </c:tx>
          <c:spPr>
            <a:solidFill>
              <a:srgbClr val="DBD72C"/>
            </a:solidFill>
            <a:ln w="25400">
              <a:noFill/>
            </a:ln>
          </c:spP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Sheet1!$G$2:$G$133</c:f>
              <c:numCache>
                <c:formatCode>General</c:formatCode>
                <c:ptCount val="132"/>
                <c:pt idx="39">
                  <c:v>75</c:v>
                </c:pt>
                <c:pt idx="40">
                  <c:v>75</c:v>
                </c:pt>
                <c:pt idx="41">
                  <c:v>150</c:v>
                </c:pt>
                <c:pt idx="42">
                  <c:v>150</c:v>
                </c:pt>
                <c:pt idx="43">
                  <c:v>225</c:v>
                </c:pt>
                <c:pt idx="44">
                  <c:v>225</c:v>
                </c:pt>
                <c:pt idx="45">
                  <c:v>225</c:v>
                </c:pt>
                <c:pt idx="46">
                  <c:v>225</c:v>
                </c:pt>
                <c:pt idx="47">
                  <c:v>225</c:v>
                </c:pt>
                <c:pt idx="48">
                  <c:v>225</c:v>
                </c:pt>
                <c:pt idx="49">
                  <c:v>225</c:v>
                </c:pt>
                <c:pt idx="50">
                  <c:v>225</c:v>
                </c:pt>
                <c:pt idx="51">
                  <c:v>225</c:v>
                </c:pt>
                <c:pt idx="52">
                  <c:v>225</c:v>
                </c:pt>
                <c:pt idx="53">
                  <c:v>225</c:v>
                </c:pt>
                <c:pt idx="54">
                  <c:v>275</c:v>
                </c:pt>
                <c:pt idx="55">
                  <c:v>275</c:v>
                </c:pt>
                <c:pt idx="56">
                  <c:v>275</c:v>
                </c:pt>
                <c:pt idx="57">
                  <c:v>275</c:v>
                </c:pt>
                <c:pt idx="58">
                  <c:v>275</c:v>
                </c:pt>
                <c:pt idx="59">
                  <c:v>275</c:v>
                </c:pt>
                <c:pt idx="60">
                  <c:v>275</c:v>
                </c:pt>
                <c:pt idx="61">
                  <c:v>275</c:v>
                </c:pt>
                <c:pt idx="62">
                  <c:v>275</c:v>
                </c:pt>
                <c:pt idx="63">
                  <c:v>275</c:v>
                </c:pt>
                <c:pt idx="64">
                  <c:v>275</c:v>
                </c:pt>
                <c:pt idx="65">
                  <c:v>275</c:v>
                </c:pt>
                <c:pt idx="66">
                  <c:v>275</c:v>
                </c:pt>
                <c:pt idx="67">
                  <c:v>275</c:v>
                </c:pt>
                <c:pt idx="68">
                  <c:v>275</c:v>
                </c:pt>
                <c:pt idx="69">
                  <c:v>275</c:v>
                </c:pt>
                <c:pt idx="70">
                  <c:v>275</c:v>
                </c:pt>
                <c:pt idx="71">
                  <c:v>275</c:v>
                </c:pt>
                <c:pt idx="72">
                  <c:v>275</c:v>
                </c:pt>
                <c:pt idx="73">
                  <c:v>275</c:v>
                </c:pt>
                <c:pt idx="74">
                  <c:v>275</c:v>
                </c:pt>
                <c:pt idx="75">
                  <c:v>275</c:v>
                </c:pt>
                <c:pt idx="76">
                  <c:v>275</c:v>
                </c:pt>
                <c:pt idx="77">
                  <c:v>275</c:v>
                </c:pt>
                <c:pt idx="78">
                  <c:v>275</c:v>
                </c:pt>
                <c:pt idx="79">
                  <c:v>275</c:v>
                </c:pt>
                <c:pt idx="80">
                  <c:v>275</c:v>
                </c:pt>
                <c:pt idx="81">
                  <c:v>275</c:v>
                </c:pt>
                <c:pt idx="82">
                  <c:v>275</c:v>
                </c:pt>
                <c:pt idx="83">
                  <c:v>275</c:v>
                </c:pt>
                <c:pt idx="84">
                  <c:v>275</c:v>
                </c:pt>
                <c:pt idx="85">
                  <c:v>275</c:v>
                </c:pt>
                <c:pt idx="86">
                  <c:v>275</c:v>
                </c:pt>
                <c:pt idx="87">
                  <c:v>275</c:v>
                </c:pt>
                <c:pt idx="88">
                  <c:v>275</c:v>
                </c:pt>
                <c:pt idx="89">
                  <c:v>275</c:v>
                </c:pt>
                <c:pt idx="90">
                  <c:v>275</c:v>
                </c:pt>
                <c:pt idx="91">
                  <c:v>275</c:v>
                </c:pt>
                <c:pt idx="92">
                  <c:v>275</c:v>
                </c:pt>
                <c:pt idx="93">
                  <c:v>275</c:v>
                </c:pt>
                <c:pt idx="94">
                  <c:v>275</c:v>
                </c:pt>
                <c:pt idx="95">
                  <c:v>275</c:v>
                </c:pt>
                <c:pt idx="96">
                  <c:v>275</c:v>
                </c:pt>
                <c:pt idx="97">
                  <c:v>275</c:v>
                </c:pt>
                <c:pt idx="98">
                  <c:v>275</c:v>
                </c:pt>
                <c:pt idx="99">
                  <c:v>275</c:v>
                </c:pt>
                <c:pt idx="100">
                  <c:v>275</c:v>
                </c:pt>
                <c:pt idx="101">
                  <c:v>275</c:v>
                </c:pt>
                <c:pt idx="102">
                  <c:v>275</c:v>
                </c:pt>
                <c:pt idx="103">
                  <c:v>275</c:v>
                </c:pt>
                <c:pt idx="104">
                  <c:v>275</c:v>
                </c:pt>
                <c:pt idx="105">
                  <c:v>275</c:v>
                </c:pt>
                <c:pt idx="106">
                  <c:v>275</c:v>
                </c:pt>
                <c:pt idx="107">
                  <c:v>275</c:v>
                </c:pt>
                <c:pt idx="108">
                  <c:v>275</c:v>
                </c:pt>
                <c:pt idx="109">
                  <c:v>275</c:v>
                </c:pt>
                <c:pt idx="110">
                  <c:v>275</c:v>
                </c:pt>
                <c:pt idx="111">
                  <c:v>275</c:v>
                </c:pt>
                <c:pt idx="112">
                  <c:v>275</c:v>
                </c:pt>
                <c:pt idx="113">
                  <c:v>275</c:v>
                </c:pt>
                <c:pt idx="114">
                  <c:v>275</c:v>
                </c:pt>
                <c:pt idx="115">
                  <c:v>275</c:v>
                </c:pt>
                <c:pt idx="116">
                  <c:v>275</c:v>
                </c:pt>
                <c:pt idx="117">
                  <c:v>275</c:v>
                </c:pt>
                <c:pt idx="118">
                  <c:v>275</c:v>
                </c:pt>
                <c:pt idx="119">
                  <c:v>275</c:v>
                </c:pt>
                <c:pt idx="120">
                  <c:v>275</c:v>
                </c:pt>
                <c:pt idx="121">
                  <c:v>275</c:v>
                </c:pt>
                <c:pt idx="122">
                  <c:v>275</c:v>
                </c:pt>
                <c:pt idx="123">
                  <c:v>275</c:v>
                </c:pt>
                <c:pt idx="124">
                  <c:v>275</c:v>
                </c:pt>
                <c:pt idx="125">
                  <c:v>275</c:v>
                </c:pt>
                <c:pt idx="126">
                  <c:v>275</c:v>
                </c:pt>
                <c:pt idx="127">
                  <c:v>275</c:v>
                </c:pt>
                <c:pt idx="128">
                  <c:v>275</c:v>
                </c:pt>
                <c:pt idx="129">
                  <c:v>275</c:v>
                </c:pt>
                <c:pt idx="130">
                  <c:v>275</c:v>
                </c:pt>
                <c:pt idx="131">
                  <c:v>275</c:v>
                </c:pt>
              </c:numCache>
            </c:numRef>
          </c:val>
          <c:extLst>
            <c:ext xmlns:c16="http://schemas.microsoft.com/office/drawing/2014/chart" uri="{C3380CC4-5D6E-409C-BE32-E72D297353CC}">
              <c16:uniqueId val="{00000005-F186-4DC2-8E52-078F71F43C87}"/>
            </c:ext>
          </c:extLst>
        </c:ser>
        <c:ser>
          <c:idx val="6"/>
          <c:order val="6"/>
          <c:tx>
            <c:strRef>
              <c:f>Sheet1!$H$1</c:f>
              <c:strCache>
                <c:ptCount val="1"/>
                <c:pt idx="0">
                  <c:v>BridgeTex</c:v>
                </c:pt>
              </c:strCache>
            </c:strRef>
          </c:tx>
          <c:spPr>
            <a:ln w="25400">
              <a:noFill/>
            </a:ln>
          </c:spP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Sheet1!$H$2:$H$133</c:f>
              <c:numCache>
                <c:formatCode>General</c:formatCode>
                <c:ptCount val="132"/>
                <c:pt idx="56">
                  <c:v>300</c:v>
                </c:pt>
                <c:pt idx="57">
                  <c:v>300</c:v>
                </c:pt>
                <c:pt idx="58">
                  <c:v>300</c:v>
                </c:pt>
                <c:pt idx="59">
                  <c:v>300</c:v>
                </c:pt>
                <c:pt idx="60">
                  <c:v>300</c:v>
                </c:pt>
                <c:pt idx="61">
                  <c:v>300</c:v>
                </c:pt>
                <c:pt idx="62">
                  <c:v>300</c:v>
                </c:pt>
                <c:pt idx="63">
                  <c:v>300</c:v>
                </c:pt>
                <c:pt idx="64">
                  <c:v>300</c:v>
                </c:pt>
                <c:pt idx="65">
                  <c:v>300</c:v>
                </c:pt>
                <c:pt idx="66">
                  <c:v>300</c:v>
                </c:pt>
                <c:pt idx="67">
                  <c:v>300</c:v>
                </c:pt>
                <c:pt idx="68">
                  <c:v>300</c:v>
                </c:pt>
                <c:pt idx="69">
                  <c:v>300</c:v>
                </c:pt>
                <c:pt idx="70">
                  <c:v>300</c:v>
                </c:pt>
                <c:pt idx="71">
                  <c:v>300</c:v>
                </c:pt>
                <c:pt idx="72">
                  <c:v>300</c:v>
                </c:pt>
                <c:pt idx="73">
                  <c:v>300</c:v>
                </c:pt>
                <c:pt idx="74">
                  <c:v>300</c:v>
                </c:pt>
                <c:pt idx="75">
                  <c:v>300</c:v>
                </c:pt>
                <c:pt idx="76">
                  <c:v>300</c:v>
                </c:pt>
                <c:pt idx="77">
                  <c:v>300</c:v>
                </c:pt>
                <c:pt idx="78">
                  <c:v>300</c:v>
                </c:pt>
                <c:pt idx="79">
                  <c:v>300</c:v>
                </c:pt>
                <c:pt idx="80">
                  <c:v>300</c:v>
                </c:pt>
                <c:pt idx="81">
                  <c:v>300</c:v>
                </c:pt>
                <c:pt idx="82">
                  <c:v>300</c:v>
                </c:pt>
                <c:pt idx="83">
                  <c:v>300</c:v>
                </c:pt>
                <c:pt idx="84">
                  <c:v>300</c:v>
                </c:pt>
                <c:pt idx="85">
                  <c:v>300</c:v>
                </c:pt>
                <c:pt idx="86">
                  <c:v>300</c:v>
                </c:pt>
                <c:pt idx="87">
                  <c:v>300</c:v>
                </c:pt>
                <c:pt idx="88">
                  <c:v>300</c:v>
                </c:pt>
                <c:pt idx="89">
                  <c:v>300</c:v>
                </c:pt>
                <c:pt idx="90">
                  <c:v>300</c:v>
                </c:pt>
                <c:pt idx="91">
                  <c:v>300</c:v>
                </c:pt>
                <c:pt idx="92">
                  <c:v>300</c:v>
                </c:pt>
                <c:pt idx="93">
                  <c:v>300</c:v>
                </c:pt>
                <c:pt idx="94">
                  <c:v>300</c:v>
                </c:pt>
                <c:pt idx="95">
                  <c:v>300</c:v>
                </c:pt>
                <c:pt idx="96">
                  <c:v>300</c:v>
                </c:pt>
                <c:pt idx="97">
                  <c:v>300</c:v>
                </c:pt>
                <c:pt idx="98">
                  <c:v>300</c:v>
                </c:pt>
                <c:pt idx="99">
                  <c:v>300</c:v>
                </c:pt>
                <c:pt idx="100">
                  <c:v>300</c:v>
                </c:pt>
                <c:pt idx="101">
                  <c:v>300</c:v>
                </c:pt>
                <c:pt idx="102">
                  <c:v>300</c:v>
                </c:pt>
                <c:pt idx="103">
                  <c:v>300</c:v>
                </c:pt>
                <c:pt idx="104">
                  <c:v>300</c:v>
                </c:pt>
                <c:pt idx="105">
                  <c:v>300</c:v>
                </c:pt>
                <c:pt idx="106">
                  <c:v>300</c:v>
                </c:pt>
                <c:pt idx="107">
                  <c:v>300</c:v>
                </c:pt>
                <c:pt idx="108">
                  <c:v>300</c:v>
                </c:pt>
                <c:pt idx="109">
                  <c:v>300</c:v>
                </c:pt>
                <c:pt idx="110">
                  <c:v>300</c:v>
                </c:pt>
                <c:pt idx="111">
                  <c:v>300</c:v>
                </c:pt>
                <c:pt idx="112">
                  <c:v>300</c:v>
                </c:pt>
                <c:pt idx="113">
                  <c:v>300</c:v>
                </c:pt>
                <c:pt idx="114">
                  <c:v>300</c:v>
                </c:pt>
                <c:pt idx="115">
                  <c:v>300</c:v>
                </c:pt>
                <c:pt idx="116">
                  <c:v>300</c:v>
                </c:pt>
                <c:pt idx="117">
                  <c:v>300</c:v>
                </c:pt>
                <c:pt idx="118">
                  <c:v>300</c:v>
                </c:pt>
                <c:pt idx="119">
                  <c:v>300</c:v>
                </c:pt>
                <c:pt idx="120">
                  <c:v>300</c:v>
                </c:pt>
                <c:pt idx="121">
                  <c:v>300</c:v>
                </c:pt>
                <c:pt idx="122">
                  <c:v>300</c:v>
                </c:pt>
                <c:pt idx="123">
                  <c:v>300</c:v>
                </c:pt>
                <c:pt idx="124">
                  <c:v>300</c:v>
                </c:pt>
                <c:pt idx="125">
                  <c:v>300</c:v>
                </c:pt>
                <c:pt idx="126">
                  <c:v>300</c:v>
                </c:pt>
                <c:pt idx="127">
                  <c:v>300</c:v>
                </c:pt>
                <c:pt idx="128">
                  <c:v>300</c:v>
                </c:pt>
                <c:pt idx="129">
                  <c:v>300</c:v>
                </c:pt>
                <c:pt idx="130">
                  <c:v>300</c:v>
                </c:pt>
                <c:pt idx="131">
                  <c:v>300</c:v>
                </c:pt>
              </c:numCache>
            </c:numRef>
          </c:val>
          <c:extLst>
            <c:ext xmlns:c16="http://schemas.microsoft.com/office/drawing/2014/chart" uri="{C3380CC4-5D6E-409C-BE32-E72D297353CC}">
              <c16:uniqueId val="{00000006-F186-4DC2-8E52-078F71F43C87}"/>
            </c:ext>
          </c:extLst>
        </c:ser>
        <c:ser>
          <c:idx val="7"/>
          <c:order val="7"/>
          <c:tx>
            <c:strRef>
              <c:f>Sheet1!$I$1</c:f>
              <c:strCache>
                <c:ptCount val="1"/>
                <c:pt idx="0">
                  <c:v>Permian Express II</c:v>
                </c:pt>
              </c:strCache>
            </c:strRef>
          </c:tx>
          <c:spPr>
            <a:solidFill>
              <a:srgbClr val="E46C0A"/>
            </a:solidFill>
            <a:ln w="25400">
              <a:noFill/>
            </a:ln>
          </c:spP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Sheet1!$I$2:$I$133</c:f>
              <c:numCache>
                <c:formatCode>General</c:formatCode>
                <c:ptCount val="132"/>
                <c:pt idx="67">
                  <c:v>200</c:v>
                </c:pt>
                <c:pt idx="68">
                  <c:v>200</c:v>
                </c:pt>
                <c:pt idx="69">
                  <c:v>200</c:v>
                </c:pt>
                <c:pt idx="70">
                  <c:v>200</c:v>
                </c:pt>
                <c:pt idx="71">
                  <c:v>200</c:v>
                </c:pt>
                <c:pt idx="72">
                  <c:v>200</c:v>
                </c:pt>
                <c:pt idx="73">
                  <c:v>200</c:v>
                </c:pt>
                <c:pt idx="74">
                  <c:v>200</c:v>
                </c:pt>
                <c:pt idx="75">
                  <c:v>200</c:v>
                </c:pt>
                <c:pt idx="76">
                  <c:v>200</c:v>
                </c:pt>
                <c:pt idx="77">
                  <c:v>200</c:v>
                </c:pt>
                <c:pt idx="78">
                  <c:v>200</c:v>
                </c:pt>
                <c:pt idx="79">
                  <c:v>200</c:v>
                </c:pt>
                <c:pt idx="80">
                  <c:v>200</c:v>
                </c:pt>
                <c:pt idx="81">
                  <c:v>200</c:v>
                </c:pt>
                <c:pt idx="82">
                  <c:v>200</c:v>
                </c:pt>
                <c:pt idx="83">
                  <c:v>200</c:v>
                </c:pt>
                <c:pt idx="84">
                  <c:v>200</c:v>
                </c:pt>
                <c:pt idx="85">
                  <c:v>200</c:v>
                </c:pt>
                <c:pt idx="86">
                  <c:v>200</c:v>
                </c:pt>
                <c:pt idx="87">
                  <c:v>200</c:v>
                </c:pt>
                <c:pt idx="88">
                  <c:v>200</c:v>
                </c:pt>
                <c:pt idx="89">
                  <c:v>200</c:v>
                </c:pt>
                <c:pt idx="90">
                  <c:v>200</c:v>
                </c:pt>
                <c:pt idx="91">
                  <c:v>200</c:v>
                </c:pt>
                <c:pt idx="92">
                  <c:v>200</c:v>
                </c:pt>
                <c:pt idx="93">
                  <c:v>200</c:v>
                </c:pt>
                <c:pt idx="94">
                  <c:v>200</c:v>
                </c:pt>
                <c:pt idx="95">
                  <c:v>200</c:v>
                </c:pt>
                <c:pt idx="96">
                  <c:v>200</c:v>
                </c:pt>
                <c:pt idx="97">
                  <c:v>200</c:v>
                </c:pt>
                <c:pt idx="98">
                  <c:v>200</c:v>
                </c:pt>
                <c:pt idx="99">
                  <c:v>200</c:v>
                </c:pt>
                <c:pt idx="100">
                  <c:v>200</c:v>
                </c:pt>
                <c:pt idx="101">
                  <c:v>200</c:v>
                </c:pt>
                <c:pt idx="102">
                  <c:v>200</c:v>
                </c:pt>
                <c:pt idx="103">
                  <c:v>200</c:v>
                </c:pt>
                <c:pt idx="104">
                  <c:v>200</c:v>
                </c:pt>
                <c:pt idx="105">
                  <c:v>200</c:v>
                </c:pt>
                <c:pt idx="106">
                  <c:v>200</c:v>
                </c:pt>
                <c:pt idx="107">
                  <c:v>200</c:v>
                </c:pt>
                <c:pt idx="108">
                  <c:v>200</c:v>
                </c:pt>
                <c:pt idx="109">
                  <c:v>200</c:v>
                </c:pt>
                <c:pt idx="110">
                  <c:v>200</c:v>
                </c:pt>
                <c:pt idx="111">
                  <c:v>200</c:v>
                </c:pt>
                <c:pt idx="112">
                  <c:v>200</c:v>
                </c:pt>
                <c:pt idx="113">
                  <c:v>200</c:v>
                </c:pt>
                <c:pt idx="114">
                  <c:v>200</c:v>
                </c:pt>
                <c:pt idx="115">
                  <c:v>200</c:v>
                </c:pt>
                <c:pt idx="116">
                  <c:v>200</c:v>
                </c:pt>
                <c:pt idx="117">
                  <c:v>200</c:v>
                </c:pt>
                <c:pt idx="118">
                  <c:v>200</c:v>
                </c:pt>
                <c:pt idx="119">
                  <c:v>200</c:v>
                </c:pt>
                <c:pt idx="120">
                  <c:v>200</c:v>
                </c:pt>
                <c:pt idx="121">
                  <c:v>200</c:v>
                </c:pt>
                <c:pt idx="122">
                  <c:v>200</c:v>
                </c:pt>
                <c:pt idx="123">
                  <c:v>200</c:v>
                </c:pt>
                <c:pt idx="124">
                  <c:v>200</c:v>
                </c:pt>
                <c:pt idx="125">
                  <c:v>200</c:v>
                </c:pt>
                <c:pt idx="126">
                  <c:v>200</c:v>
                </c:pt>
                <c:pt idx="127">
                  <c:v>200</c:v>
                </c:pt>
                <c:pt idx="128">
                  <c:v>200</c:v>
                </c:pt>
                <c:pt idx="129">
                  <c:v>200</c:v>
                </c:pt>
                <c:pt idx="130">
                  <c:v>200</c:v>
                </c:pt>
                <c:pt idx="131">
                  <c:v>200</c:v>
                </c:pt>
              </c:numCache>
            </c:numRef>
          </c:val>
          <c:extLst>
            <c:ext xmlns:c16="http://schemas.microsoft.com/office/drawing/2014/chart" uri="{C3380CC4-5D6E-409C-BE32-E72D297353CC}">
              <c16:uniqueId val="{00000007-F186-4DC2-8E52-078F71F43C87}"/>
            </c:ext>
          </c:extLst>
        </c:ser>
        <c:ser>
          <c:idx val="8"/>
          <c:order val="8"/>
          <c:tx>
            <c:strRef>
              <c:f>Sheet1!$J$1</c:f>
              <c:strCache>
                <c:ptCount val="1"/>
                <c:pt idx="0">
                  <c:v>Cactus</c:v>
                </c:pt>
              </c:strCache>
            </c:strRef>
          </c:tx>
          <c:spPr>
            <a:solidFill>
              <a:srgbClr val="77933C"/>
            </a:solidFill>
            <a:ln w="25400">
              <a:noFill/>
            </a:ln>
          </c:spP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Sheet1!$J$2:$J$133</c:f>
              <c:numCache>
                <c:formatCode>General</c:formatCode>
                <c:ptCount val="132"/>
                <c:pt idx="60">
                  <c:v>250</c:v>
                </c:pt>
                <c:pt idx="61">
                  <c:v>250</c:v>
                </c:pt>
                <c:pt idx="62">
                  <c:v>250</c:v>
                </c:pt>
                <c:pt idx="63">
                  <c:v>250</c:v>
                </c:pt>
                <c:pt idx="64">
                  <c:v>250</c:v>
                </c:pt>
                <c:pt idx="65">
                  <c:v>250</c:v>
                </c:pt>
                <c:pt idx="66">
                  <c:v>250</c:v>
                </c:pt>
                <c:pt idx="67">
                  <c:v>250</c:v>
                </c:pt>
                <c:pt idx="68">
                  <c:v>250</c:v>
                </c:pt>
                <c:pt idx="69">
                  <c:v>250</c:v>
                </c:pt>
                <c:pt idx="70">
                  <c:v>250</c:v>
                </c:pt>
                <c:pt idx="71">
                  <c:v>250</c:v>
                </c:pt>
                <c:pt idx="72">
                  <c:v>250</c:v>
                </c:pt>
                <c:pt idx="73">
                  <c:v>250</c:v>
                </c:pt>
                <c:pt idx="74">
                  <c:v>250</c:v>
                </c:pt>
                <c:pt idx="75">
                  <c:v>330</c:v>
                </c:pt>
                <c:pt idx="76">
                  <c:v>330</c:v>
                </c:pt>
                <c:pt idx="77">
                  <c:v>330</c:v>
                </c:pt>
                <c:pt idx="78">
                  <c:v>330</c:v>
                </c:pt>
                <c:pt idx="79">
                  <c:v>330</c:v>
                </c:pt>
                <c:pt idx="80">
                  <c:v>330</c:v>
                </c:pt>
                <c:pt idx="81">
                  <c:v>330</c:v>
                </c:pt>
                <c:pt idx="82">
                  <c:v>330</c:v>
                </c:pt>
                <c:pt idx="83">
                  <c:v>330</c:v>
                </c:pt>
                <c:pt idx="84">
                  <c:v>330</c:v>
                </c:pt>
                <c:pt idx="85">
                  <c:v>330</c:v>
                </c:pt>
                <c:pt idx="86">
                  <c:v>330</c:v>
                </c:pt>
                <c:pt idx="87">
                  <c:v>330</c:v>
                </c:pt>
                <c:pt idx="88">
                  <c:v>330</c:v>
                </c:pt>
                <c:pt idx="89">
                  <c:v>330</c:v>
                </c:pt>
                <c:pt idx="90">
                  <c:v>330</c:v>
                </c:pt>
                <c:pt idx="91">
                  <c:v>330</c:v>
                </c:pt>
                <c:pt idx="92">
                  <c:v>330</c:v>
                </c:pt>
                <c:pt idx="93">
                  <c:v>330</c:v>
                </c:pt>
                <c:pt idx="94">
                  <c:v>330</c:v>
                </c:pt>
                <c:pt idx="95">
                  <c:v>330</c:v>
                </c:pt>
                <c:pt idx="96">
                  <c:v>330</c:v>
                </c:pt>
                <c:pt idx="97">
                  <c:v>330</c:v>
                </c:pt>
                <c:pt idx="98">
                  <c:v>330</c:v>
                </c:pt>
                <c:pt idx="99">
                  <c:v>330</c:v>
                </c:pt>
                <c:pt idx="100">
                  <c:v>330</c:v>
                </c:pt>
                <c:pt idx="101">
                  <c:v>330</c:v>
                </c:pt>
                <c:pt idx="102">
                  <c:v>330</c:v>
                </c:pt>
                <c:pt idx="103">
                  <c:v>330</c:v>
                </c:pt>
                <c:pt idx="104">
                  <c:v>330</c:v>
                </c:pt>
                <c:pt idx="105">
                  <c:v>330</c:v>
                </c:pt>
                <c:pt idx="106">
                  <c:v>330</c:v>
                </c:pt>
                <c:pt idx="107">
                  <c:v>330</c:v>
                </c:pt>
                <c:pt idx="108">
                  <c:v>330</c:v>
                </c:pt>
                <c:pt idx="109">
                  <c:v>330</c:v>
                </c:pt>
                <c:pt idx="110">
                  <c:v>330</c:v>
                </c:pt>
                <c:pt idx="111">
                  <c:v>330</c:v>
                </c:pt>
                <c:pt idx="112">
                  <c:v>330</c:v>
                </c:pt>
                <c:pt idx="113">
                  <c:v>330</c:v>
                </c:pt>
                <c:pt idx="114">
                  <c:v>330</c:v>
                </c:pt>
                <c:pt idx="115">
                  <c:v>330</c:v>
                </c:pt>
                <c:pt idx="116">
                  <c:v>330</c:v>
                </c:pt>
                <c:pt idx="117">
                  <c:v>330</c:v>
                </c:pt>
                <c:pt idx="118">
                  <c:v>330</c:v>
                </c:pt>
                <c:pt idx="119">
                  <c:v>330</c:v>
                </c:pt>
                <c:pt idx="120">
                  <c:v>330</c:v>
                </c:pt>
                <c:pt idx="121">
                  <c:v>330</c:v>
                </c:pt>
                <c:pt idx="122">
                  <c:v>330</c:v>
                </c:pt>
                <c:pt idx="123">
                  <c:v>330</c:v>
                </c:pt>
                <c:pt idx="124">
                  <c:v>330</c:v>
                </c:pt>
                <c:pt idx="125">
                  <c:v>330</c:v>
                </c:pt>
                <c:pt idx="126">
                  <c:v>330</c:v>
                </c:pt>
                <c:pt idx="127">
                  <c:v>330</c:v>
                </c:pt>
                <c:pt idx="128">
                  <c:v>330</c:v>
                </c:pt>
                <c:pt idx="129">
                  <c:v>330</c:v>
                </c:pt>
                <c:pt idx="130">
                  <c:v>330</c:v>
                </c:pt>
                <c:pt idx="131">
                  <c:v>330</c:v>
                </c:pt>
              </c:numCache>
            </c:numRef>
          </c:val>
          <c:extLst>
            <c:ext xmlns:c16="http://schemas.microsoft.com/office/drawing/2014/chart" uri="{C3380CC4-5D6E-409C-BE32-E72D297353CC}">
              <c16:uniqueId val="{00000008-F186-4DC2-8E52-078F71F43C87}"/>
            </c:ext>
          </c:extLst>
        </c:ser>
        <c:ser>
          <c:idx val="9"/>
          <c:order val="9"/>
          <c:tx>
            <c:strRef>
              <c:f>Sheet1!$K$1</c:f>
              <c:strCache>
                <c:ptCount val="1"/>
                <c:pt idx="0">
                  <c:v>PELA</c:v>
                </c:pt>
              </c:strCache>
            </c:strRef>
          </c:tx>
          <c:spPr>
            <a:solidFill>
              <a:srgbClr val="6190BE"/>
            </a:solidFill>
            <a:ln w="25400">
              <a:noFill/>
            </a:ln>
          </c:spP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Sheet1!$K$2:$K$133</c:f>
              <c:numCache>
                <c:formatCode>General</c:formatCode>
                <c:ptCount val="132"/>
                <c:pt idx="76">
                  <c:v>100</c:v>
                </c:pt>
                <c:pt idx="77">
                  <c:v>100</c:v>
                </c:pt>
                <c:pt idx="78">
                  <c:v>100</c:v>
                </c:pt>
                <c:pt idx="79">
                  <c:v>100</c:v>
                </c:pt>
                <c:pt idx="80">
                  <c:v>100</c:v>
                </c:pt>
                <c:pt idx="81">
                  <c:v>100</c:v>
                </c:pt>
                <c:pt idx="82">
                  <c:v>100</c:v>
                </c:pt>
                <c:pt idx="83">
                  <c:v>100</c:v>
                </c:pt>
                <c:pt idx="84">
                  <c:v>100</c:v>
                </c:pt>
                <c:pt idx="85">
                  <c:v>100</c:v>
                </c:pt>
                <c:pt idx="86">
                  <c:v>100</c:v>
                </c:pt>
                <c:pt idx="87">
                  <c:v>100</c:v>
                </c:pt>
                <c:pt idx="88">
                  <c:v>100</c:v>
                </c:pt>
                <c:pt idx="89">
                  <c:v>100</c:v>
                </c:pt>
                <c:pt idx="90">
                  <c:v>100</c:v>
                </c:pt>
                <c:pt idx="91">
                  <c:v>100</c:v>
                </c:pt>
                <c:pt idx="92">
                  <c:v>100</c:v>
                </c:pt>
                <c:pt idx="93">
                  <c:v>100</c:v>
                </c:pt>
                <c:pt idx="94">
                  <c:v>100</c:v>
                </c:pt>
                <c:pt idx="95">
                  <c:v>100</c:v>
                </c:pt>
                <c:pt idx="96">
                  <c:v>100</c:v>
                </c:pt>
                <c:pt idx="97">
                  <c:v>100</c:v>
                </c:pt>
                <c:pt idx="98">
                  <c:v>100</c:v>
                </c:pt>
                <c:pt idx="99">
                  <c:v>100</c:v>
                </c:pt>
                <c:pt idx="100">
                  <c:v>100</c:v>
                </c:pt>
                <c:pt idx="101">
                  <c:v>100</c:v>
                </c:pt>
                <c:pt idx="102">
                  <c:v>100</c:v>
                </c:pt>
                <c:pt idx="103">
                  <c:v>100</c:v>
                </c:pt>
                <c:pt idx="104">
                  <c:v>100</c:v>
                </c:pt>
                <c:pt idx="105">
                  <c:v>100</c:v>
                </c:pt>
                <c:pt idx="106">
                  <c:v>100</c:v>
                </c:pt>
                <c:pt idx="107">
                  <c:v>100</c:v>
                </c:pt>
                <c:pt idx="108">
                  <c:v>100</c:v>
                </c:pt>
                <c:pt idx="109">
                  <c:v>100</c:v>
                </c:pt>
                <c:pt idx="110">
                  <c:v>100</c:v>
                </c:pt>
                <c:pt idx="111">
                  <c:v>100</c:v>
                </c:pt>
                <c:pt idx="112">
                  <c:v>100</c:v>
                </c:pt>
                <c:pt idx="113">
                  <c:v>100</c:v>
                </c:pt>
                <c:pt idx="114">
                  <c:v>100</c:v>
                </c:pt>
                <c:pt idx="115">
                  <c:v>100</c:v>
                </c:pt>
                <c:pt idx="116">
                  <c:v>100</c:v>
                </c:pt>
                <c:pt idx="117">
                  <c:v>100</c:v>
                </c:pt>
                <c:pt idx="118">
                  <c:v>100</c:v>
                </c:pt>
                <c:pt idx="119">
                  <c:v>100</c:v>
                </c:pt>
                <c:pt idx="120">
                  <c:v>100</c:v>
                </c:pt>
                <c:pt idx="121">
                  <c:v>100</c:v>
                </c:pt>
                <c:pt idx="122">
                  <c:v>100</c:v>
                </c:pt>
                <c:pt idx="123">
                  <c:v>100</c:v>
                </c:pt>
                <c:pt idx="124">
                  <c:v>100</c:v>
                </c:pt>
                <c:pt idx="125">
                  <c:v>100</c:v>
                </c:pt>
                <c:pt idx="126">
                  <c:v>100</c:v>
                </c:pt>
                <c:pt idx="127">
                  <c:v>100</c:v>
                </c:pt>
                <c:pt idx="128">
                  <c:v>100</c:v>
                </c:pt>
                <c:pt idx="129">
                  <c:v>100</c:v>
                </c:pt>
                <c:pt idx="130">
                  <c:v>100</c:v>
                </c:pt>
                <c:pt idx="131">
                  <c:v>100</c:v>
                </c:pt>
              </c:numCache>
            </c:numRef>
          </c:val>
          <c:extLst>
            <c:ext xmlns:c16="http://schemas.microsoft.com/office/drawing/2014/chart" uri="{C3380CC4-5D6E-409C-BE32-E72D297353CC}">
              <c16:uniqueId val="{00000009-F186-4DC2-8E52-078F71F43C87}"/>
            </c:ext>
          </c:extLst>
        </c:ser>
        <c:ser>
          <c:idx val="10"/>
          <c:order val="10"/>
          <c:tx>
            <c:strRef>
              <c:f>Sheet1!$L$1</c:f>
              <c:strCache>
                <c:ptCount val="1"/>
                <c:pt idx="0">
                  <c:v>BridgeTex Expansion</c:v>
                </c:pt>
              </c:strCache>
            </c:strRef>
          </c:tx>
          <c:spPr>
            <a:solidFill>
              <a:srgbClr val="953734"/>
            </a:solidFill>
            <a:ln w="25400">
              <a:noFill/>
            </a:ln>
          </c:spP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Sheet1!$L$2:$L$133</c:f>
              <c:numCache>
                <c:formatCode>General</c:formatCode>
                <c:ptCount val="132"/>
                <c:pt idx="90">
                  <c:v>100</c:v>
                </c:pt>
                <c:pt idx="91">
                  <c:v>100</c:v>
                </c:pt>
                <c:pt idx="92">
                  <c:v>100</c:v>
                </c:pt>
                <c:pt idx="93">
                  <c:v>100</c:v>
                </c:pt>
                <c:pt idx="94">
                  <c:v>100</c:v>
                </c:pt>
                <c:pt idx="95">
                  <c:v>100</c:v>
                </c:pt>
                <c:pt idx="96">
                  <c:v>100</c:v>
                </c:pt>
                <c:pt idx="97">
                  <c:v>100</c:v>
                </c:pt>
                <c:pt idx="98">
                  <c:v>100</c:v>
                </c:pt>
                <c:pt idx="99">
                  <c:v>100</c:v>
                </c:pt>
                <c:pt idx="100">
                  <c:v>100</c:v>
                </c:pt>
                <c:pt idx="101">
                  <c:v>100</c:v>
                </c:pt>
                <c:pt idx="102">
                  <c:v>100</c:v>
                </c:pt>
                <c:pt idx="103">
                  <c:v>100</c:v>
                </c:pt>
                <c:pt idx="104">
                  <c:v>100</c:v>
                </c:pt>
                <c:pt idx="105">
                  <c:v>100</c:v>
                </c:pt>
                <c:pt idx="106">
                  <c:v>100</c:v>
                </c:pt>
                <c:pt idx="107">
                  <c:v>100</c:v>
                </c:pt>
                <c:pt idx="108">
                  <c:v>100</c:v>
                </c:pt>
                <c:pt idx="109">
                  <c:v>100</c:v>
                </c:pt>
                <c:pt idx="110">
                  <c:v>140</c:v>
                </c:pt>
                <c:pt idx="111">
                  <c:v>140</c:v>
                </c:pt>
                <c:pt idx="112">
                  <c:v>140</c:v>
                </c:pt>
                <c:pt idx="113">
                  <c:v>140</c:v>
                </c:pt>
                <c:pt idx="114">
                  <c:v>140</c:v>
                </c:pt>
                <c:pt idx="115">
                  <c:v>140</c:v>
                </c:pt>
                <c:pt idx="116">
                  <c:v>140</c:v>
                </c:pt>
                <c:pt idx="117">
                  <c:v>140</c:v>
                </c:pt>
                <c:pt idx="118">
                  <c:v>140</c:v>
                </c:pt>
                <c:pt idx="119">
                  <c:v>140</c:v>
                </c:pt>
                <c:pt idx="120">
                  <c:v>140</c:v>
                </c:pt>
                <c:pt idx="121">
                  <c:v>140</c:v>
                </c:pt>
                <c:pt idx="122">
                  <c:v>140</c:v>
                </c:pt>
                <c:pt idx="123">
                  <c:v>140</c:v>
                </c:pt>
                <c:pt idx="124">
                  <c:v>140</c:v>
                </c:pt>
                <c:pt idx="125">
                  <c:v>140</c:v>
                </c:pt>
                <c:pt idx="126">
                  <c:v>140</c:v>
                </c:pt>
                <c:pt idx="127">
                  <c:v>140</c:v>
                </c:pt>
                <c:pt idx="128">
                  <c:v>140</c:v>
                </c:pt>
                <c:pt idx="129">
                  <c:v>140</c:v>
                </c:pt>
                <c:pt idx="130">
                  <c:v>140</c:v>
                </c:pt>
                <c:pt idx="131">
                  <c:v>140</c:v>
                </c:pt>
              </c:numCache>
            </c:numRef>
          </c:val>
          <c:extLst>
            <c:ext xmlns:c16="http://schemas.microsoft.com/office/drawing/2014/chart" uri="{C3380CC4-5D6E-409C-BE32-E72D297353CC}">
              <c16:uniqueId val="{0000000A-F186-4DC2-8E52-078F71F43C87}"/>
            </c:ext>
          </c:extLst>
        </c:ser>
        <c:ser>
          <c:idx val="11"/>
          <c:order val="11"/>
          <c:tx>
            <c:strRef>
              <c:f>Sheet1!$M$1</c:f>
              <c:strCache>
                <c:ptCount val="1"/>
                <c:pt idx="0">
                  <c:v>Cactus Expansion</c:v>
                </c:pt>
              </c:strCache>
            </c:strRef>
          </c:tx>
          <c:spPr>
            <a:solidFill>
              <a:srgbClr val="77933C"/>
            </a:solidFill>
            <a:ln w="25400">
              <a:noFill/>
            </a:ln>
          </c:spP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Sheet1!$M$2:$M$133</c:f>
              <c:numCache>
                <c:formatCode>General</c:formatCode>
                <c:ptCount val="132"/>
                <c:pt idx="95">
                  <c:v>60</c:v>
                </c:pt>
                <c:pt idx="96">
                  <c:v>60</c:v>
                </c:pt>
                <c:pt idx="97">
                  <c:v>60</c:v>
                </c:pt>
                <c:pt idx="98">
                  <c:v>60</c:v>
                </c:pt>
                <c:pt idx="99">
                  <c:v>60</c:v>
                </c:pt>
                <c:pt idx="100">
                  <c:v>60</c:v>
                </c:pt>
                <c:pt idx="101">
                  <c:v>60</c:v>
                </c:pt>
                <c:pt idx="102">
                  <c:v>60</c:v>
                </c:pt>
                <c:pt idx="103">
                  <c:v>60</c:v>
                </c:pt>
                <c:pt idx="104">
                  <c:v>60</c:v>
                </c:pt>
                <c:pt idx="105">
                  <c:v>60</c:v>
                </c:pt>
                <c:pt idx="106">
                  <c:v>60</c:v>
                </c:pt>
                <c:pt idx="107">
                  <c:v>60</c:v>
                </c:pt>
                <c:pt idx="108">
                  <c:v>60</c:v>
                </c:pt>
                <c:pt idx="109">
                  <c:v>60</c:v>
                </c:pt>
                <c:pt idx="110">
                  <c:v>60</c:v>
                </c:pt>
                <c:pt idx="111">
                  <c:v>60</c:v>
                </c:pt>
                <c:pt idx="112">
                  <c:v>60</c:v>
                </c:pt>
                <c:pt idx="113">
                  <c:v>60</c:v>
                </c:pt>
                <c:pt idx="114">
                  <c:v>60</c:v>
                </c:pt>
                <c:pt idx="115">
                  <c:v>60</c:v>
                </c:pt>
                <c:pt idx="116">
                  <c:v>60</c:v>
                </c:pt>
                <c:pt idx="117">
                  <c:v>60</c:v>
                </c:pt>
                <c:pt idx="118">
                  <c:v>60</c:v>
                </c:pt>
                <c:pt idx="119">
                  <c:v>60</c:v>
                </c:pt>
                <c:pt idx="120">
                  <c:v>60</c:v>
                </c:pt>
                <c:pt idx="121">
                  <c:v>60</c:v>
                </c:pt>
                <c:pt idx="122">
                  <c:v>60</c:v>
                </c:pt>
                <c:pt idx="123">
                  <c:v>60</c:v>
                </c:pt>
                <c:pt idx="124">
                  <c:v>60</c:v>
                </c:pt>
                <c:pt idx="125">
                  <c:v>60</c:v>
                </c:pt>
                <c:pt idx="126">
                  <c:v>60</c:v>
                </c:pt>
                <c:pt idx="127">
                  <c:v>60</c:v>
                </c:pt>
                <c:pt idx="128">
                  <c:v>60</c:v>
                </c:pt>
                <c:pt idx="129">
                  <c:v>60</c:v>
                </c:pt>
                <c:pt idx="130">
                  <c:v>60</c:v>
                </c:pt>
                <c:pt idx="131">
                  <c:v>60</c:v>
                </c:pt>
              </c:numCache>
            </c:numRef>
          </c:val>
          <c:extLst>
            <c:ext xmlns:c16="http://schemas.microsoft.com/office/drawing/2014/chart" uri="{C3380CC4-5D6E-409C-BE32-E72D297353CC}">
              <c16:uniqueId val="{0000000B-F186-4DC2-8E52-078F71F43C87}"/>
            </c:ext>
          </c:extLst>
        </c:ser>
        <c:ser>
          <c:idx val="12"/>
          <c:order val="12"/>
          <c:tx>
            <c:strRef>
              <c:f>Sheet1!$N$1</c:f>
              <c:strCache>
                <c:ptCount val="1"/>
                <c:pt idx="0">
                  <c:v>Midland-Sealy</c:v>
                </c:pt>
              </c:strCache>
            </c:strRef>
          </c:tx>
          <c:spPr>
            <a:pattFill prst="wdDnDiag">
              <a:fgClr>
                <a:srgbClr val="FF0000"/>
              </a:fgClr>
              <a:bgClr>
                <a:sysClr val="window" lastClr="FFFFFF"/>
              </a:bgClr>
            </a:pattFill>
          </c:spP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Sheet1!$N$2:$N$133</c:f>
              <c:numCache>
                <c:formatCode>General</c:formatCode>
                <c:ptCount val="132"/>
                <c:pt idx="95">
                  <c:v>100</c:v>
                </c:pt>
                <c:pt idx="96">
                  <c:v>100</c:v>
                </c:pt>
                <c:pt idx="97">
                  <c:v>200</c:v>
                </c:pt>
                <c:pt idx="98">
                  <c:v>200</c:v>
                </c:pt>
                <c:pt idx="99">
                  <c:v>300</c:v>
                </c:pt>
                <c:pt idx="100">
                  <c:v>300</c:v>
                </c:pt>
                <c:pt idx="101">
                  <c:v>450</c:v>
                </c:pt>
                <c:pt idx="102">
                  <c:v>450</c:v>
                </c:pt>
                <c:pt idx="103">
                  <c:v>450</c:v>
                </c:pt>
                <c:pt idx="104">
                  <c:v>450</c:v>
                </c:pt>
                <c:pt idx="105">
                  <c:v>450</c:v>
                </c:pt>
                <c:pt idx="106">
                  <c:v>450</c:v>
                </c:pt>
                <c:pt idx="107">
                  <c:v>450</c:v>
                </c:pt>
                <c:pt idx="108">
                  <c:v>450</c:v>
                </c:pt>
                <c:pt idx="109">
                  <c:v>450</c:v>
                </c:pt>
                <c:pt idx="110">
                  <c:v>450</c:v>
                </c:pt>
                <c:pt idx="111">
                  <c:v>450</c:v>
                </c:pt>
                <c:pt idx="112">
                  <c:v>450</c:v>
                </c:pt>
                <c:pt idx="113">
                  <c:v>450</c:v>
                </c:pt>
                <c:pt idx="114">
                  <c:v>450</c:v>
                </c:pt>
                <c:pt idx="115">
                  <c:v>450</c:v>
                </c:pt>
                <c:pt idx="116">
                  <c:v>450</c:v>
                </c:pt>
                <c:pt idx="117">
                  <c:v>450</c:v>
                </c:pt>
                <c:pt idx="118">
                  <c:v>450</c:v>
                </c:pt>
                <c:pt idx="119">
                  <c:v>450</c:v>
                </c:pt>
                <c:pt idx="120">
                  <c:v>450</c:v>
                </c:pt>
                <c:pt idx="121">
                  <c:v>450</c:v>
                </c:pt>
                <c:pt idx="122">
                  <c:v>450</c:v>
                </c:pt>
                <c:pt idx="123">
                  <c:v>450</c:v>
                </c:pt>
                <c:pt idx="124">
                  <c:v>450</c:v>
                </c:pt>
                <c:pt idx="125">
                  <c:v>450</c:v>
                </c:pt>
                <c:pt idx="126">
                  <c:v>450</c:v>
                </c:pt>
                <c:pt idx="127">
                  <c:v>450</c:v>
                </c:pt>
                <c:pt idx="128">
                  <c:v>450</c:v>
                </c:pt>
                <c:pt idx="129">
                  <c:v>450</c:v>
                </c:pt>
                <c:pt idx="130">
                  <c:v>450</c:v>
                </c:pt>
                <c:pt idx="131">
                  <c:v>450</c:v>
                </c:pt>
              </c:numCache>
            </c:numRef>
          </c:val>
          <c:extLst>
            <c:ext xmlns:c16="http://schemas.microsoft.com/office/drawing/2014/chart" uri="{C3380CC4-5D6E-409C-BE32-E72D297353CC}">
              <c16:uniqueId val="{0000000C-F186-4DC2-8E52-078F71F43C87}"/>
            </c:ext>
          </c:extLst>
        </c:ser>
        <c:ser>
          <c:idx val="13"/>
          <c:order val="13"/>
          <c:tx>
            <c:strRef>
              <c:f>Sheet1!$O$1</c:f>
              <c:strCache>
                <c:ptCount val="1"/>
                <c:pt idx="0">
                  <c:v>Permian Express III </c:v>
                </c:pt>
              </c:strCache>
            </c:strRef>
          </c:tx>
          <c:spPr>
            <a:pattFill prst="ltUpDiag">
              <a:fgClr>
                <a:sysClr val="windowText" lastClr="000000"/>
              </a:fgClr>
              <a:bgClr>
                <a:sysClr val="window" lastClr="FFFFFF"/>
              </a:bgClr>
            </a:pattFill>
            <a:ln>
              <a:noFill/>
            </a:ln>
          </c:spP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Sheet1!$O$2:$O$133</c:f>
              <c:numCache>
                <c:formatCode>General</c:formatCode>
                <c:ptCount val="132"/>
                <c:pt idx="96">
                  <c:v>100</c:v>
                </c:pt>
                <c:pt idx="97">
                  <c:v>100</c:v>
                </c:pt>
                <c:pt idx="98">
                  <c:v>100</c:v>
                </c:pt>
                <c:pt idx="99">
                  <c:v>100</c:v>
                </c:pt>
                <c:pt idx="100">
                  <c:v>100</c:v>
                </c:pt>
                <c:pt idx="101">
                  <c:v>100</c:v>
                </c:pt>
                <c:pt idx="102">
                  <c:v>300</c:v>
                </c:pt>
                <c:pt idx="103">
                  <c:v>300</c:v>
                </c:pt>
                <c:pt idx="104">
                  <c:v>300</c:v>
                </c:pt>
                <c:pt idx="105">
                  <c:v>300</c:v>
                </c:pt>
                <c:pt idx="106">
                  <c:v>300</c:v>
                </c:pt>
                <c:pt idx="107">
                  <c:v>300</c:v>
                </c:pt>
                <c:pt idx="108">
                  <c:v>300</c:v>
                </c:pt>
                <c:pt idx="109">
                  <c:v>300</c:v>
                </c:pt>
                <c:pt idx="110">
                  <c:v>300</c:v>
                </c:pt>
                <c:pt idx="111">
                  <c:v>300</c:v>
                </c:pt>
                <c:pt idx="112">
                  <c:v>300</c:v>
                </c:pt>
                <c:pt idx="113">
                  <c:v>300</c:v>
                </c:pt>
                <c:pt idx="114">
                  <c:v>300</c:v>
                </c:pt>
                <c:pt idx="115">
                  <c:v>300</c:v>
                </c:pt>
                <c:pt idx="116">
                  <c:v>300</c:v>
                </c:pt>
                <c:pt idx="117">
                  <c:v>300</c:v>
                </c:pt>
                <c:pt idx="118">
                  <c:v>300</c:v>
                </c:pt>
                <c:pt idx="119">
                  <c:v>300</c:v>
                </c:pt>
                <c:pt idx="120">
                  <c:v>300</c:v>
                </c:pt>
                <c:pt idx="121">
                  <c:v>300</c:v>
                </c:pt>
                <c:pt idx="122">
                  <c:v>300</c:v>
                </c:pt>
                <c:pt idx="123">
                  <c:v>300</c:v>
                </c:pt>
                <c:pt idx="124">
                  <c:v>300</c:v>
                </c:pt>
                <c:pt idx="125">
                  <c:v>300</c:v>
                </c:pt>
                <c:pt idx="126">
                  <c:v>300</c:v>
                </c:pt>
                <c:pt idx="127">
                  <c:v>300</c:v>
                </c:pt>
                <c:pt idx="128">
                  <c:v>300</c:v>
                </c:pt>
                <c:pt idx="129">
                  <c:v>300</c:v>
                </c:pt>
                <c:pt idx="130">
                  <c:v>300</c:v>
                </c:pt>
                <c:pt idx="131">
                  <c:v>300</c:v>
                </c:pt>
              </c:numCache>
            </c:numRef>
          </c:val>
          <c:extLst>
            <c:ext xmlns:c16="http://schemas.microsoft.com/office/drawing/2014/chart" uri="{C3380CC4-5D6E-409C-BE32-E72D297353CC}">
              <c16:uniqueId val="{0000000D-F186-4DC2-8E52-078F71F43C87}"/>
            </c:ext>
          </c:extLst>
        </c:ser>
        <c:ser>
          <c:idx val="14"/>
          <c:order val="14"/>
          <c:tx>
            <c:strRef>
              <c:f>Sheet1!$P$1</c:f>
              <c:strCache>
                <c:ptCount val="1"/>
                <c:pt idx="0">
                  <c:v>EPIC</c:v>
                </c:pt>
              </c:strCache>
            </c:strRef>
          </c:tx>
          <c:spPr>
            <a:pattFill prst="wdDnDiag">
              <a:fgClr>
                <a:srgbClr val="8064A2"/>
              </a:fgClr>
              <a:bgClr>
                <a:sysClr val="window" lastClr="FFFFFF"/>
              </a:bgClr>
            </a:pattFill>
            <a:ln>
              <a:noFill/>
              <a:prstDash val="solid"/>
            </a:ln>
          </c:spP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Sheet1!$P$2:$P$133</c:f>
              <c:numCache>
                <c:formatCode>General</c:formatCode>
                <c:ptCount val="132"/>
                <c:pt idx="110">
                  <c:v>440</c:v>
                </c:pt>
                <c:pt idx="111">
                  <c:v>440</c:v>
                </c:pt>
                <c:pt idx="112">
                  <c:v>440</c:v>
                </c:pt>
                <c:pt idx="113">
                  <c:v>440</c:v>
                </c:pt>
                <c:pt idx="114">
                  <c:v>440</c:v>
                </c:pt>
                <c:pt idx="115">
                  <c:v>440</c:v>
                </c:pt>
                <c:pt idx="116">
                  <c:v>440</c:v>
                </c:pt>
                <c:pt idx="117">
                  <c:v>440</c:v>
                </c:pt>
                <c:pt idx="118">
                  <c:v>440</c:v>
                </c:pt>
                <c:pt idx="119">
                  <c:v>440</c:v>
                </c:pt>
                <c:pt idx="120">
                  <c:v>440</c:v>
                </c:pt>
                <c:pt idx="121">
                  <c:v>440</c:v>
                </c:pt>
                <c:pt idx="122">
                  <c:v>440</c:v>
                </c:pt>
                <c:pt idx="123">
                  <c:v>440</c:v>
                </c:pt>
                <c:pt idx="124">
                  <c:v>440</c:v>
                </c:pt>
                <c:pt idx="125">
                  <c:v>440</c:v>
                </c:pt>
                <c:pt idx="126">
                  <c:v>440</c:v>
                </c:pt>
                <c:pt idx="127">
                  <c:v>440</c:v>
                </c:pt>
                <c:pt idx="128">
                  <c:v>440</c:v>
                </c:pt>
                <c:pt idx="129">
                  <c:v>440</c:v>
                </c:pt>
                <c:pt idx="130">
                  <c:v>440</c:v>
                </c:pt>
                <c:pt idx="131">
                  <c:v>440</c:v>
                </c:pt>
              </c:numCache>
            </c:numRef>
          </c:val>
          <c:extLst>
            <c:ext xmlns:c16="http://schemas.microsoft.com/office/drawing/2014/chart" uri="{C3380CC4-5D6E-409C-BE32-E72D297353CC}">
              <c16:uniqueId val="{0000000E-F186-4DC2-8E52-078F71F43C87}"/>
            </c:ext>
          </c:extLst>
        </c:ser>
        <c:ser>
          <c:idx val="15"/>
          <c:order val="15"/>
          <c:tx>
            <c:strRef>
              <c:f>Sheet1!$Q$1</c:f>
              <c:strCache>
                <c:ptCount val="1"/>
                <c:pt idx="0">
                  <c:v>South Texas Gateway</c:v>
                </c:pt>
              </c:strCache>
            </c:strRef>
          </c:tx>
          <c:spPr>
            <a:pattFill prst="dkUpDiag">
              <a:fgClr>
                <a:srgbClr val="4F81BD"/>
              </a:fgClr>
              <a:bgClr>
                <a:sysClr val="window" lastClr="FFFFFF"/>
              </a:bgClr>
            </a:pattFill>
            <a:ln>
              <a:noFill/>
              <a:prstDash val="solid"/>
            </a:ln>
          </c:spP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Sheet1!$Q$2:$Q$133</c:f>
              <c:numCache>
                <c:formatCode>General</c:formatCode>
                <c:ptCount val="132"/>
                <c:pt idx="113">
                  <c:v>400</c:v>
                </c:pt>
                <c:pt idx="114">
                  <c:v>400</c:v>
                </c:pt>
                <c:pt idx="115">
                  <c:v>400</c:v>
                </c:pt>
                <c:pt idx="116">
                  <c:v>400</c:v>
                </c:pt>
                <c:pt idx="117">
                  <c:v>400</c:v>
                </c:pt>
                <c:pt idx="118">
                  <c:v>400</c:v>
                </c:pt>
                <c:pt idx="119">
                  <c:v>400</c:v>
                </c:pt>
                <c:pt idx="120">
                  <c:v>400</c:v>
                </c:pt>
                <c:pt idx="121">
                  <c:v>400</c:v>
                </c:pt>
                <c:pt idx="122">
                  <c:v>400</c:v>
                </c:pt>
                <c:pt idx="123">
                  <c:v>400</c:v>
                </c:pt>
                <c:pt idx="124">
                  <c:v>400</c:v>
                </c:pt>
                <c:pt idx="125">
                  <c:v>400</c:v>
                </c:pt>
                <c:pt idx="126">
                  <c:v>400</c:v>
                </c:pt>
                <c:pt idx="127">
                  <c:v>400</c:v>
                </c:pt>
                <c:pt idx="128">
                  <c:v>400</c:v>
                </c:pt>
                <c:pt idx="129">
                  <c:v>400</c:v>
                </c:pt>
                <c:pt idx="130">
                  <c:v>400</c:v>
                </c:pt>
                <c:pt idx="131">
                  <c:v>400</c:v>
                </c:pt>
              </c:numCache>
            </c:numRef>
          </c:val>
          <c:extLst>
            <c:ext xmlns:c16="http://schemas.microsoft.com/office/drawing/2014/chart" uri="{C3380CC4-5D6E-409C-BE32-E72D297353CC}">
              <c16:uniqueId val="{0000000F-F186-4DC2-8E52-078F71F43C87}"/>
            </c:ext>
          </c:extLst>
        </c:ser>
        <c:ser>
          <c:idx val="18"/>
          <c:order val="16"/>
          <c:tx>
            <c:strRef>
              <c:f>Sheet1!$R$1</c:f>
              <c:strCache>
                <c:ptCount val="1"/>
                <c:pt idx="0">
                  <c:v>Cactus II</c:v>
                </c:pt>
              </c:strCache>
            </c:strRef>
          </c:tx>
          <c:spPr>
            <a:pattFill prst="wdDnDiag">
              <a:fgClr>
                <a:srgbClr val="77933C"/>
              </a:fgClr>
              <a:bgClr>
                <a:sysClr val="window" lastClr="FFFFFF"/>
              </a:bgClr>
            </a:pattFill>
          </c:spP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Sheet1!$R$2:$R$133</c:f>
              <c:numCache>
                <c:formatCode>General</c:formatCode>
                <c:ptCount val="132"/>
                <c:pt idx="117">
                  <c:v>585</c:v>
                </c:pt>
                <c:pt idx="118">
                  <c:v>585</c:v>
                </c:pt>
                <c:pt idx="119">
                  <c:v>585</c:v>
                </c:pt>
                <c:pt idx="120">
                  <c:v>585</c:v>
                </c:pt>
                <c:pt idx="121">
                  <c:v>585</c:v>
                </c:pt>
                <c:pt idx="122">
                  <c:v>585</c:v>
                </c:pt>
                <c:pt idx="123">
                  <c:v>585</c:v>
                </c:pt>
                <c:pt idx="124">
                  <c:v>585</c:v>
                </c:pt>
                <c:pt idx="125">
                  <c:v>585</c:v>
                </c:pt>
                <c:pt idx="126">
                  <c:v>585</c:v>
                </c:pt>
                <c:pt idx="127">
                  <c:v>585</c:v>
                </c:pt>
                <c:pt idx="128">
                  <c:v>585</c:v>
                </c:pt>
                <c:pt idx="129">
                  <c:v>585</c:v>
                </c:pt>
                <c:pt idx="130">
                  <c:v>585</c:v>
                </c:pt>
                <c:pt idx="131">
                  <c:v>585</c:v>
                </c:pt>
              </c:numCache>
            </c:numRef>
          </c:val>
          <c:extLst>
            <c:ext xmlns:c16="http://schemas.microsoft.com/office/drawing/2014/chart" uri="{C3380CC4-5D6E-409C-BE32-E72D297353CC}">
              <c16:uniqueId val="{00000010-F186-4DC2-8E52-078F71F43C87}"/>
            </c:ext>
          </c:extLst>
        </c:ser>
        <c:ser>
          <c:idx val="21"/>
          <c:order val="17"/>
          <c:tx>
            <c:strRef>
              <c:f>Sheet1!$S$1</c:f>
              <c:strCache>
                <c:ptCount val="1"/>
                <c:pt idx="0">
                  <c:v>Gray Oak</c:v>
                </c:pt>
              </c:strCache>
            </c:strRef>
          </c:tx>
          <c:spPr>
            <a:pattFill prst="dkUpDiag">
              <a:fgClr>
                <a:srgbClr val="1F497D">
                  <a:lumMod val="75000"/>
                </a:srgbClr>
              </a:fgClr>
              <a:bgClr>
                <a:sysClr val="window" lastClr="FFFFFF"/>
              </a:bgClr>
            </a:pattFill>
          </c:spP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Sheet1!$S$2:$S$133</c:f>
              <c:numCache>
                <c:formatCode>General</c:formatCode>
                <c:ptCount val="132"/>
                <c:pt idx="117">
                  <c:v>385</c:v>
                </c:pt>
                <c:pt idx="118">
                  <c:v>385</c:v>
                </c:pt>
                <c:pt idx="119">
                  <c:v>385</c:v>
                </c:pt>
                <c:pt idx="120">
                  <c:v>385</c:v>
                </c:pt>
                <c:pt idx="121">
                  <c:v>385</c:v>
                </c:pt>
                <c:pt idx="122">
                  <c:v>385</c:v>
                </c:pt>
                <c:pt idx="123">
                  <c:v>385</c:v>
                </c:pt>
                <c:pt idx="124">
                  <c:v>385</c:v>
                </c:pt>
                <c:pt idx="125">
                  <c:v>385</c:v>
                </c:pt>
                <c:pt idx="126">
                  <c:v>385</c:v>
                </c:pt>
                <c:pt idx="127">
                  <c:v>385</c:v>
                </c:pt>
                <c:pt idx="128">
                  <c:v>385</c:v>
                </c:pt>
                <c:pt idx="129">
                  <c:v>385</c:v>
                </c:pt>
                <c:pt idx="130">
                  <c:v>385</c:v>
                </c:pt>
                <c:pt idx="131">
                  <c:v>385</c:v>
                </c:pt>
              </c:numCache>
            </c:numRef>
          </c:val>
          <c:extLst>
            <c:ext xmlns:c16="http://schemas.microsoft.com/office/drawing/2014/chart" uri="{C3380CC4-5D6E-409C-BE32-E72D297353CC}">
              <c16:uniqueId val="{00000011-F186-4DC2-8E52-078F71F43C87}"/>
            </c:ext>
          </c:extLst>
        </c:ser>
        <c:ser>
          <c:idx val="16"/>
          <c:order val="18"/>
          <c:tx>
            <c:strRef>
              <c:f>Sheet1!$T$1</c:f>
              <c:strCache>
                <c:ptCount val="1"/>
                <c:pt idx="0">
                  <c:v>Crane-Corpus-Houston</c:v>
                </c:pt>
              </c:strCache>
            </c:strRef>
          </c:tx>
          <c:spPr>
            <a:pattFill prst="wdDnDiag">
              <a:fgClr>
                <a:srgbClr val="F79646">
                  <a:lumMod val="60000"/>
                  <a:lumOff val="40000"/>
                </a:srgbClr>
              </a:fgClr>
              <a:bgClr>
                <a:sysClr val="window" lastClr="FFFFFF"/>
              </a:bgClr>
            </a:pattFill>
          </c:spP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Sheet1!$T$2:$T$133</c:f>
              <c:numCache>
                <c:formatCode>General</c:formatCode>
                <c:ptCount val="132"/>
                <c:pt idx="118">
                  <c:v>350</c:v>
                </c:pt>
                <c:pt idx="119">
                  <c:v>350</c:v>
                </c:pt>
                <c:pt idx="120">
                  <c:v>350</c:v>
                </c:pt>
                <c:pt idx="121">
                  <c:v>350</c:v>
                </c:pt>
                <c:pt idx="122">
                  <c:v>350</c:v>
                </c:pt>
                <c:pt idx="123">
                  <c:v>350</c:v>
                </c:pt>
                <c:pt idx="124">
                  <c:v>350</c:v>
                </c:pt>
                <c:pt idx="125">
                  <c:v>350</c:v>
                </c:pt>
                <c:pt idx="126">
                  <c:v>350</c:v>
                </c:pt>
                <c:pt idx="127">
                  <c:v>350</c:v>
                </c:pt>
                <c:pt idx="128">
                  <c:v>350</c:v>
                </c:pt>
                <c:pt idx="129">
                  <c:v>350</c:v>
                </c:pt>
                <c:pt idx="130">
                  <c:v>350</c:v>
                </c:pt>
                <c:pt idx="131">
                  <c:v>350</c:v>
                </c:pt>
              </c:numCache>
            </c:numRef>
          </c:val>
          <c:extLst>
            <c:ext xmlns:c16="http://schemas.microsoft.com/office/drawing/2014/chart" uri="{C3380CC4-5D6E-409C-BE32-E72D297353CC}">
              <c16:uniqueId val="{00000012-F186-4DC2-8E52-078F71F43C87}"/>
            </c:ext>
          </c:extLst>
        </c:ser>
        <c:dLbls>
          <c:showLegendKey val="0"/>
          <c:showVal val="0"/>
          <c:showCatName val="0"/>
          <c:showSerName val="0"/>
          <c:showPercent val="0"/>
          <c:showBubbleSize val="0"/>
        </c:dLbls>
        <c:axId val="1870014544"/>
        <c:axId val="1869848432"/>
      </c:areaChart>
      <c:lineChart>
        <c:grouping val="standard"/>
        <c:varyColors val="0"/>
        <c:ser>
          <c:idx val="17"/>
          <c:order val="19"/>
          <c:tx>
            <c:strRef>
              <c:f>Sheet1!$W$1</c:f>
              <c:strCache>
                <c:ptCount val="1"/>
                <c:pt idx="0">
                  <c:v>Production History</c:v>
                </c:pt>
              </c:strCache>
            </c:strRef>
          </c:tx>
          <c:spPr>
            <a:ln>
              <a:solidFill>
                <a:sysClr val="windowText" lastClr="000000"/>
              </a:solidFill>
            </a:ln>
          </c:spPr>
          <c:marker>
            <c:symbol val="none"/>
          </c:marke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Sheet1!$W$2:$W$133</c:f>
              <c:numCache>
                <c:formatCode>General</c:formatCode>
                <c:ptCount val="132"/>
                <c:pt idx="0">
                  <c:v>886.42532200000005</c:v>
                </c:pt>
                <c:pt idx="1">
                  <c:v>907.04089199999999</c:v>
                </c:pt>
                <c:pt idx="2">
                  <c:v>907.766032</c:v>
                </c:pt>
                <c:pt idx="3">
                  <c:v>902.09056599999997</c:v>
                </c:pt>
                <c:pt idx="4">
                  <c:v>911.27512899999999</c:v>
                </c:pt>
                <c:pt idx="5">
                  <c:v>904.33613300000002</c:v>
                </c:pt>
                <c:pt idx="6">
                  <c:v>918.19396700000004</c:v>
                </c:pt>
                <c:pt idx="7">
                  <c:v>923.49380599999995</c:v>
                </c:pt>
                <c:pt idx="8">
                  <c:v>931.13849900000002</c:v>
                </c:pt>
                <c:pt idx="9">
                  <c:v>950.24045100000001</c:v>
                </c:pt>
                <c:pt idx="10">
                  <c:v>964.74583299999995</c:v>
                </c:pt>
                <c:pt idx="11">
                  <c:v>972.21022499999992</c:v>
                </c:pt>
                <c:pt idx="12">
                  <c:v>980.50157999999999</c:v>
                </c:pt>
                <c:pt idx="13">
                  <c:v>903.56639199999995</c:v>
                </c:pt>
                <c:pt idx="14">
                  <c:v>992.01003200000002</c:v>
                </c:pt>
                <c:pt idx="15">
                  <c:v>988.84129900000005</c:v>
                </c:pt>
                <c:pt idx="16">
                  <c:v>1000.6257000000001</c:v>
                </c:pt>
                <c:pt idx="17">
                  <c:v>1002.15806</c:v>
                </c:pt>
                <c:pt idx="18">
                  <c:v>1010.25761</c:v>
                </c:pt>
                <c:pt idx="19">
                  <c:v>1029.30538</c:v>
                </c:pt>
                <c:pt idx="20">
                  <c:v>1041.5208600000001</c:v>
                </c:pt>
                <c:pt idx="21">
                  <c:v>1064.0156099999999</c:v>
                </c:pt>
                <c:pt idx="22">
                  <c:v>1095.1301900000001</c:v>
                </c:pt>
                <c:pt idx="23">
                  <c:v>1094.99035</c:v>
                </c:pt>
                <c:pt idx="24">
                  <c:v>1109.6761899999999</c:v>
                </c:pt>
                <c:pt idx="25">
                  <c:v>1128.1109300000001</c:v>
                </c:pt>
                <c:pt idx="26">
                  <c:v>1139.04467</c:v>
                </c:pt>
                <c:pt idx="27">
                  <c:v>1152.71849</c:v>
                </c:pt>
                <c:pt idx="28">
                  <c:v>1158.1074799999999</c:v>
                </c:pt>
                <c:pt idx="29">
                  <c:v>1166.26073</c:v>
                </c:pt>
                <c:pt idx="30">
                  <c:v>1192.15732</c:v>
                </c:pt>
                <c:pt idx="31">
                  <c:v>1200.1173799999999</c:v>
                </c:pt>
                <c:pt idx="32">
                  <c:v>1223.6460300000001</c:v>
                </c:pt>
                <c:pt idx="33">
                  <c:v>1247.3824099999999</c:v>
                </c:pt>
                <c:pt idx="34">
                  <c:v>1271.07203</c:v>
                </c:pt>
                <c:pt idx="35">
                  <c:v>1264.376</c:v>
                </c:pt>
                <c:pt idx="36">
                  <c:v>1266.17761</c:v>
                </c:pt>
                <c:pt idx="37">
                  <c:v>1288.0272500000001</c:v>
                </c:pt>
                <c:pt idx="38">
                  <c:v>1288.9452200000001</c:v>
                </c:pt>
                <c:pt idx="39">
                  <c:v>1325.04799</c:v>
                </c:pt>
                <c:pt idx="40">
                  <c:v>1343.9362900000001</c:v>
                </c:pt>
                <c:pt idx="41">
                  <c:v>1334.3914299999999</c:v>
                </c:pt>
                <c:pt idx="42">
                  <c:v>1361.9971599999999</c:v>
                </c:pt>
                <c:pt idx="43">
                  <c:v>1374.4598000000001</c:v>
                </c:pt>
                <c:pt idx="44">
                  <c:v>1404.4270300000001</c:v>
                </c:pt>
                <c:pt idx="45">
                  <c:v>1428.84509</c:v>
                </c:pt>
                <c:pt idx="46">
                  <c:v>1400.86043</c:v>
                </c:pt>
                <c:pt idx="47">
                  <c:v>1440.1777999999999</c:v>
                </c:pt>
                <c:pt idx="48">
                  <c:v>1478.65419</c:v>
                </c:pt>
                <c:pt idx="49">
                  <c:v>1512.6555000000001</c:v>
                </c:pt>
                <c:pt idx="50">
                  <c:v>1543.5840599999999</c:v>
                </c:pt>
                <c:pt idx="51">
                  <c:v>1568.30736</c:v>
                </c:pt>
                <c:pt idx="52">
                  <c:v>1583.64348</c:v>
                </c:pt>
                <c:pt idx="53">
                  <c:v>1588.89823</c:v>
                </c:pt>
                <c:pt idx="54">
                  <c:v>1637.8094799999999</c:v>
                </c:pt>
                <c:pt idx="55">
                  <c:v>1672.4552200000001</c:v>
                </c:pt>
                <c:pt idx="56">
                  <c:v>1662.81576</c:v>
                </c:pt>
                <c:pt idx="57">
                  <c:v>1735.43516</c:v>
                </c:pt>
                <c:pt idx="58">
                  <c:v>1788.60266</c:v>
                </c:pt>
                <c:pt idx="59">
                  <c:v>1797.1716100000001</c:v>
                </c:pt>
                <c:pt idx="60">
                  <c:v>1690.69003</c:v>
                </c:pt>
                <c:pt idx="61">
                  <c:v>1806.8051</c:v>
                </c:pt>
                <c:pt idx="62">
                  <c:v>1882.4006400000001</c:v>
                </c:pt>
                <c:pt idx="63">
                  <c:v>1904.83933</c:v>
                </c:pt>
                <c:pt idx="64">
                  <c:v>1901.86951</c:v>
                </c:pt>
                <c:pt idx="65">
                  <c:v>1892.5147300000001</c:v>
                </c:pt>
                <c:pt idx="66">
                  <c:v>1868.46325</c:v>
                </c:pt>
                <c:pt idx="67">
                  <c:v>1908.5696700000001</c:v>
                </c:pt>
                <c:pt idx="68">
                  <c:v>1930.65833</c:v>
                </c:pt>
                <c:pt idx="69">
                  <c:v>1921.1985400000001</c:v>
                </c:pt>
                <c:pt idx="70">
                  <c:v>1956.2437600000001</c:v>
                </c:pt>
                <c:pt idx="71">
                  <c:v>1845.5355400000001</c:v>
                </c:pt>
                <c:pt idx="72">
                  <c:v>1923.84277</c:v>
                </c:pt>
                <c:pt idx="73">
                  <c:v>1963.09672</c:v>
                </c:pt>
                <c:pt idx="74">
                  <c:v>1975.2250300000001</c:v>
                </c:pt>
                <c:pt idx="75">
                  <c:v>1981.71696</c:v>
                </c:pt>
                <c:pt idx="76">
                  <c:v>1979.2707</c:v>
                </c:pt>
                <c:pt idx="77">
                  <c:v>1991.8276599999999</c:v>
                </c:pt>
                <c:pt idx="78">
                  <c:v>2025.4248</c:v>
                </c:pt>
                <c:pt idx="79">
                  <c:v>2042.8823199999999</c:v>
                </c:pt>
                <c:pt idx="80">
                  <c:v>2033.7271900000001</c:v>
                </c:pt>
                <c:pt idx="81">
                  <c:v>2083.52009</c:v>
                </c:pt>
                <c:pt idx="82">
                  <c:v>2107.72723</c:v>
                </c:pt>
                <c:pt idx="83">
                  <c:v>2117.1086100000002</c:v>
                </c:pt>
                <c:pt idx="84" formatCode="_(* #,##0_);_(* \(#,##0\);_(* &quot;-&quot;??_);_(@_)">
                  <c:v>2147.8545399999998</c:v>
                </c:pt>
                <c:pt idx="85">
                  <c:v>2246.43525</c:v>
                </c:pt>
                <c:pt idx="86">
                  <c:v>2246.68822</c:v>
                </c:pt>
                <c:pt idx="87">
                  <c:v>2278.8332700000001</c:v>
                </c:pt>
                <c:pt idx="88">
                  <c:v>2339.1210799999999</c:v>
                </c:pt>
                <c:pt idx="89">
                  <c:v>2395.6674699999999</c:v>
                </c:pt>
                <c:pt idx="90">
                  <c:v>2458.2605400000002</c:v>
                </c:pt>
                <c:pt idx="91">
                  <c:v>2520.5850999999998</c:v>
                </c:pt>
                <c:pt idx="92">
                  <c:v>2479.9538499999999</c:v>
                </c:pt>
                <c:pt idx="93">
                  <c:v>2634.6137600000002</c:v>
                </c:pt>
                <c:pt idx="94">
                  <c:v>2656</c:v>
                </c:pt>
                <c:pt idx="95" formatCode="_(* #,##0_);_(* \(#,##0\);_(* &quot;-&quot;??_);_(@_)">
                  <c:v>2631.2377869475749</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numCache>
            </c:numRef>
          </c:val>
          <c:smooth val="0"/>
          <c:extLst>
            <c:ext xmlns:c16="http://schemas.microsoft.com/office/drawing/2014/chart" uri="{C3380CC4-5D6E-409C-BE32-E72D297353CC}">
              <c16:uniqueId val="{00000013-F186-4DC2-8E52-078F71F43C87}"/>
            </c:ext>
          </c:extLst>
        </c:ser>
        <c:ser>
          <c:idx val="19"/>
          <c:order val="20"/>
          <c:tx>
            <c:strRef>
              <c:f>Sheet1!$Z$1</c:f>
              <c:strCache>
                <c:ptCount val="1"/>
                <c:pt idx="0">
                  <c:v>RBN  Prod. Forecast</c:v>
                </c:pt>
              </c:strCache>
            </c:strRef>
          </c:tx>
          <c:spPr>
            <a:ln>
              <a:solidFill>
                <a:sysClr val="windowText" lastClr="000000">
                  <a:lumMod val="95000"/>
                  <a:lumOff val="5000"/>
                </a:sysClr>
              </a:solidFill>
              <a:prstDash val="sysDot"/>
            </a:ln>
            <a:effectLst>
              <a:outerShdw blurRad="50800" dist="38100" dir="2700000" algn="tl" rotWithShape="0">
                <a:prstClr val="black">
                  <a:alpha val="40000"/>
                </a:prstClr>
              </a:outerShdw>
            </a:effectLst>
          </c:spPr>
          <c:marker>
            <c:symbol val="none"/>
          </c:marker>
          <c:cat>
            <c:numRef>
              <c:f>Sheet1!$A$2:$A$133</c:f>
              <c:numCache>
                <c:formatCode>m/d/yy;@</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Sheet1!$Z$2:$Z$133</c:f>
              <c:numCache>
                <c:formatCode>General</c:formatCode>
                <c:ptCount val="13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formatCode="_(* #,##0_);_(* \(#,##0\);_(* &quot;-&quot;??_);_(@_)">
                  <c:v>#N/A</c:v>
                </c:pt>
                <c:pt idx="85" formatCode="_(* #,##0_);_(* \(#,##0\);_(* &quot;-&quot;??_);_(@_)">
                  <c:v>#N/A</c:v>
                </c:pt>
                <c:pt idx="86" formatCode="_(* #,##0_);_(* \(#,##0\);_(* &quot;-&quot;??_);_(@_)">
                  <c:v>#N/A</c:v>
                </c:pt>
                <c:pt idx="87" formatCode="_(* #,##0_);_(* \(#,##0\);_(* &quot;-&quot;??_);_(@_)">
                  <c:v>#N/A</c:v>
                </c:pt>
                <c:pt idx="88" formatCode="_(* #,##0_);_(* \(#,##0\);_(* &quot;-&quot;??_);_(@_)">
                  <c:v>#N/A</c:v>
                </c:pt>
                <c:pt idx="89" formatCode="_(* #,##0_);_(* \(#,##0\);_(* &quot;-&quot;??_);_(@_)">
                  <c:v>#N/A</c:v>
                </c:pt>
                <c:pt idx="90" formatCode="_(* #,##0_);_(* \(#,##0\);_(* &quot;-&quot;??_);_(@_)">
                  <c:v>#N/A</c:v>
                </c:pt>
                <c:pt idx="91" formatCode="_(* #,##0_);_(* \(#,##0\);_(* &quot;-&quot;??_);_(@_)">
                  <c:v>#N/A</c:v>
                </c:pt>
                <c:pt idx="92" formatCode="_(* #,##0_);_(* \(#,##0\);_(* &quot;-&quot;??_);_(@_)">
                  <c:v>#N/A</c:v>
                </c:pt>
                <c:pt idx="93">
                  <c:v>#N/A</c:v>
                </c:pt>
                <c:pt idx="94" formatCode="_(* #,##0_);_(* \(#,##0\);_(* &quot;-&quot;??_);_(@_)">
                  <c:v>#N/A</c:v>
                </c:pt>
                <c:pt idx="95" formatCode="_(* #,##0_);_(* \(#,##0\);_(* &quot;-&quot;??_);_(@_)">
                  <c:v>2631.2377869475749</c:v>
                </c:pt>
                <c:pt idx="96" formatCode="_(* #,##0_);_(* \(#,##0\);_(* &quot;-&quot;??_);_(@_)">
                  <c:v>2664.0857142498721</c:v>
                </c:pt>
                <c:pt idx="97" formatCode="_(* #,##0_);_(* \(#,##0\);_(* &quot;-&quot;??_);_(@_)">
                  <c:v>2696.6121655373722</c:v>
                </c:pt>
                <c:pt idx="98" formatCode="_(* #,##0_);_(* \(#,##0\);_(* &quot;-&quot;??_);_(@_)">
                  <c:v>2725.7153058662079</c:v>
                </c:pt>
                <c:pt idx="99" formatCode="_(* #,##0_);_(* \(#,##0\);_(* &quot;-&quot;??_);_(@_)">
                  <c:v>2757.6323428730238</c:v>
                </c:pt>
                <c:pt idx="100" formatCode="_(* #,##0_);_(* \(#,##0\);_(* &quot;-&quot;??_);_(@_)">
                  <c:v>2788.2161633062642</c:v>
                </c:pt>
                <c:pt idx="101" formatCode="_(* #,##0_);_(* \(#,##0\);_(* &quot;-&quot;??_);_(@_)">
                  <c:v>2819.5065916299941</c:v>
                </c:pt>
                <c:pt idx="102" formatCode="_(* #,##0_);_(* \(#,##0\);_(* &quot;-&quot;??_);_(@_)">
                  <c:v>2849.4857726590708</c:v>
                </c:pt>
                <c:pt idx="103" formatCode="_(* #,##0_);_(* \(#,##0\);_(* &quot;-&quot;??_);_(@_)">
                  <c:v>2880.1532585528912</c:v>
                </c:pt>
                <c:pt idx="104" formatCode="_(* #,##0_);_(* \(#,##0\);_(* &quot;-&quot;??_);_(@_)">
                  <c:v>2910.5056194962822</c:v>
                </c:pt>
                <c:pt idx="105" formatCode="_(* #,##0_);_(* \(#,##0\);_(* &quot;-&quot;??_);_(@_)">
                  <c:v>2939.5797771731159</c:v>
                </c:pt>
                <c:pt idx="106" formatCode="_(* #,##0_);_(* \(#,##0\);_(* &quot;-&quot;??_);_(@_)">
                  <c:v>2969.3150053542922</c:v>
                </c:pt>
                <c:pt idx="107" formatCode="_(* #,##0_);_(* \(#,##0\);_(* &quot;-&quot;??_);_(@_)">
                  <c:v>2997.7938742973502</c:v>
                </c:pt>
                <c:pt idx="108" formatCode="_(* #,##0_);_(* \(#,##0\);_(* &quot;-&quot;??_);_(@_)">
                  <c:v>3026.916009800043</c:v>
                </c:pt>
                <c:pt idx="109" formatCode="_(* #,##0_);_(* \(#,##0\);_(* &quot;-&quot;??_);_(@_)">
                  <c:v>3055.7281704423372</c:v>
                </c:pt>
                <c:pt idx="110" formatCode="_(* #,##0_);_(* \(#,##0\);_(* &quot;-&quot;??_);_(@_)">
                  <c:v>3081.486544220767</c:v>
                </c:pt>
                <c:pt idx="111" formatCode="_(* #,##0_);_(* \(#,##0\);_(* &quot;-&quot;??_);_(@_)">
                  <c:v>3109.7118157522641</c:v>
                </c:pt>
                <c:pt idx="112" formatCode="_(* #,##0_);_(* \(#,##0\);_(* &quot;-&quot;??_);_(@_)">
                  <c:v>3136.7345465218532</c:v>
                </c:pt>
                <c:pt idx="113" formatCode="_(* #,##0_);_(* \(#,##0\);_(* &quot;-&quot;??_);_(@_)">
                  <c:v>3164.3573820213778</c:v>
                </c:pt>
                <c:pt idx="114" formatCode="_(* #,##0_);_(* \(#,##0\);_(* &quot;-&quot;??_);_(@_)">
                  <c:v>3190.799304348649</c:v>
                </c:pt>
                <c:pt idx="115" formatCode="_(* #,##0_);_(* \(#,##0\);_(* &quot;-&quot;??_);_(@_)">
                  <c:v>3217.8242777128471</c:v>
                </c:pt>
                <c:pt idx="116" formatCode="_(* #,##0_);_(* \(#,##0\);_(* &quot;-&quot;??_);_(@_)">
                  <c:v>3244.5472226114362</c:v>
                </c:pt>
                <c:pt idx="117" formatCode="_(* #,##0_);_(* \(#,##0\);_(* &quot;-&quot;??_);_(@_)">
                  <c:v>3270.121735915774</c:v>
                </c:pt>
                <c:pt idx="118" formatCode="_(* #,##0_);_(* \(#,##0\);_(* &quot;-&quot;??_);_(@_)">
                  <c:v>3296.254014547158</c:v>
                </c:pt>
                <c:pt idx="119" formatCode="_(* #,##0_);_(* \(#,##0\);_(* &quot;-&quot;??_);_(@_)">
                  <c:v>3321.2593010459682</c:v>
                </c:pt>
                <c:pt idx="120" formatCode="_(* #,##0_);_(* \(#,##0\);_(* &quot;-&quot;??_);_(@_)">
                  <c:v>3346.805884142464</c:v>
                </c:pt>
                <c:pt idx="121" formatCode="_(* #,##0_);_(* \(#,##0\);_(* &quot;-&quot;??_);_(@_)">
                  <c:v>3372.0567751319609</c:v>
                </c:pt>
                <c:pt idx="122" formatCode="_(* #,##0_);_(* \(#,##0\);_(* &quot;-&quot;??_);_(@_)">
                  <c:v>3395.41207680758</c:v>
                </c:pt>
                <c:pt idx="123" formatCode="_(* #,##0_);_(* \(#,##0\);_(* &quot;-&quot;??_);_(@_)">
                  <c:v>3420.0945048064459</c:v>
                </c:pt>
                <c:pt idx="124" formatCode="_(* #,##0_);_(* \(#,##0\);_(* &quot;-&quot;??_);_(@_)">
                  <c:v>3443.702994410356</c:v>
                </c:pt>
                <c:pt idx="125" formatCode="_(* #,##0_);_(* \(#,##0\);_(* &quot;-&quot;??_);_(@_)">
                  <c:v>3467.8128165985099</c:v>
                </c:pt>
                <c:pt idx="126" formatCode="_(* #,##0_);_(* \(#,##0\);_(* &quot;-&quot;??_);_(@_)">
                  <c:v>3490.8698318561069</c:v>
                </c:pt>
                <c:pt idx="127" formatCode="_(* #,##0_);_(* \(#,##0\);_(* &quot;-&quot;??_);_(@_)">
                  <c:v>3514.412587855652</c:v>
                </c:pt>
                <c:pt idx="128" formatCode="_(* #,##0_);_(* \(#,##0\);_(* &quot;-&quot;??_);_(@_)">
                  <c:v>3537.6693389083962</c:v>
                </c:pt>
                <c:pt idx="129" formatCode="_(* #,##0_);_(* \(#,##0\);_(* &quot;-&quot;??_);_(@_)">
                  <c:v>3559.9049659738671</c:v>
                </c:pt>
                <c:pt idx="130" formatCode="_(* #,##0_);_(* \(#,##0\);_(* &quot;-&quot;??_);_(@_)">
                  <c:v>3582.6033210864412</c:v>
                </c:pt>
                <c:pt idx="131" formatCode="_(* #,##0_);_(* \(#,##0\);_(* &quot;-&quot;??_);_(@_)">
                  <c:v>3604.3014283251832</c:v>
                </c:pt>
              </c:numCache>
            </c:numRef>
          </c:val>
          <c:smooth val="0"/>
          <c:extLst>
            <c:ext xmlns:c16="http://schemas.microsoft.com/office/drawing/2014/chart" uri="{C3380CC4-5D6E-409C-BE32-E72D297353CC}">
              <c16:uniqueId val="{00000014-F186-4DC2-8E52-078F71F43C87}"/>
            </c:ext>
          </c:extLst>
        </c:ser>
        <c:dLbls>
          <c:showLegendKey val="0"/>
          <c:showVal val="0"/>
          <c:showCatName val="0"/>
          <c:showSerName val="0"/>
          <c:showPercent val="0"/>
          <c:showBubbleSize val="0"/>
        </c:dLbls>
        <c:marker val="1"/>
        <c:smooth val="0"/>
        <c:axId val="1870014544"/>
        <c:axId val="1869848432"/>
      </c:lineChart>
      <c:dateAx>
        <c:axId val="1870014544"/>
        <c:scaling>
          <c:orientation val="minMax"/>
          <c:min val="40544"/>
        </c:scaling>
        <c:delete val="0"/>
        <c:axPos val="b"/>
        <c:numFmt formatCode="[$-409]mmm\-yy;@" sourceLinked="0"/>
        <c:majorTickMark val="out"/>
        <c:minorTickMark val="none"/>
        <c:tickLblPos val="nextTo"/>
        <c:txPr>
          <a:bodyPr rot="-2700000"/>
          <a:lstStyle/>
          <a:p>
            <a:pPr>
              <a:defRPr sz="1800" b="1">
                <a:solidFill>
                  <a:schemeClr val="tx1"/>
                </a:solidFill>
              </a:defRPr>
            </a:pPr>
            <a:endParaRPr lang="en-US"/>
          </a:p>
        </c:txPr>
        <c:crossAx val="1869848432"/>
        <c:crosses val="autoZero"/>
        <c:auto val="0"/>
        <c:lblOffset val="100"/>
        <c:baseTimeUnit val="months"/>
        <c:majorUnit val="6"/>
        <c:majorTimeUnit val="months"/>
      </c:dateAx>
      <c:valAx>
        <c:axId val="1869848432"/>
        <c:scaling>
          <c:orientation val="minMax"/>
        </c:scaling>
        <c:delete val="0"/>
        <c:axPos val="l"/>
        <c:majorGridlines/>
        <c:numFmt formatCode="#,##0.0" sourceLinked="0"/>
        <c:majorTickMark val="out"/>
        <c:minorTickMark val="none"/>
        <c:tickLblPos val="nextTo"/>
        <c:txPr>
          <a:bodyPr/>
          <a:lstStyle/>
          <a:p>
            <a:pPr>
              <a:defRPr sz="1800" b="1" i="0"/>
            </a:pPr>
            <a:endParaRPr lang="en-US"/>
          </a:p>
        </c:txPr>
        <c:crossAx val="1870014544"/>
        <c:crosses val="autoZero"/>
        <c:crossBetween val="between"/>
        <c:dispUnits>
          <c:builtInUnit val="thousands"/>
          <c:dispUnitsLbl>
            <c:layout>
              <c:manualLayout>
                <c:xMode val="edge"/>
                <c:yMode val="edge"/>
                <c:x val="1.32737998185566E-2"/>
                <c:y val="0.33391983224319799"/>
              </c:manualLayout>
            </c:layout>
            <c:tx>
              <c:rich>
                <a:bodyPr/>
                <a:lstStyle/>
                <a:p>
                  <a:pPr>
                    <a:defRPr/>
                  </a:pPr>
                  <a:r>
                    <a:rPr lang="en-US" dirty="0"/>
                    <a:t>MMb/d</a:t>
                  </a:r>
                </a:p>
              </c:rich>
            </c:tx>
          </c:dispUnitsLbl>
        </c:dispUnits>
      </c:valAx>
    </c:plotArea>
    <c:legend>
      <c:legendPos val="r"/>
      <c:layout>
        <c:manualLayout>
          <c:xMode val="edge"/>
          <c:yMode val="edge"/>
          <c:x val="0.75428870525909397"/>
          <c:y val="2.3474178403755899E-3"/>
          <c:w val="0.24119857572489095"/>
          <c:h val="0.97079867657387897"/>
        </c:manualLayout>
      </c:layout>
      <c:overlay val="0"/>
      <c:txPr>
        <a:bodyPr/>
        <a:lstStyle/>
        <a:p>
          <a:pPr>
            <a:defRPr sz="1200" b="1"/>
          </a:pPr>
          <a:endParaRPr lang="en-US"/>
        </a:p>
      </c:txPr>
    </c:legend>
    <c:plotVisOnly val="1"/>
    <c:dispBlanksAs val="zero"/>
    <c:showDLblsOverMax val="0"/>
  </c:chart>
  <c:spPr>
    <a:solidFill>
      <a:sysClr val="window" lastClr="FFFFFF"/>
    </a:solidFill>
  </c:spPr>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2687237704829299"/>
          <c:y val="2.8942818948968788E-2"/>
          <c:w val="0.64651361679555142"/>
          <c:h val="0.82595099079627299"/>
        </c:manualLayout>
      </c:layout>
      <c:areaChart>
        <c:grouping val="stacked"/>
        <c:varyColors val="0"/>
        <c:ser>
          <c:idx val="0"/>
          <c:order val="0"/>
          <c:tx>
            <c:strRef>
              <c:f>Sheet1!$B$1</c:f>
              <c:strCache>
                <c:ptCount val="1"/>
                <c:pt idx="0">
                  <c:v>Demand</c:v>
                </c:pt>
              </c:strCache>
            </c:strRef>
          </c:tx>
          <c:spPr>
            <a:solidFill>
              <a:schemeClr val="bg1">
                <a:lumMod val="50000"/>
              </a:schemeClr>
            </a:solidFill>
          </c:spPr>
          <c:cat>
            <c:numRef>
              <c:f>Sheet1!$A$2:$A$145</c:f>
              <c:numCache>
                <c:formatCode>m/d/yyyy</c:formatCode>
                <c:ptCount val="144"/>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numCache>
            </c:numRef>
          </c:cat>
          <c:val>
            <c:numRef>
              <c:f>Sheet1!$B$2:$B$145</c:f>
              <c:numCache>
                <c:formatCode>General</c:formatCode>
                <c:ptCount val="144"/>
                <c:pt idx="0">
                  <c:v>400</c:v>
                </c:pt>
                <c:pt idx="1">
                  <c:v>400</c:v>
                </c:pt>
                <c:pt idx="2">
                  <c:v>400</c:v>
                </c:pt>
                <c:pt idx="3">
                  <c:v>400</c:v>
                </c:pt>
                <c:pt idx="4">
                  <c:v>400</c:v>
                </c:pt>
                <c:pt idx="5">
                  <c:v>400</c:v>
                </c:pt>
                <c:pt idx="6">
                  <c:v>400</c:v>
                </c:pt>
                <c:pt idx="7">
                  <c:v>400</c:v>
                </c:pt>
                <c:pt idx="8">
                  <c:v>400</c:v>
                </c:pt>
                <c:pt idx="9">
                  <c:v>400</c:v>
                </c:pt>
                <c:pt idx="10">
                  <c:v>400</c:v>
                </c:pt>
                <c:pt idx="11">
                  <c:v>400</c:v>
                </c:pt>
                <c:pt idx="12">
                  <c:v>400</c:v>
                </c:pt>
                <c:pt idx="13">
                  <c:v>400</c:v>
                </c:pt>
                <c:pt idx="14">
                  <c:v>400</c:v>
                </c:pt>
                <c:pt idx="15">
                  <c:v>400</c:v>
                </c:pt>
                <c:pt idx="16">
                  <c:v>400</c:v>
                </c:pt>
                <c:pt idx="17">
                  <c:v>400</c:v>
                </c:pt>
                <c:pt idx="18">
                  <c:v>400</c:v>
                </c:pt>
                <c:pt idx="19">
                  <c:v>400</c:v>
                </c:pt>
                <c:pt idx="20">
                  <c:v>400</c:v>
                </c:pt>
                <c:pt idx="21">
                  <c:v>400</c:v>
                </c:pt>
                <c:pt idx="22">
                  <c:v>400</c:v>
                </c:pt>
                <c:pt idx="23">
                  <c:v>400</c:v>
                </c:pt>
                <c:pt idx="24">
                  <c:v>400</c:v>
                </c:pt>
                <c:pt idx="25">
                  <c:v>400</c:v>
                </c:pt>
                <c:pt idx="26">
                  <c:v>400</c:v>
                </c:pt>
                <c:pt idx="27">
                  <c:v>400</c:v>
                </c:pt>
                <c:pt idx="28">
                  <c:v>400</c:v>
                </c:pt>
                <c:pt idx="29">
                  <c:v>400</c:v>
                </c:pt>
                <c:pt idx="30">
                  <c:v>400</c:v>
                </c:pt>
                <c:pt idx="31">
                  <c:v>400</c:v>
                </c:pt>
                <c:pt idx="32">
                  <c:v>400</c:v>
                </c:pt>
                <c:pt idx="33">
                  <c:v>400</c:v>
                </c:pt>
                <c:pt idx="34">
                  <c:v>400</c:v>
                </c:pt>
                <c:pt idx="35">
                  <c:v>400</c:v>
                </c:pt>
                <c:pt idx="36">
                  <c:v>400</c:v>
                </c:pt>
                <c:pt idx="37">
                  <c:v>400</c:v>
                </c:pt>
                <c:pt idx="38">
                  <c:v>400</c:v>
                </c:pt>
                <c:pt idx="39">
                  <c:v>400</c:v>
                </c:pt>
                <c:pt idx="40">
                  <c:v>400</c:v>
                </c:pt>
                <c:pt idx="41">
                  <c:v>400</c:v>
                </c:pt>
                <c:pt idx="42">
                  <c:v>400</c:v>
                </c:pt>
                <c:pt idx="43">
                  <c:v>400</c:v>
                </c:pt>
                <c:pt idx="44">
                  <c:v>400</c:v>
                </c:pt>
                <c:pt idx="45">
                  <c:v>400</c:v>
                </c:pt>
                <c:pt idx="46">
                  <c:v>400</c:v>
                </c:pt>
                <c:pt idx="47">
                  <c:v>400</c:v>
                </c:pt>
                <c:pt idx="48">
                  <c:v>400</c:v>
                </c:pt>
                <c:pt idx="49">
                  <c:v>400</c:v>
                </c:pt>
                <c:pt idx="50">
                  <c:v>400</c:v>
                </c:pt>
                <c:pt idx="51">
                  <c:v>400</c:v>
                </c:pt>
                <c:pt idx="52">
                  <c:v>400</c:v>
                </c:pt>
                <c:pt idx="53">
                  <c:v>400</c:v>
                </c:pt>
                <c:pt idx="54">
                  <c:v>400</c:v>
                </c:pt>
                <c:pt idx="55">
                  <c:v>400</c:v>
                </c:pt>
                <c:pt idx="56">
                  <c:v>400</c:v>
                </c:pt>
                <c:pt idx="57">
                  <c:v>400</c:v>
                </c:pt>
                <c:pt idx="58">
                  <c:v>400</c:v>
                </c:pt>
                <c:pt idx="59">
                  <c:v>400</c:v>
                </c:pt>
                <c:pt idx="60">
                  <c:v>400</c:v>
                </c:pt>
                <c:pt idx="61">
                  <c:v>400</c:v>
                </c:pt>
                <c:pt idx="62">
                  <c:v>400</c:v>
                </c:pt>
                <c:pt idx="63">
                  <c:v>400</c:v>
                </c:pt>
                <c:pt idx="64">
                  <c:v>400</c:v>
                </c:pt>
                <c:pt idx="65">
                  <c:v>400</c:v>
                </c:pt>
                <c:pt idx="66">
                  <c:v>400</c:v>
                </c:pt>
                <c:pt idx="67">
                  <c:v>400</c:v>
                </c:pt>
                <c:pt idx="68">
                  <c:v>400</c:v>
                </c:pt>
                <c:pt idx="69">
                  <c:v>400</c:v>
                </c:pt>
                <c:pt idx="70">
                  <c:v>400</c:v>
                </c:pt>
                <c:pt idx="71">
                  <c:v>400</c:v>
                </c:pt>
                <c:pt idx="72">
                  <c:v>400</c:v>
                </c:pt>
                <c:pt idx="73">
                  <c:v>400</c:v>
                </c:pt>
                <c:pt idx="74">
                  <c:v>400</c:v>
                </c:pt>
                <c:pt idx="75">
                  <c:v>400</c:v>
                </c:pt>
                <c:pt idx="76">
                  <c:v>400</c:v>
                </c:pt>
                <c:pt idx="77">
                  <c:v>400</c:v>
                </c:pt>
                <c:pt idx="78">
                  <c:v>400</c:v>
                </c:pt>
                <c:pt idx="79">
                  <c:v>400</c:v>
                </c:pt>
                <c:pt idx="80">
                  <c:v>400</c:v>
                </c:pt>
                <c:pt idx="81">
                  <c:v>400</c:v>
                </c:pt>
                <c:pt idx="82">
                  <c:v>400</c:v>
                </c:pt>
                <c:pt idx="83">
                  <c:v>400</c:v>
                </c:pt>
                <c:pt idx="84">
                  <c:v>400</c:v>
                </c:pt>
                <c:pt idx="85">
                  <c:v>400</c:v>
                </c:pt>
                <c:pt idx="86">
                  <c:v>400</c:v>
                </c:pt>
                <c:pt idx="87">
                  <c:v>400</c:v>
                </c:pt>
                <c:pt idx="88">
                  <c:v>400</c:v>
                </c:pt>
                <c:pt idx="89">
                  <c:v>400</c:v>
                </c:pt>
                <c:pt idx="90">
                  <c:v>400</c:v>
                </c:pt>
                <c:pt idx="91">
                  <c:v>400</c:v>
                </c:pt>
                <c:pt idx="92">
                  <c:v>400</c:v>
                </c:pt>
                <c:pt idx="93">
                  <c:v>400</c:v>
                </c:pt>
                <c:pt idx="94">
                  <c:v>400</c:v>
                </c:pt>
                <c:pt idx="95">
                  <c:v>400</c:v>
                </c:pt>
                <c:pt idx="96">
                  <c:v>400</c:v>
                </c:pt>
                <c:pt idx="97">
                  <c:v>400</c:v>
                </c:pt>
                <c:pt idx="98">
                  <c:v>400</c:v>
                </c:pt>
                <c:pt idx="99">
                  <c:v>400</c:v>
                </c:pt>
                <c:pt idx="100">
                  <c:v>400</c:v>
                </c:pt>
                <c:pt idx="101">
                  <c:v>400</c:v>
                </c:pt>
                <c:pt idx="102">
                  <c:v>400</c:v>
                </c:pt>
                <c:pt idx="103">
                  <c:v>400</c:v>
                </c:pt>
                <c:pt idx="104">
                  <c:v>400</c:v>
                </c:pt>
                <c:pt idx="105">
                  <c:v>400</c:v>
                </c:pt>
                <c:pt idx="106">
                  <c:v>400</c:v>
                </c:pt>
                <c:pt idx="107">
                  <c:v>400</c:v>
                </c:pt>
                <c:pt idx="108">
                  <c:v>400</c:v>
                </c:pt>
                <c:pt idx="109">
                  <c:v>400</c:v>
                </c:pt>
                <c:pt idx="110">
                  <c:v>400</c:v>
                </c:pt>
                <c:pt idx="111">
                  <c:v>400</c:v>
                </c:pt>
                <c:pt idx="112">
                  <c:v>400</c:v>
                </c:pt>
                <c:pt idx="113">
                  <c:v>400</c:v>
                </c:pt>
                <c:pt idx="114">
                  <c:v>400</c:v>
                </c:pt>
                <c:pt idx="115">
                  <c:v>400</c:v>
                </c:pt>
                <c:pt idx="116">
                  <c:v>400</c:v>
                </c:pt>
                <c:pt idx="117">
                  <c:v>400</c:v>
                </c:pt>
                <c:pt idx="118">
                  <c:v>400</c:v>
                </c:pt>
                <c:pt idx="119">
                  <c:v>400</c:v>
                </c:pt>
                <c:pt idx="120">
                  <c:v>400</c:v>
                </c:pt>
                <c:pt idx="121">
                  <c:v>400</c:v>
                </c:pt>
                <c:pt idx="122">
                  <c:v>400</c:v>
                </c:pt>
                <c:pt idx="123">
                  <c:v>400</c:v>
                </c:pt>
                <c:pt idx="124">
                  <c:v>400</c:v>
                </c:pt>
                <c:pt idx="125">
                  <c:v>400</c:v>
                </c:pt>
                <c:pt idx="126">
                  <c:v>400</c:v>
                </c:pt>
                <c:pt idx="127">
                  <c:v>400</c:v>
                </c:pt>
                <c:pt idx="128">
                  <c:v>400</c:v>
                </c:pt>
                <c:pt idx="129">
                  <c:v>400</c:v>
                </c:pt>
                <c:pt idx="130">
                  <c:v>400</c:v>
                </c:pt>
                <c:pt idx="131">
                  <c:v>400</c:v>
                </c:pt>
                <c:pt idx="132">
                  <c:v>400</c:v>
                </c:pt>
                <c:pt idx="133">
                  <c:v>400</c:v>
                </c:pt>
                <c:pt idx="134">
                  <c:v>400</c:v>
                </c:pt>
                <c:pt idx="135">
                  <c:v>400</c:v>
                </c:pt>
                <c:pt idx="136">
                  <c:v>400</c:v>
                </c:pt>
                <c:pt idx="137">
                  <c:v>400</c:v>
                </c:pt>
                <c:pt idx="138">
                  <c:v>400</c:v>
                </c:pt>
                <c:pt idx="139">
                  <c:v>400</c:v>
                </c:pt>
                <c:pt idx="140">
                  <c:v>400</c:v>
                </c:pt>
                <c:pt idx="141">
                  <c:v>400</c:v>
                </c:pt>
                <c:pt idx="142">
                  <c:v>400</c:v>
                </c:pt>
                <c:pt idx="143">
                  <c:v>400</c:v>
                </c:pt>
              </c:numCache>
            </c:numRef>
          </c:val>
          <c:extLst>
            <c:ext xmlns:c16="http://schemas.microsoft.com/office/drawing/2014/chart" uri="{C3380CC4-5D6E-409C-BE32-E72D297353CC}">
              <c16:uniqueId val="{00000000-59C1-4BFD-A08C-6FE6E163B627}"/>
            </c:ext>
          </c:extLst>
        </c:ser>
        <c:ser>
          <c:idx val="1"/>
          <c:order val="1"/>
          <c:tx>
            <c:strRef>
              <c:f>Sheet1!$C$1</c:f>
              <c:strCache>
                <c:ptCount val="1"/>
                <c:pt idx="0">
                  <c:v>NNG</c:v>
                </c:pt>
              </c:strCache>
            </c:strRef>
          </c:tx>
          <c:spPr>
            <a:solidFill>
              <a:schemeClr val="accent2">
                <a:lumMod val="60000"/>
                <a:lumOff val="40000"/>
              </a:schemeClr>
            </a:solidFill>
          </c:spPr>
          <c:cat>
            <c:numRef>
              <c:f>Sheet1!$A$2:$A$145</c:f>
              <c:numCache>
                <c:formatCode>m/d/yyyy</c:formatCode>
                <c:ptCount val="144"/>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numCache>
            </c:numRef>
          </c:cat>
          <c:val>
            <c:numRef>
              <c:f>Sheet1!$C$2:$C$145</c:f>
              <c:numCache>
                <c:formatCode>General</c:formatCode>
                <c:ptCount val="144"/>
                <c:pt idx="0">
                  <c:v>500</c:v>
                </c:pt>
                <c:pt idx="1">
                  <c:v>500</c:v>
                </c:pt>
                <c:pt idx="2">
                  <c:v>500</c:v>
                </c:pt>
                <c:pt idx="3">
                  <c:v>500</c:v>
                </c:pt>
                <c:pt idx="4">
                  <c:v>500</c:v>
                </c:pt>
                <c:pt idx="5">
                  <c:v>500</c:v>
                </c:pt>
                <c:pt idx="6">
                  <c:v>500</c:v>
                </c:pt>
                <c:pt idx="7">
                  <c:v>500</c:v>
                </c:pt>
                <c:pt idx="8">
                  <c:v>500</c:v>
                </c:pt>
                <c:pt idx="9">
                  <c:v>500</c:v>
                </c:pt>
                <c:pt idx="10">
                  <c:v>500</c:v>
                </c:pt>
                <c:pt idx="11">
                  <c:v>500</c:v>
                </c:pt>
                <c:pt idx="12">
                  <c:v>500</c:v>
                </c:pt>
                <c:pt idx="13">
                  <c:v>500</c:v>
                </c:pt>
                <c:pt idx="14">
                  <c:v>500</c:v>
                </c:pt>
                <c:pt idx="15">
                  <c:v>500</c:v>
                </c:pt>
                <c:pt idx="16">
                  <c:v>500</c:v>
                </c:pt>
                <c:pt idx="17">
                  <c:v>500</c:v>
                </c:pt>
                <c:pt idx="18">
                  <c:v>500</c:v>
                </c:pt>
                <c:pt idx="19">
                  <c:v>500</c:v>
                </c:pt>
                <c:pt idx="20">
                  <c:v>500</c:v>
                </c:pt>
                <c:pt idx="21">
                  <c:v>500</c:v>
                </c:pt>
                <c:pt idx="22">
                  <c:v>500</c:v>
                </c:pt>
                <c:pt idx="23">
                  <c:v>500</c:v>
                </c:pt>
                <c:pt idx="24">
                  <c:v>500</c:v>
                </c:pt>
                <c:pt idx="25">
                  <c:v>500</c:v>
                </c:pt>
                <c:pt idx="26">
                  <c:v>500</c:v>
                </c:pt>
                <c:pt idx="27">
                  <c:v>500</c:v>
                </c:pt>
                <c:pt idx="28">
                  <c:v>500</c:v>
                </c:pt>
                <c:pt idx="29">
                  <c:v>500</c:v>
                </c:pt>
                <c:pt idx="30">
                  <c:v>500</c:v>
                </c:pt>
                <c:pt idx="31">
                  <c:v>500</c:v>
                </c:pt>
                <c:pt idx="32">
                  <c:v>500</c:v>
                </c:pt>
                <c:pt idx="33">
                  <c:v>500</c:v>
                </c:pt>
                <c:pt idx="34">
                  <c:v>500</c:v>
                </c:pt>
                <c:pt idx="35">
                  <c:v>500</c:v>
                </c:pt>
                <c:pt idx="36">
                  <c:v>500</c:v>
                </c:pt>
                <c:pt idx="37">
                  <c:v>500</c:v>
                </c:pt>
                <c:pt idx="38">
                  <c:v>500</c:v>
                </c:pt>
                <c:pt idx="39">
                  <c:v>500</c:v>
                </c:pt>
                <c:pt idx="40">
                  <c:v>500</c:v>
                </c:pt>
                <c:pt idx="41">
                  <c:v>500</c:v>
                </c:pt>
                <c:pt idx="42">
                  <c:v>500</c:v>
                </c:pt>
                <c:pt idx="43">
                  <c:v>500</c:v>
                </c:pt>
                <c:pt idx="44">
                  <c:v>500</c:v>
                </c:pt>
                <c:pt idx="45">
                  <c:v>500</c:v>
                </c:pt>
                <c:pt idx="46">
                  <c:v>500</c:v>
                </c:pt>
                <c:pt idx="47">
                  <c:v>500</c:v>
                </c:pt>
                <c:pt idx="48">
                  <c:v>500</c:v>
                </c:pt>
                <c:pt idx="49">
                  <c:v>500</c:v>
                </c:pt>
                <c:pt idx="50">
                  <c:v>500</c:v>
                </c:pt>
                <c:pt idx="51">
                  <c:v>500</c:v>
                </c:pt>
                <c:pt idx="52">
                  <c:v>500</c:v>
                </c:pt>
                <c:pt idx="53">
                  <c:v>500</c:v>
                </c:pt>
                <c:pt idx="54">
                  <c:v>500</c:v>
                </c:pt>
                <c:pt idx="55">
                  <c:v>500</c:v>
                </c:pt>
                <c:pt idx="56">
                  <c:v>500</c:v>
                </c:pt>
                <c:pt idx="57">
                  <c:v>500</c:v>
                </c:pt>
                <c:pt idx="58">
                  <c:v>500</c:v>
                </c:pt>
                <c:pt idx="59">
                  <c:v>500</c:v>
                </c:pt>
                <c:pt idx="60">
                  <c:v>500</c:v>
                </c:pt>
                <c:pt idx="61">
                  <c:v>500</c:v>
                </c:pt>
                <c:pt idx="62">
                  <c:v>500</c:v>
                </c:pt>
                <c:pt idx="63">
                  <c:v>500</c:v>
                </c:pt>
                <c:pt idx="64">
                  <c:v>500</c:v>
                </c:pt>
                <c:pt idx="65">
                  <c:v>500</c:v>
                </c:pt>
                <c:pt idx="66">
                  <c:v>500</c:v>
                </c:pt>
                <c:pt idx="67">
                  <c:v>500</c:v>
                </c:pt>
                <c:pt idx="68">
                  <c:v>500</c:v>
                </c:pt>
                <c:pt idx="69">
                  <c:v>500</c:v>
                </c:pt>
                <c:pt idx="70">
                  <c:v>500</c:v>
                </c:pt>
                <c:pt idx="71">
                  <c:v>500</c:v>
                </c:pt>
                <c:pt idx="72">
                  <c:v>500</c:v>
                </c:pt>
                <c:pt idx="73">
                  <c:v>500</c:v>
                </c:pt>
                <c:pt idx="74">
                  <c:v>500</c:v>
                </c:pt>
                <c:pt idx="75">
                  <c:v>500</c:v>
                </c:pt>
                <c:pt idx="76">
                  <c:v>500</c:v>
                </c:pt>
                <c:pt idx="77">
                  <c:v>500</c:v>
                </c:pt>
                <c:pt idx="78">
                  <c:v>500</c:v>
                </c:pt>
                <c:pt idx="79">
                  <c:v>500</c:v>
                </c:pt>
                <c:pt idx="80">
                  <c:v>500</c:v>
                </c:pt>
                <c:pt idx="81">
                  <c:v>500</c:v>
                </c:pt>
                <c:pt idx="82">
                  <c:v>500</c:v>
                </c:pt>
                <c:pt idx="83">
                  <c:v>500</c:v>
                </c:pt>
                <c:pt idx="84">
                  <c:v>500</c:v>
                </c:pt>
                <c:pt idx="85">
                  <c:v>500</c:v>
                </c:pt>
                <c:pt idx="86">
                  <c:v>500</c:v>
                </c:pt>
                <c:pt idx="87">
                  <c:v>500</c:v>
                </c:pt>
                <c:pt idx="88">
                  <c:v>500</c:v>
                </c:pt>
                <c:pt idx="89">
                  <c:v>500</c:v>
                </c:pt>
                <c:pt idx="90">
                  <c:v>500</c:v>
                </c:pt>
                <c:pt idx="91">
                  <c:v>500</c:v>
                </c:pt>
                <c:pt idx="92">
                  <c:v>500</c:v>
                </c:pt>
                <c:pt idx="93">
                  <c:v>500</c:v>
                </c:pt>
                <c:pt idx="94">
                  <c:v>500</c:v>
                </c:pt>
                <c:pt idx="95">
                  <c:v>500</c:v>
                </c:pt>
                <c:pt idx="96">
                  <c:v>500</c:v>
                </c:pt>
                <c:pt idx="97">
                  <c:v>500</c:v>
                </c:pt>
                <c:pt idx="98">
                  <c:v>500</c:v>
                </c:pt>
                <c:pt idx="99">
                  <c:v>500</c:v>
                </c:pt>
                <c:pt idx="100">
                  <c:v>500</c:v>
                </c:pt>
                <c:pt idx="101">
                  <c:v>500</c:v>
                </c:pt>
                <c:pt idx="102">
                  <c:v>500</c:v>
                </c:pt>
                <c:pt idx="103">
                  <c:v>500</c:v>
                </c:pt>
                <c:pt idx="104">
                  <c:v>500</c:v>
                </c:pt>
                <c:pt idx="105">
                  <c:v>500</c:v>
                </c:pt>
                <c:pt idx="106">
                  <c:v>500</c:v>
                </c:pt>
                <c:pt idx="107">
                  <c:v>500</c:v>
                </c:pt>
                <c:pt idx="108">
                  <c:v>500</c:v>
                </c:pt>
                <c:pt idx="109">
                  <c:v>500</c:v>
                </c:pt>
                <c:pt idx="110">
                  <c:v>500</c:v>
                </c:pt>
                <c:pt idx="111">
                  <c:v>500</c:v>
                </c:pt>
                <c:pt idx="112">
                  <c:v>500</c:v>
                </c:pt>
                <c:pt idx="113">
                  <c:v>500</c:v>
                </c:pt>
                <c:pt idx="114">
                  <c:v>500</c:v>
                </c:pt>
                <c:pt idx="115">
                  <c:v>500</c:v>
                </c:pt>
                <c:pt idx="116">
                  <c:v>500</c:v>
                </c:pt>
                <c:pt idx="117">
                  <c:v>500</c:v>
                </c:pt>
                <c:pt idx="118">
                  <c:v>500</c:v>
                </c:pt>
                <c:pt idx="119">
                  <c:v>500</c:v>
                </c:pt>
                <c:pt idx="120">
                  <c:v>500</c:v>
                </c:pt>
                <c:pt idx="121">
                  <c:v>500</c:v>
                </c:pt>
                <c:pt idx="122">
                  <c:v>500</c:v>
                </c:pt>
                <c:pt idx="123">
                  <c:v>500</c:v>
                </c:pt>
                <c:pt idx="124">
                  <c:v>500</c:v>
                </c:pt>
                <c:pt idx="125">
                  <c:v>500</c:v>
                </c:pt>
                <c:pt idx="126">
                  <c:v>500</c:v>
                </c:pt>
                <c:pt idx="127">
                  <c:v>500</c:v>
                </c:pt>
                <c:pt idx="128">
                  <c:v>500</c:v>
                </c:pt>
                <c:pt idx="129">
                  <c:v>500</c:v>
                </c:pt>
                <c:pt idx="130">
                  <c:v>500</c:v>
                </c:pt>
                <c:pt idx="131">
                  <c:v>500</c:v>
                </c:pt>
                <c:pt idx="132">
                  <c:v>500</c:v>
                </c:pt>
                <c:pt idx="133">
                  <c:v>500</c:v>
                </c:pt>
                <c:pt idx="134">
                  <c:v>500</c:v>
                </c:pt>
                <c:pt idx="135">
                  <c:v>500</c:v>
                </c:pt>
                <c:pt idx="136">
                  <c:v>500</c:v>
                </c:pt>
                <c:pt idx="137">
                  <c:v>500</c:v>
                </c:pt>
                <c:pt idx="138">
                  <c:v>500</c:v>
                </c:pt>
                <c:pt idx="139">
                  <c:v>500</c:v>
                </c:pt>
                <c:pt idx="140">
                  <c:v>500</c:v>
                </c:pt>
                <c:pt idx="141">
                  <c:v>500</c:v>
                </c:pt>
                <c:pt idx="142">
                  <c:v>500</c:v>
                </c:pt>
                <c:pt idx="143">
                  <c:v>500</c:v>
                </c:pt>
              </c:numCache>
            </c:numRef>
          </c:val>
          <c:extLst>
            <c:ext xmlns:c16="http://schemas.microsoft.com/office/drawing/2014/chart" uri="{C3380CC4-5D6E-409C-BE32-E72D297353CC}">
              <c16:uniqueId val="{00000001-59C1-4BFD-A08C-6FE6E163B627}"/>
            </c:ext>
          </c:extLst>
        </c:ser>
        <c:ser>
          <c:idx val="2"/>
          <c:order val="2"/>
          <c:tx>
            <c:strRef>
              <c:f>Sheet1!$D$1</c:f>
              <c:strCache>
                <c:ptCount val="1"/>
                <c:pt idx="0">
                  <c:v>NGPL</c:v>
                </c:pt>
              </c:strCache>
            </c:strRef>
          </c:tx>
          <c:spPr>
            <a:solidFill>
              <a:srgbClr val="BA65EA"/>
            </a:solidFill>
            <a:ln w="25400">
              <a:noFill/>
            </a:ln>
          </c:spPr>
          <c:cat>
            <c:numRef>
              <c:f>Sheet1!$A$2:$A$145</c:f>
              <c:numCache>
                <c:formatCode>m/d/yyyy</c:formatCode>
                <c:ptCount val="144"/>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numCache>
            </c:numRef>
          </c:cat>
          <c:val>
            <c:numRef>
              <c:f>Sheet1!$D$2:$D$145</c:f>
              <c:numCache>
                <c:formatCode>General</c:formatCode>
                <c:ptCount val="144"/>
                <c:pt idx="0">
                  <c:v>150</c:v>
                </c:pt>
                <c:pt idx="1">
                  <c:v>150</c:v>
                </c:pt>
                <c:pt idx="2">
                  <c:v>150</c:v>
                </c:pt>
                <c:pt idx="3">
                  <c:v>150</c:v>
                </c:pt>
                <c:pt idx="4">
                  <c:v>150</c:v>
                </c:pt>
                <c:pt idx="5">
                  <c:v>150</c:v>
                </c:pt>
                <c:pt idx="6">
                  <c:v>150</c:v>
                </c:pt>
                <c:pt idx="7">
                  <c:v>150</c:v>
                </c:pt>
                <c:pt idx="8">
                  <c:v>150</c:v>
                </c:pt>
                <c:pt idx="9">
                  <c:v>150</c:v>
                </c:pt>
                <c:pt idx="10">
                  <c:v>150</c:v>
                </c:pt>
                <c:pt idx="11">
                  <c:v>150</c:v>
                </c:pt>
                <c:pt idx="12">
                  <c:v>150</c:v>
                </c:pt>
                <c:pt idx="13">
                  <c:v>150</c:v>
                </c:pt>
                <c:pt idx="14">
                  <c:v>150</c:v>
                </c:pt>
                <c:pt idx="15">
                  <c:v>150</c:v>
                </c:pt>
                <c:pt idx="16">
                  <c:v>150</c:v>
                </c:pt>
                <c:pt idx="17">
                  <c:v>150</c:v>
                </c:pt>
                <c:pt idx="18">
                  <c:v>150</c:v>
                </c:pt>
                <c:pt idx="19">
                  <c:v>150</c:v>
                </c:pt>
                <c:pt idx="20">
                  <c:v>150</c:v>
                </c:pt>
                <c:pt idx="21">
                  <c:v>150</c:v>
                </c:pt>
                <c:pt idx="22">
                  <c:v>150</c:v>
                </c:pt>
                <c:pt idx="23">
                  <c:v>150</c:v>
                </c:pt>
                <c:pt idx="24">
                  <c:v>150</c:v>
                </c:pt>
                <c:pt idx="25">
                  <c:v>150</c:v>
                </c:pt>
                <c:pt idx="26">
                  <c:v>150</c:v>
                </c:pt>
                <c:pt idx="27">
                  <c:v>150</c:v>
                </c:pt>
                <c:pt idx="28">
                  <c:v>150</c:v>
                </c:pt>
                <c:pt idx="29">
                  <c:v>150</c:v>
                </c:pt>
                <c:pt idx="30">
                  <c:v>150</c:v>
                </c:pt>
                <c:pt idx="31">
                  <c:v>150</c:v>
                </c:pt>
                <c:pt idx="32">
                  <c:v>150</c:v>
                </c:pt>
                <c:pt idx="33">
                  <c:v>150</c:v>
                </c:pt>
                <c:pt idx="34">
                  <c:v>150</c:v>
                </c:pt>
                <c:pt idx="35">
                  <c:v>150</c:v>
                </c:pt>
                <c:pt idx="36">
                  <c:v>150</c:v>
                </c:pt>
                <c:pt idx="37">
                  <c:v>150</c:v>
                </c:pt>
                <c:pt idx="38">
                  <c:v>150</c:v>
                </c:pt>
                <c:pt idx="39">
                  <c:v>150</c:v>
                </c:pt>
                <c:pt idx="40">
                  <c:v>150</c:v>
                </c:pt>
                <c:pt idx="41">
                  <c:v>150</c:v>
                </c:pt>
                <c:pt idx="42">
                  <c:v>150</c:v>
                </c:pt>
                <c:pt idx="43">
                  <c:v>150</c:v>
                </c:pt>
                <c:pt idx="44">
                  <c:v>150</c:v>
                </c:pt>
                <c:pt idx="45">
                  <c:v>150</c:v>
                </c:pt>
                <c:pt idx="46">
                  <c:v>150</c:v>
                </c:pt>
                <c:pt idx="47">
                  <c:v>150</c:v>
                </c:pt>
                <c:pt idx="48">
                  <c:v>150</c:v>
                </c:pt>
                <c:pt idx="49">
                  <c:v>150</c:v>
                </c:pt>
                <c:pt idx="50">
                  <c:v>150</c:v>
                </c:pt>
                <c:pt idx="51">
                  <c:v>150</c:v>
                </c:pt>
                <c:pt idx="52">
                  <c:v>150</c:v>
                </c:pt>
                <c:pt idx="53">
                  <c:v>150</c:v>
                </c:pt>
                <c:pt idx="54">
                  <c:v>150</c:v>
                </c:pt>
                <c:pt idx="55">
                  <c:v>150</c:v>
                </c:pt>
                <c:pt idx="56">
                  <c:v>150</c:v>
                </c:pt>
                <c:pt idx="57">
                  <c:v>150</c:v>
                </c:pt>
                <c:pt idx="58">
                  <c:v>150</c:v>
                </c:pt>
                <c:pt idx="59">
                  <c:v>150</c:v>
                </c:pt>
                <c:pt idx="60">
                  <c:v>150</c:v>
                </c:pt>
                <c:pt idx="61">
                  <c:v>150</c:v>
                </c:pt>
                <c:pt idx="62">
                  <c:v>150</c:v>
                </c:pt>
                <c:pt idx="63">
                  <c:v>150</c:v>
                </c:pt>
                <c:pt idx="64">
                  <c:v>150</c:v>
                </c:pt>
                <c:pt idx="65">
                  <c:v>150</c:v>
                </c:pt>
                <c:pt idx="66">
                  <c:v>150</c:v>
                </c:pt>
                <c:pt idx="67">
                  <c:v>150</c:v>
                </c:pt>
                <c:pt idx="68">
                  <c:v>150</c:v>
                </c:pt>
                <c:pt idx="69">
                  <c:v>150</c:v>
                </c:pt>
                <c:pt idx="70">
                  <c:v>150</c:v>
                </c:pt>
                <c:pt idx="71">
                  <c:v>150</c:v>
                </c:pt>
                <c:pt idx="72">
                  <c:v>150</c:v>
                </c:pt>
                <c:pt idx="73">
                  <c:v>150</c:v>
                </c:pt>
                <c:pt idx="74">
                  <c:v>150</c:v>
                </c:pt>
                <c:pt idx="75">
                  <c:v>150</c:v>
                </c:pt>
                <c:pt idx="76">
                  <c:v>150</c:v>
                </c:pt>
                <c:pt idx="77">
                  <c:v>150</c:v>
                </c:pt>
                <c:pt idx="78">
                  <c:v>150</c:v>
                </c:pt>
                <c:pt idx="79">
                  <c:v>150</c:v>
                </c:pt>
                <c:pt idx="80">
                  <c:v>150</c:v>
                </c:pt>
                <c:pt idx="81">
                  <c:v>150</c:v>
                </c:pt>
                <c:pt idx="82">
                  <c:v>150</c:v>
                </c:pt>
                <c:pt idx="83">
                  <c:v>150</c:v>
                </c:pt>
                <c:pt idx="84">
                  <c:v>150</c:v>
                </c:pt>
                <c:pt idx="85">
                  <c:v>150</c:v>
                </c:pt>
                <c:pt idx="86">
                  <c:v>150</c:v>
                </c:pt>
                <c:pt idx="87">
                  <c:v>150</c:v>
                </c:pt>
                <c:pt idx="88">
                  <c:v>150</c:v>
                </c:pt>
                <c:pt idx="89">
                  <c:v>150</c:v>
                </c:pt>
                <c:pt idx="90">
                  <c:v>150</c:v>
                </c:pt>
                <c:pt idx="91">
                  <c:v>150</c:v>
                </c:pt>
                <c:pt idx="92">
                  <c:v>150</c:v>
                </c:pt>
                <c:pt idx="93">
                  <c:v>150</c:v>
                </c:pt>
                <c:pt idx="94">
                  <c:v>150</c:v>
                </c:pt>
                <c:pt idx="95">
                  <c:v>150</c:v>
                </c:pt>
                <c:pt idx="96">
                  <c:v>150</c:v>
                </c:pt>
                <c:pt idx="97">
                  <c:v>150</c:v>
                </c:pt>
                <c:pt idx="98">
                  <c:v>150</c:v>
                </c:pt>
                <c:pt idx="99">
                  <c:v>150</c:v>
                </c:pt>
                <c:pt idx="100">
                  <c:v>150</c:v>
                </c:pt>
                <c:pt idx="101">
                  <c:v>150</c:v>
                </c:pt>
                <c:pt idx="102">
                  <c:v>150</c:v>
                </c:pt>
                <c:pt idx="103">
                  <c:v>150</c:v>
                </c:pt>
                <c:pt idx="104">
                  <c:v>150</c:v>
                </c:pt>
                <c:pt idx="105">
                  <c:v>150</c:v>
                </c:pt>
                <c:pt idx="106">
                  <c:v>150</c:v>
                </c:pt>
                <c:pt idx="107">
                  <c:v>150</c:v>
                </c:pt>
                <c:pt idx="108">
                  <c:v>150</c:v>
                </c:pt>
                <c:pt idx="109">
                  <c:v>150</c:v>
                </c:pt>
                <c:pt idx="110">
                  <c:v>150</c:v>
                </c:pt>
                <c:pt idx="111">
                  <c:v>150</c:v>
                </c:pt>
                <c:pt idx="112">
                  <c:v>150</c:v>
                </c:pt>
                <c:pt idx="113">
                  <c:v>150</c:v>
                </c:pt>
                <c:pt idx="114">
                  <c:v>150</c:v>
                </c:pt>
                <c:pt idx="115">
                  <c:v>150</c:v>
                </c:pt>
                <c:pt idx="116">
                  <c:v>150</c:v>
                </c:pt>
                <c:pt idx="117">
                  <c:v>150</c:v>
                </c:pt>
                <c:pt idx="118">
                  <c:v>150</c:v>
                </c:pt>
                <c:pt idx="119">
                  <c:v>150</c:v>
                </c:pt>
                <c:pt idx="120">
                  <c:v>150</c:v>
                </c:pt>
                <c:pt idx="121">
                  <c:v>150</c:v>
                </c:pt>
                <c:pt idx="122">
                  <c:v>150</c:v>
                </c:pt>
                <c:pt idx="123">
                  <c:v>150</c:v>
                </c:pt>
                <c:pt idx="124">
                  <c:v>150</c:v>
                </c:pt>
                <c:pt idx="125">
                  <c:v>150</c:v>
                </c:pt>
                <c:pt idx="126">
                  <c:v>150</c:v>
                </c:pt>
                <c:pt idx="127">
                  <c:v>150</c:v>
                </c:pt>
                <c:pt idx="128">
                  <c:v>150</c:v>
                </c:pt>
                <c:pt idx="129">
                  <c:v>150</c:v>
                </c:pt>
                <c:pt idx="130">
                  <c:v>150</c:v>
                </c:pt>
                <c:pt idx="131">
                  <c:v>150</c:v>
                </c:pt>
                <c:pt idx="132">
                  <c:v>150</c:v>
                </c:pt>
                <c:pt idx="133">
                  <c:v>150</c:v>
                </c:pt>
                <c:pt idx="134">
                  <c:v>150</c:v>
                </c:pt>
                <c:pt idx="135">
                  <c:v>150</c:v>
                </c:pt>
                <c:pt idx="136">
                  <c:v>150</c:v>
                </c:pt>
                <c:pt idx="137">
                  <c:v>150</c:v>
                </c:pt>
                <c:pt idx="138">
                  <c:v>150</c:v>
                </c:pt>
                <c:pt idx="139">
                  <c:v>150</c:v>
                </c:pt>
                <c:pt idx="140">
                  <c:v>150</c:v>
                </c:pt>
                <c:pt idx="141">
                  <c:v>150</c:v>
                </c:pt>
                <c:pt idx="142">
                  <c:v>150</c:v>
                </c:pt>
                <c:pt idx="143">
                  <c:v>150</c:v>
                </c:pt>
              </c:numCache>
            </c:numRef>
          </c:val>
          <c:extLst>
            <c:ext xmlns:c16="http://schemas.microsoft.com/office/drawing/2014/chart" uri="{C3380CC4-5D6E-409C-BE32-E72D297353CC}">
              <c16:uniqueId val="{00000002-59C1-4BFD-A08C-6FE6E163B627}"/>
            </c:ext>
          </c:extLst>
        </c:ser>
        <c:ser>
          <c:idx val="3"/>
          <c:order val="3"/>
          <c:tx>
            <c:strRef>
              <c:f>Sheet1!$E$1</c:f>
              <c:strCache>
                <c:ptCount val="1"/>
                <c:pt idx="0">
                  <c:v>EPNG</c:v>
                </c:pt>
              </c:strCache>
            </c:strRef>
          </c:tx>
          <c:spPr>
            <a:solidFill>
              <a:schemeClr val="tx2">
                <a:lumMod val="60000"/>
                <a:lumOff val="40000"/>
              </a:schemeClr>
            </a:solidFill>
            <a:ln w="25400">
              <a:noFill/>
            </a:ln>
          </c:spPr>
          <c:cat>
            <c:numRef>
              <c:f>Sheet1!$A$2:$A$145</c:f>
              <c:numCache>
                <c:formatCode>m/d/yyyy</c:formatCode>
                <c:ptCount val="144"/>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numCache>
            </c:numRef>
          </c:cat>
          <c:val>
            <c:numRef>
              <c:f>Sheet1!$E$2:$E$145</c:f>
              <c:numCache>
                <c:formatCode>General</c:formatCode>
                <c:ptCount val="144"/>
                <c:pt idx="0">
                  <c:v>2650</c:v>
                </c:pt>
                <c:pt idx="1">
                  <c:v>2650</c:v>
                </c:pt>
                <c:pt idx="2">
                  <c:v>2650</c:v>
                </c:pt>
                <c:pt idx="3">
                  <c:v>2650</c:v>
                </c:pt>
                <c:pt idx="4">
                  <c:v>2650</c:v>
                </c:pt>
                <c:pt idx="5">
                  <c:v>2650</c:v>
                </c:pt>
                <c:pt idx="6">
                  <c:v>2650</c:v>
                </c:pt>
                <c:pt idx="7">
                  <c:v>2650</c:v>
                </c:pt>
                <c:pt idx="8">
                  <c:v>2650</c:v>
                </c:pt>
                <c:pt idx="9">
                  <c:v>2650</c:v>
                </c:pt>
                <c:pt idx="10">
                  <c:v>2650</c:v>
                </c:pt>
                <c:pt idx="11">
                  <c:v>2650</c:v>
                </c:pt>
                <c:pt idx="12">
                  <c:v>2650</c:v>
                </c:pt>
                <c:pt idx="13">
                  <c:v>2650</c:v>
                </c:pt>
                <c:pt idx="14">
                  <c:v>2650</c:v>
                </c:pt>
                <c:pt idx="15">
                  <c:v>2650</c:v>
                </c:pt>
                <c:pt idx="16">
                  <c:v>2650</c:v>
                </c:pt>
                <c:pt idx="17">
                  <c:v>2650</c:v>
                </c:pt>
                <c:pt idx="18">
                  <c:v>2650</c:v>
                </c:pt>
                <c:pt idx="19">
                  <c:v>2650</c:v>
                </c:pt>
                <c:pt idx="20">
                  <c:v>2650</c:v>
                </c:pt>
                <c:pt idx="21">
                  <c:v>2650</c:v>
                </c:pt>
                <c:pt idx="22">
                  <c:v>2650</c:v>
                </c:pt>
                <c:pt idx="23">
                  <c:v>2650</c:v>
                </c:pt>
                <c:pt idx="24">
                  <c:v>2650</c:v>
                </c:pt>
                <c:pt idx="25">
                  <c:v>2650</c:v>
                </c:pt>
                <c:pt idx="26">
                  <c:v>2650</c:v>
                </c:pt>
                <c:pt idx="27">
                  <c:v>2650</c:v>
                </c:pt>
                <c:pt idx="28">
                  <c:v>2650</c:v>
                </c:pt>
                <c:pt idx="29">
                  <c:v>2650</c:v>
                </c:pt>
                <c:pt idx="30">
                  <c:v>2650</c:v>
                </c:pt>
                <c:pt idx="31">
                  <c:v>2650</c:v>
                </c:pt>
                <c:pt idx="32">
                  <c:v>2650</c:v>
                </c:pt>
                <c:pt idx="33">
                  <c:v>2650</c:v>
                </c:pt>
                <c:pt idx="34">
                  <c:v>2650</c:v>
                </c:pt>
                <c:pt idx="35">
                  <c:v>2650</c:v>
                </c:pt>
                <c:pt idx="36">
                  <c:v>2650</c:v>
                </c:pt>
                <c:pt idx="37">
                  <c:v>2650</c:v>
                </c:pt>
                <c:pt idx="38">
                  <c:v>2650</c:v>
                </c:pt>
                <c:pt idx="39">
                  <c:v>2650</c:v>
                </c:pt>
                <c:pt idx="40">
                  <c:v>2650</c:v>
                </c:pt>
                <c:pt idx="41">
                  <c:v>2650</c:v>
                </c:pt>
                <c:pt idx="42">
                  <c:v>2650</c:v>
                </c:pt>
                <c:pt idx="43">
                  <c:v>2650</c:v>
                </c:pt>
                <c:pt idx="44">
                  <c:v>2650</c:v>
                </c:pt>
                <c:pt idx="45">
                  <c:v>2650</c:v>
                </c:pt>
                <c:pt idx="46">
                  <c:v>2650</c:v>
                </c:pt>
                <c:pt idx="47">
                  <c:v>2650</c:v>
                </c:pt>
                <c:pt idx="48">
                  <c:v>2650</c:v>
                </c:pt>
                <c:pt idx="49">
                  <c:v>2650</c:v>
                </c:pt>
                <c:pt idx="50">
                  <c:v>2650</c:v>
                </c:pt>
                <c:pt idx="51">
                  <c:v>2650</c:v>
                </c:pt>
                <c:pt idx="52">
                  <c:v>2650</c:v>
                </c:pt>
                <c:pt idx="53">
                  <c:v>2650</c:v>
                </c:pt>
                <c:pt idx="54">
                  <c:v>2650</c:v>
                </c:pt>
                <c:pt idx="55">
                  <c:v>2650</c:v>
                </c:pt>
                <c:pt idx="56">
                  <c:v>2650</c:v>
                </c:pt>
                <c:pt idx="57">
                  <c:v>2650</c:v>
                </c:pt>
                <c:pt idx="58">
                  <c:v>2650</c:v>
                </c:pt>
                <c:pt idx="59">
                  <c:v>2650</c:v>
                </c:pt>
                <c:pt idx="60">
                  <c:v>2650</c:v>
                </c:pt>
                <c:pt idx="61">
                  <c:v>2650</c:v>
                </c:pt>
                <c:pt idx="62">
                  <c:v>2650</c:v>
                </c:pt>
                <c:pt idx="63">
                  <c:v>2650</c:v>
                </c:pt>
                <c:pt idx="64">
                  <c:v>2650</c:v>
                </c:pt>
                <c:pt idx="65">
                  <c:v>2650</c:v>
                </c:pt>
                <c:pt idx="66">
                  <c:v>2650</c:v>
                </c:pt>
                <c:pt idx="67">
                  <c:v>2650</c:v>
                </c:pt>
                <c:pt idx="68">
                  <c:v>2650</c:v>
                </c:pt>
                <c:pt idx="69">
                  <c:v>2650</c:v>
                </c:pt>
                <c:pt idx="70">
                  <c:v>2650</c:v>
                </c:pt>
                <c:pt idx="71">
                  <c:v>2650</c:v>
                </c:pt>
                <c:pt idx="72">
                  <c:v>2650</c:v>
                </c:pt>
                <c:pt idx="73">
                  <c:v>2650</c:v>
                </c:pt>
                <c:pt idx="74">
                  <c:v>2650</c:v>
                </c:pt>
                <c:pt idx="75">
                  <c:v>2650</c:v>
                </c:pt>
                <c:pt idx="76">
                  <c:v>2650</c:v>
                </c:pt>
                <c:pt idx="77">
                  <c:v>2650</c:v>
                </c:pt>
                <c:pt idx="78">
                  <c:v>2650</c:v>
                </c:pt>
                <c:pt idx="79">
                  <c:v>2650</c:v>
                </c:pt>
                <c:pt idx="80">
                  <c:v>2650</c:v>
                </c:pt>
                <c:pt idx="81">
                  <c:v>2650</c:v>
                </c:pt>
                <c:pt idx="82">
                  <c:v>2650</c:v>
                </c:pt>
                <c:pt idx="83">
                  <c:v>2650</c:v>
                </c:pt>
                <c:pt idx="84">
                  <c:v>2650</c:v>
                </c:pt>
                <c:pt idx="85">
                  <c:v>2650</c:v>
                </c:pt>
                <c:pt idx="86">
                  <c:v>2650</c:v>
                </c:pt>
                <c:pt idx="87">
                  <c:v>2650</c:v>
                </c:pt>
                <c:pt idx="88">
                  <c:v>2650</c:v>
                </c:pt>
                <c:pt idx="89">
                  <c:v>2650</c:v>
                </c:pt>
                <c:pt idx="90">
                  <c:v>2650</c:v>
                </c:pt>
                <c:pt idx="91">
                  <c:v>2650</c:v>
                </c:pt>
                <c:pt idx="92">
                  <c:v>2650</c:v>
                </c:pt>
                <c:pt idx="93">
                  <c:v>2650</c:v>
                </c:pt>
                <c:pt idx="94">
                  <c:v>2650</c:v>
                </c:pt>
                <c:pt idx="95">
                  <c:v>2650</c:v>
                </c:pt>
                <c:pt idx="96">
                  <c:v>2650</c:v>
                </c:pt>
                <c:pt idx="97">
                  <c:v>2650</c:v>
                </c:pt>
                <c:pt idx="98">
                  <c:v>2650</c:v>
                </c:pt>
                <c:pt idx="99">
                  <c:v>2650</c:v>
                </c:pt>
                <c:pt idx="100">
                  <c:v>2650</c:v>
                </c:pt>
                <c:pt idx="101">
                  <c:v>2650</c:v>
                </c:pt>
                <c:pt idx="102">
                  <c:v>2650</c:v>
                </c:pt>
                <c:pt idx="103">
                  <c:v>2650</c:v>
                </c:pt>
                <c:pt idx="104">
                  <c:v>2650</c:v>
                </c:pt>
                <c:pt idx="105">
                  <c:v>2650</c:v>
                </c:pt>
                <c:pt idx="106">
                  <c:v>2650</c:v>
                </c:pt>
                <c:pt idx="107">
                  <c:v>2650</c:v>
                </c:pt>
                <c:pt idx="108">
                  <c:v>2650</c:v>
                </c:pt>
                <c:pt idx="109">
                  <c:v>2650</c:v>
                </c:pt>
                <c:pt idx="110">
                  <c:v>2650</c:v>
                </c:pt>
                <c:pt idx="111">
                  <c:v>2650</c:v>
                </c:pt>
                <c:pt idx="112">
                  <c:v>2650</c:v>
                </c:pt>
                <c:pt idx="113">
                  <c:v>2650</c:v>
                </c:pt>
                <c:pt idx="114">
                  <c:v>2650</c:v>
                </c:pt>
                <c:pt idx="115">
                  <c:v>2650</c:v>
                </c:pt>
                <c:pt idx="116">
                  <c:v>2650</c:v>
                </c:pt>
                <c:pt idx="117">
                  <c:v>2650</c:v>
                </c:pt>
                <c:pt idx="118">
                  <c:v>2650</c:v>
                </c:pt>
                <c:pt idx="119">
                  <c:v>2650</c:v>
                </c:pt>
                <c:pt idx="120">
                  <c:v>2650</c:v>
                </c:pt>
                <c:pt idx="121">
                  <c:v>2650</c:v>
                </c:pt>
                <c:pt idx="122">
                  <c:v>2650</c:v>
                </c:pt>
                <c:pt idx="123">
                  <c:v>2650</c:v>
                </c:pt>
                <c:pt idx="124">
                  <c:v>2650</c:v>
                </c:pt>
                <c:pt idx="125">
                  <c:v>2650</c:v>
                </c:pt>
                <c:pt idx="126">
                  <c:v>2650</c:v>
                </c:pt>
                <c:pt idx="127">
                  <c:v>2650</c:v>
                </c:pt>
                <c:pt idx="128">
                  <c:v>2650</c:v>
                </c:pt>
                <c:pt idx="129">
                  <c:v>2650</c:v>
                </c:pt>
                <c:pt idx="130">
                  <c:v>2650</c:v>
                </c:pt>
                <c:pt idx="131">
                  <c:v>2650</c:v>
                </c:pt>
                <c:pt idx="132">
                  <c:v>2650</c:v>
                </c:pt>
                <c:pt idx="133">
                  <c:v>2650</c:v>
                </c:pt>
                <c:pt idx="134">
                  <c:v>2650</c:v>
                </c:pt>
                <c:pt idx="135">
                  <c:v>2650</c:v>
                </c:pt>
                <c:pt idx="136">
                  <c:v>2650</c:v>
                </c:pt>
                <c:pt idx="137">
                  <c:v>2650</c:v>
                </c:pt>
                <c:pt idx="138">
                  <c:v>2650</c:v>
                </c:pt>
                <c:pt idx="139">
                  <c:v>2650</c:v>
                </c:pt>
                <c:pt idx="140">
                  <c:v>2650</c:v>
                </c:pt>
                <c:pt idx="141">
                  <c:v>2650</c:v>
                </c:pt>
                <c:pt idx="142">
                  <c:v>2650</c:v>
                </c:pt>
                <c:pt idx="143">
                  <c:v>2650</c:v>
                </c:pt>
              </c:numCache>
            </c:numRef>
          </c:val>
          <c:extLst>
            <c:ext xmlns:c16="http://schemas.microsoft.com/office/drawing/2014/chart" uri="{C3380CC4-5D6E-409C-BE32-E72D297353CC}">
              <c16:uniqueId val="{00000003-59C1-4BFD-A08C-6FE6E163B627}"/>
            </c:ext>
          </c:extLst>
        </c:ser>
        <c:ser>
          <c:idx val="4"/>
          <c:order val="4"/>
          <c:tx>
            <c:strRef>
              <c:f>Sheet1!$F$1</c:f>
              <c:strCache>
                <c:ptCount val="1"/>
                <c:pt idx="0">
                  <c:v>Transwestern</c:v>
                </c:pt>
              </c:strCache>
            </c:strRef>
          </c:tx>
          <c:spPr>
            <a:solidFill>
              <a:srgbClr val="895B1A"/>
            </a:solidFill>
            <a:ln w="25400">
              <a:noFill/>
            </a:ln>
          </c:spPr>
          <c:cat>
            <c:numRef>
              <c:f>Sheet1!$A$2:$A$145</c:f>
              <c:numCache>
                <c:formatCode>m/d/yyyy</c:formatCode>
                <c:ptCount val="144"/>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numCache>
            </c:numRef>
          </c:cat>
          <c:val>
            <c:numRef>
              <c:f>Sheet1!$F$2:$F$145</c:f>
              <c:numCache>
                <c:formatCode>General</c:formatCode>
                <c:ptCount val="144"/>
                <c:pt idx="0">
                  <c:v>500</c:v>
                </c:pt>
                <c:pt idx="1">
                  <c:v>500</c:v>
                </c:pt>
                <c:pt idx="2">
                  <c:v>500</c:v>
                </c:pt>
                <c:pt idx="3">
                  <c:v>500</c:v>
                </c:pt>
                <c:pt idx="4">
                  <c:v>500</c:v>
                </c:pt>
                <c:pt idx="5">
                  <c:v>500</c:v>
                </c:pt>
                <c:pt idx="6">
                  <c:v>500</c:v>
                </c:pt>
                <c:pt idx="7">
                  <c:v>500</c:v>
                </c:pt>
                <c:pt idx="8">
                  <c:v>500</c:v>
                </c:pt>
                <c:pt idx="9">
                  <c:v>500</c:v>
                </c:pt>
                <c:pt idx="10">
                  <c:v>500</c:v>
                </c:pt>
                <c:pt idx="11">
                  <c:v>500</c:v>
                </c:pt>
                <c:pt idx="12">
                  <c:v>500</c:v>
                </c:pt>
                <c:pt idx="13">
                  <c:v>500</c:v>
                </c:pt>
                <c:pt idx="14">
                  <c:v>500</c:v>
                </c:pt>
                <c:pt idx="15">
                  <c:v>500</c:v>
                </c:pt>
                <c:pt idx="16">
                  <c:v>500</c:v>
                </c:pt>
                <c:pt idx="17">
                  <c:v>500</c:v>
                </c:pt>
                <c:pt idx="18">
                  <c:v>500</c:v>
                </c:pt>
                <c:pt idx="19">
                  <c:v>500</c:v>
                </c:pt>
                <c:pt idx="20">
                  <c:v>500</c:v>
                </c:pt>
                <c:pt idx="21">
                  <c:v>500</c:v>
                </c:pt>
                <c:pt idx="22">
                  <c:v>500</c:v>
                </c:pt>
                <c:pt idx="23">
                  <c:v>500</c:v>
                </c:pt>
                <c:pt idx="24">
                  <c:v>500</c:v>
                </c:pt>
                <c:pt idx="25">
                  <c:v>500</c:v>
                </c:pt>
                <c:pt idx="26">
                  <c:v>500</c:v>
                </c:pt>
                <c:pt idx="27">
                  <c:v>500</c:v>
                </c:pt>
                <c:pt idx="28">
                  <c:v>500</c:v>
                </c:pt>
                <c:pt idx="29">
                  <c:v>500</c:v>
                </c:pt>
                <c:pt idx="30">
                  <c:v>500</c:v>
                </c:pt>
                <c:pt idx="31">
                  <c:v>500</c:v>
                </c:pt>
                <c:pt idx="32">
                  <c:v>500</c:v>
                </c:pt>
                <c:pt idx="33">
                  <c:v>500</c:v>
                </c:pt>
                <c:pt idx="34">
                  <c:v>500</c:v>
                </c:pt>
                <c:pt idx="35">
                  <c:v>500</c:v>
                </c:pt>
                <c:pt idx="36">
                  <c:v>500</c:v>
                </c:pt>
                <c:pt idx="37">
                  <c:v>500</c:v>
                </c:pt>
                <c:pt idx="38">
                  <c:v>500</c:v>
                </c:pt>
                <c:pt idx="39">
                  <c:v>500</c:v>
                </c:pt>
                <c:pt idx="40">
                  <c:v>500</c:v>
                </c:pt>
                <c:pt idx="41">
                  <c:v>500</c:v>
                </c:pt>
                <c:pt idx="42">
                  <c:v>500</c:v>
                </c:pt>
                <c:pt idx="43">
                  <c:v>500</c:v>
                </c:pt>
                <c:pt idx="44">
                  <c:v>500</c:v>
                </c:pt>
                <c:pt idx="45">
                  <c:v>500</c:v>
                </c:pt>
                <c:pt idx="46">
                  <c:v>500</c:v>
                </c:pt>
                <c:pt idx="47">
                  <c:v>500</c:v>
                </c:pt>
                <c:pt idx="48">
                  <c:v>500</c:v>
                </c:pt>
                <c:pt idx="49">
                  <c:v>500</c:v>
                </c:pt>
                <c:pt idx="50">
                  <c:v>500</c:v>
                </c:pt>
                <c:pt idx="51">
                  <c:v>500</c:v>
                </c:pt>
                <c:pt idx="52">
                  <c:v>500</c:v>
                </c:pt>
                <c:pt idx="53">
                  <c:v>500</c:v>
                </c:pt>
                <c:pt idx="54">
                  <c:v>500</c:v>
                </c:pt>
                <c:pt idx="55">
                  <c:v>500</c:v>
                </c:pt>
                <c:pt idx="56">
                  <c:v>500</c:v>
                </c:pt>
                <c:pt idx="57">
                  <c:v>500</c:v>
                </c:pt>
                <c:pt idx="58">
                  <c:v>500</c:v>
                </c:pt>
                <c:pt idx="59">
                  <c:v>500</c:v>
                </c:pt>
                <c:pt idx="60">
                  <c:v>500</c:v>
                </c:pt>
                <c:pt idx="61">
                  <c:v>500</c:v>
                </c:pt>
                <c:pt idx="62">
                  <c:v>500</c:v>
                </c:pt>
                <c:pt idx="63">
                  <c:v>500</c:v>
                </c:pt>
                <c:pt idx="64">
                  <c:v>500</c:v>
                </c:pt>
                <c:pt idx="65">
                  <c:v>500</c:v>
                </c:pt>
                <c:pt idx="66">
                  <c:v>500</c:v>
                </c:pt>
                <c:pt idx="67">
                  <c:v>500</c:v>
                </c:pt>
                <c:pt idx="68">
                  <c:v>500</c:v>
                </c:pt>
                <c:pt idx="69">
                  <c:v>500</c:v>
                </c:pt>
                <c:pt idx="70">
                  <c:v>500</c:v>
                </c:pt>
                <c:pt idx="71">
                  <c:v>500</c:v>
                </c:pt>
                <c:pt idx="72">
                  <c:v>500</c:v>
                </c:pt>
                <c:pt idx="73">
                  <c:v>500</c:v>
                </c:pt>
                <c:pt idx="74">
                  <c:v>500</c:v>
                </c:pt>
                <c:pt idx="75">
                  <c:v>500</c:v>
                </c:pt>
                <c:pt idx="76">
                  <c:v>500</c:v>
                </c:pt>
                <c:pt idx="77">
                  <c:v>500</c:v>
                </c:pt>
                <c:pt idx="78">
                  <c:v>500</c:v>
                </c:pt>
                <c:pt idx="79">
                  <c:v>500</c:v>
                </c:pt>
                <c:pt idx="80">
                  <c:v>500</c:v>
                </c:pt>
                <c:pt idx="81">
                  <c:v>500</c:v>
                </c:pt>
                <c:pt idx="82">
                  <c:v>500</c:v>
                </c:pt>
                <c:pt idx="83">
                  <c:v>500</c:v>
                </c:pt>
                <c:pt idx="84">
                  <c:v>500</c:v>
                </c:pt>
                <c:pt idx="85">
                  <c:v>500</c:v>
                </c:pt>
                <c:pt idx="86">
                  <c:v>500</c:v>
                </c:pt>
                <c:pt idx="87">
                  <c:v>500</c:v>
                </c:pt>
                <c:pt idx="88">
                  <c:v>500</c:v>
                </c:pt>
                <c:pt idx="89">
                  <c:v>500</c:v>
                </c:pt>
                <c:pt idx="90">
                  <c:v>500</c:v>
                </c:pt>
                <c:pt idx="91">
                  <c:v>500</c:v>
                </c:pt>
                <c:pt idx="92">
                  <c:v>500</c:v>
                </c:pt>
                <c:pt idx="93">
                  <c:v>500</c:v>
                </c:pt>
                <c:pt idx="94">
                  <c:v>500</c:v>
                </c:pt>
                <c:pt idx="95">
                  <c:v>500</c:v>
                </c:pt>
                <c:pt idx="96">
                  <c:v>500</c:v>
                </c:pt>
                <c:pt idx="97">
                  <c:v>500</c:v>
                </c:pt>
                <c:pt idx="98">
                  <c:v>500</c:v>
                </c:pt>
                <c:pt idx="99">
                  <c:v>500</c:v>
                </c:pt>
                <c:pt idx="100">
                  <c:v>500</c:v>
                </c:pt>
                <c:pt idx="101">
                  <c:v>500</c:v>
                </c:pt>
                <c:pt idx="102">
                  <c:v>500</c:v>
                </c:pt>
                <c:pt idx="103">
                  <c:v>500</c:v>
                </c:pt>
                <c:pt idx="104">
                  <c:v>500</c:v>
                </c:pt>
                <c:pt idx="105">
                  <c:v>500</c:v>
                </c:pt>
                <c:pt idx="106">
                  <c:v>500</c:v>
                </c:pt>
                <c:pt idx="107">
                  <c:v>500</c:v>
                </c:pt>
                <c:pt idx="108">
                  <c:v>500</c:v>
                </c:pt>
                <c:pt idx="109">
                  <c:v>500</c:v>
                </c:pt>
                <c:pt idx="110">
                  <c:v>500</c:v>
                </c:pt>
                <c:pt idx="111">
                  <c:v>500</c:v>
                </c:pt>
                <c:pt idx="112">
                  <c:v>500</c:v>
                </c:pt>
                <c:pt idx="113">
                  <c:v>500</c:v>
                </c:pt>
                <c:pt idx="114">
                  <c:v>500</c:v>
                </c:pt>
                <c:pt idx="115">
                  <c:v>500</c:v>
                </c:pt>
                <c:pt idx="116">
                  <c:v>500</c:v>
                </c:pt>
                <c:pt idx="117">
                  <c:v>500</c:v>
                </c:pt>
                <c:pt idx="118">
                  <c:v>500</c:v>
                </c:pt>
                <c:pt idx="119">
                  <c:v>500</c:v>
                </c:pt>
                <c:pt idx="120">
                  <c:v>500</c:v>
                </c:pt>
                <c:pt idx="121">
                  <c:v>500</c:v>
                </c:pt>
                <c:pt idx="122">
                  <c:v>500</c:v>
                </c:pt>
                <c:pt idx="123">
                  <c:v>500</c:v>
                </c:pt>
                <c:pt idx="124">
                  <c:v>500</c:v>
                </c:pt>
                <c:pt idx="125">
                  <c:v>500</c:v>
                </c:pt>
                <c:pt idx="126">
                  <c:v>500</c:v>
                </c:pt>
                <c:pt idx="127">
                  <c:v>500</c:v>
                </c:pt>
                <c:pt idx="128">
                  <c:v>500</c:v>
                </c:pt>
                <c:pt idx="129">
                  <c:v>500</c:v>
                </c:pt>
                <c:pt idx="130">
                  <c:v>500</c:v>
                </c:pt>
                <c:pt idx="131">
                  <c:v>500</c:v>
                </c:pt>
                <c:pt idx="132">
                  <c:v>500</c:v>
                </c:pt>
                <c:pt idx="133">
                  <c:v>500</c:v>
                </c:pt>
                <c:pt idx="134">
                  <c:v>500</c:v>
                </c:pt>
                <c:pt idx="135">
                  <c:v>500</c:v>
                </c:pt>
                <c:pt idx="136">
                  <c:v>500</c:v>
                </c:pt>
                <c:pt idx="137">
                  <c:v>500</c:v>
                </c:pt>
                <c:pt idx="138">
                  <c:v>500</c:v>
                </c:pt>
                <c:pt idx="139">
                  <c:v>500</c:v>
                </c:pt>
                <c:pt idx="140">
                  <c:v>500</c:v>
                </c:pt>
                <c:pt idx="141">
                  <c:v>500</c:v>
                </c:pt>
                <c:pt idx="142">
                  <c:v>500</c:v>
                </c:pt>
                <c:pt idx="143">
                  <c:v>500</c:v>
                </c:pt>
              </c:numCache>
            </c:numRef>
          </c:val>
          <c:extLst>
            <c:ext xmlns:c16="http://schemas.microsoft.com/office/drawing/2014/chart" uri="{C3380CC4-5D6E-409C-BE32-E72D297353CC}">
              <c16:uniqueId val="{00000004-59C1-4BFD-A08C-6FE6E163B627}"/>
            </c:ext>
          </c:extLst>
        </c:ser>
        <c:ser>
          <c:idx val="6"/>
          <c:order val="5"/>
          <c:tx>
            <c:strRef>
              <c:f>Sheet1!$G$1</c:f>
              <c:strCache>
                <c:ptCount val="1"/>
                <c:pt idx="0">
                  <c:v>KM Texas</c:v>
                </c:pt>
              </c:strCache>
            </c:strRef>
          </c:tx>
          <c:spPr>
            <a:solidFill>
              <a:schemeClr val="accent5">
                <a:lumMod val="60000"/>
                <a:lumOff val="40000"/>
              </a:schemeClr>
            </a:solidFill>
            <a:ln w="25400">
              <a:noFill/>
            </a:ln>
          </c:spPr>
          <c:cat>
            <c:numRef>
              <c:f>Sheet1!$A$2:$A$145</c:f>
              <c:numCache>
                <c:formatCode>m/d/yyyy</c:formatCode>
                <c:ptCount val="144"/>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numCache>
            </c:numRef>
          </c:cat>
          <c:val>
            <c:numRef>
              <c:f>Sheet1!$G$2:$G$145</c:f>
              <c:numCache>
                <c:formatCode>General</c:formatCode>
                <c:ptCount val="144"/>
                <c:pt idx="0">
                  <c:v>200</c:v>
                </c:pt>
                <c:pt idx="1">
                  <c:v>200</c:v>
                </c:pt>
                <c:pt idx="2">
                  <c:v>200</c:v>
                </c:pt>
                <c:pt idx="3">
                  <c:v>200</c:v>
                </c:pt>
                <c:pt idx="4">
                  <c:v>200</c:v>
                </c:pt>
                <c:pt idx="5">
                  <c:v>200</c:v>
                </c:pt>
                <c:pt idx="6">
                  <c:v>200</c:v>
                </c:pt>
                <c:pt idx="7">
                  <c:v>200</c:v>
                </c:pt>
                <c:pt idx="8">
                  <c:v>200</c:v>
                </c:pt>
                <c:pt idx="9">
                  <c:v>200</c:v>
                </c:pt>
                <c:pt idx="10">
                  <c:v>200</c:v>
                </c:pt>
                <c:pt idx="11">
                  <c:v>200</c:v>
                </c:pt>
                <c:pt idx="12">
                  <c:v>200</c:v>
                </c:pt>
                <c:pt idx="13">
                  <c:v>200</c:v>
                </c:pt>
                <c:pt idx="14">
                  <c:v>200</c:v>
                </c:pt>
                <c:pt idx="15">
                  <c:v>200</c:v>
                </c:pt>
                <c:pt idx="16">
                  <c:v>200</c:v>
                </c:pt>
                <c:pt idx="17">
                  <c:v>200</c:v>
                </c:pt>
                <c:pt idx="18">
                  <c:v>200</c:v>
                </c:pt>
                <c:pt idx="19">
                  <c:v>200</c:v>
                </c:pt>
                <c:pt idx="20">
                  <c:v>200</c:v>
                </c:pt>
                <c:pt idx="21">
                  <c:v>200</c:v>
                </c:pt>
                <c:pt idx="22">
                  <c:v>200</c:v>
                </c:pt>
                <c:pt idx="23">
                  <c:v>200</c:v>
                </c:pt>
                <c:pt idx="24">
                  <c:v>200</c:v>
                </c:pt>
                <c:pt idx="25">
                  <c:v>200</c:v>
                </c:pt>
                <c:pt idx="26">
                  <c:v>200</c:v>
                </c:pt>
                <c:pt idx="27">
                  <c:v>200</c:v>
                </c:pt>
                <c:pt idx="28">
                  <c:v>200</c:v>
                </c:pt>
                <c:pt idx="29">
                  <c:v>200</c:v>
                </c:pt>
                <c:pt idx="30">
                  <c:v>200</c:v>
                </c:pt>
                <c:pt idx="31">
                  <c:v>200</c:v>
                </c:pt>
                <c:pt idx="32">
                  <c:v>200</c:v>
                </c:pt>
                <c:pt idx="33">
                  <c:v>200</c:v>
                </c:pt>
                <c:pt idx="34">
                  <c:v>200</c:v>
                </c:pt>
                <c:pt idx="35">
                  <c:v>200</c:v>
                </c:pt>
                <c:pt idx="36">
                  <c:v>200</c:v>
                </c:pt>
                <c:pt idx="37">
                  <c:v>200</c:v>
                </c:pt>
                <c:pt idx="38">
                  <c:v>200</c:v>
                </c:pt>
                <c:pt idx="39">
                  <c:v>200</c:v>
                </c:pt>
                <c:pt idx="40">
                  <c:v>200</c:v>
                </c:pt>
                <c:pt idx="41">
                  <c:v>200</c:v>
                </c:pt>
                <c:pt idx="42">
                  <c:v>200</c:v>
                </c:pt>
                <c:pt idx="43">
                  <c:v>200</c:v>
                </c:pt>
                <c:pt idx="44">
                  <c:v>200</c:v>
                </c:pt>
                <c:pt idx="45">
                  <c:v>200</c:v>
                </c:pt>
                <c:pt idx="46">
                  <c:v>200</c:v>
                </c:pt>
                <c:pt idx="47">
                  <c:v>200</c:v>
                </c:pt>
                <c:pt idx="48">
                  <c:v>200</c:v>
                </c:pt>
                <c:pt idx="49">
                  <c:v>200</c:v>
                </c:pt>
                <c:pt idx="50">
                  <c:v>200</c:v>
                </c:pt>
                <c:pt idx="51">
                  <c:v>200</c:v>
                </c:pt>
                <c:pt idx="52">
                  <c:v>200</c:v>
                </c:pt>
                <c:pt idx="53">
                  <c:v>200</c:v>
                </c:pt>
                <c:pt idx="54">
                  <c:v>200</c:v>
                </c:pt>
                <c:pt idx="55">
                  <c:v>200</c:v>
                </c:pt>
                <c:pt idx="56">
                  <c:v>200</c:v>
                </c:pt>
                <c:pt idx="57">
                  <c:v>200</c:v>
                </c:pt>
                <c:pt idx="58">
                  <c:v>200</c:v>
                </c:pt>
                <c:pt idx="59">
                  <c:v>200</c:v>
                </c:pt>
                <c:pt idx="60">
                  <c:v>200</c:v>
                </c:pt>
                <c:pt idx="61">
                  <c:v>200</c:v>
                </c:pt>
                <c:pt idx="62">
                  <c:v>200</c:v>
                </c:pt>
                <c:pt idx="63">
                  <c:v>200</c:v>
                </c:pt>
                <c:pt idx="64">
                  <c:v>200</c:v>
                </c:pt>
                <c:pt idx="65">
                  <c:v>200</c:v>
                </c:pt>
                <c:pt idx="66">
                  <c:v>200</c:v>
                </c:pt>
                <c:pt idx="67">
                  <c:v>200</c:v>
                </c:pt>
                <c:pt idx="68">
                  <c:v>200</c:v>
                </c:pt>
                <c:pt idx="69">
                  <c:v>200</c:v>
                </c:pt>
                <c:pt idx="70">
                  <c:v>200</c:v>
                </c:pt>
                <c:pt idx="71">
                  <c:v>200</c:v>
                </c:pt>
                <c:pt idx="72">
                  <c:v>200</c:v>
                </c:pt>
                <c:pt idx="73">
                  <c:v>200</c:v>
                </c:pt>
                <c:pt idx="74">
                  <c:v>200</c:v>
                </c:pt>
                <c:pt idx="75">
                  <c:v>200</c:v>
                </c:pt>
                <c:pt idx="76">
                  <c:v>200</c:v>
                </c:pt>
                <c:pt idx="77">
                  <c:v>200</c:v>
                </c:pt>
                <c:pt idx="78">
                  <c:v>200</c:v>
                </c:pt>
                <c:pt idx="79">
                  <c:v>200</c:v>
                </c:pt>
                <c:pt idx="80">
                  <c:v>200</c:v>
                </c:pt>
                <c:pt idx="81">
                  <c:v>200</c:v>
                </c:pt>
                <c:pt idx="82">
                  <c:v>200</c:v>
                </c:pt>
                <c:pt idx="83">
                  <c:v>200</c:v>
                </c:pt>
                <c:pt idx="84">
                  <c:v>200</c:v>
                </c:pt>
                <c:pt idx="85">
                  <c:v>200</c:v>
                </c:pt>
                <c:pt idx="86">
                  <c:v>200</c:v>
                </c:pt>
                <c:pt idx="87">
                  <c:v>200</c:v>
                </c:pt>
                <c:pt idx="88">
                  <c:v>200</c:v>
                </c:pt>
                <c:pt idx="89">
                  <c:v>200</c:v>
                </c:pt>
                <c:pt idx="90">
                  <c:v>200</c:v>
                </c:pt>
                <c:pt idx="91">
                  <c:v>200</c:v>
                </c:pt>
                <c:pt idx="92">
                  <c:v>200</c:v>
                </c:pt>
                <c:pt idx="93">
                  <c:v>200</c:v>
                </c:pt>
                <c:pt idx="94">
                  <c:v>200</c:v>
                </c:pt>
                <c:pt idx="95">
                  <c:v>200</c:v>
                </c:pt>
                <c:pt idx="96">
                  <c:v>200</c:v>
                </c:pt>
                <c:pt idx="97">
                  <c:v>200</c:v>
                </c:pt>
                <c:pt idx="98">
                  <c:v>200</c:v>
                </c:pt>
                <c:pt idx="99">
                  <c:v>200</c:v>
                </c:pt>
                <c:pt idx="100">
                  <c:v>200</c:v>
                </c:pt>
                <c:pt idx="101">
                  <c:v>200</c:v>
                </c:pt>
                <c:pt idx="102">
                  <c:v>200</c:v>
                </c:pt>
                <c:pt idx="103">
                  <c:v>200</c:v>
                </c:pt>
                <c:pt idx="104">
                  <c:v>200</c:v>
                </c:pt>
                <c:pt idx="105">
                  <c:v>200</c:v>
                </c:pt>
                <c:pt idx="106">
                  <c:v>200</c:v>
                </c:pt>
                <c:pt idx="107">
                  <c:v>200</c:v>
                </c:pt>
                <c:pt idx="108">
                  <c:v>200</c:v>
                </c:pt>
                <c:pt idx="109">
                  <c:v>200</c:v>
                </c:pt>
                <c:pt idx="110">
                  <c:v>200</c:v>
                </c:pt>
                <c:pt idx="111">
                  <c:v>200</c:v>
                </c:pt>
                <c:pt idx="112">
                  <c:v>200</c:v>
                </c:pt>
                <c:pt idx="113">
                  <c:v>200</c:v>
                </c:pt>
                <c:pt idx="114">
                  <c:v>200</c:v>
                </c:pt>
                <c:pt idx="115">
                  <c:v>200</c:v>
                </c:pt>
                <c:pt idx="116">
                  <c:v>200</c:v>
                </c:pt>
                <c:pt idx="117">
                  <c:v>200</c:v>
                </c:pt>
                <c:pt idx="118">
                  <c:v>200</c:v>
                </c:pt>
                <c:pt idx="119">
                  <c:v>200</c:v>
                </c:pt>
                <c:pt idx="120">
                  <c:v>200</c:v>
                </c:pt>
                <c:pt idx="121">
                  <c:v>200</c:v>
                </c:pt>
                <c:pt idx="122">
                  <c:v>200</c:v>
                </c:pt>
                <c:pt idx="123">
                  <c:v>200</c:v>
                </c:pt>
                <c:pt idx="124">
                  <c:v>200</c:v>
                </c:pt>
                <c:pt idx="125">
                  <c:v>200</c:v>
                </c:pt>
                <c:pt idx="126">
                  <c:v>200</c:v>
                </c:pt>
                <c:pt idx="127">
                  <c:v>200</c:v>
                </c:pt>
                <c:pt idx="128">
                  <c:v>200</c:v>
                </c:pt>
                <c:pt idx="129">
                  <c:v>200</c:v>
                </c:pt>
                <c:pt idx="130">
                  <c:v>200</c:v>
                </c:pt>
                <c:pt idx="131">
                  <c:v>200</c:v>
                </c:pt>
                <c:pt idx="132">
                  <c:v>200</c:v>
                </c:pt>
                <c:pt idx="133">
                  <c:v>200</c:v>
                </c:pt>
                <c:pt idx="134">
                  <c:v>200</c:v>
                </c:pt>
                <c:pt idx="135">
                  <c:v>200</c:v>
                </c:pt>
                <c:pt idx="136">
                  <c:v>200</c:v>
                </c:pt>
                <c:pt idx="137">
                  <c:v>200</c:v>
                </c:pt>
                <c:pt idx="138">
                  <c:v>200</c:v>
                </c:pt>
                <c:pt idx="139">
                  <c:v>200</c:v>
                </c:pt>
                <c:pt idx="140">
                  <c:v>200</c:v>
                </c:pt>
                <c:pt idx="141">
                  <c:v>200</c:v>
                </c:pt>
                <c:pt idx="142">
                  <c:v>200</c:v>
                </c:pt>
                <c:pt idx="143">
                  <c:v>200</c:v>
                </c:pt>
              </c:numCache>
            </c:numRef>
          </c:val>
          <c:extLst>
            <c:ext xmlns:c16="http://schemas.microsoft.com/office/drawing/2014/chart" uri="{C3380CC4-5D6E-409C-BE32-E72D297353CC}">
              <c16:uniqueId val="{00000005-59C1-4BFD-A08C-6FE6E163B627}"/>
            </c:ext>
          </c:extLst>
        </c:ser>
        <c:ser>
          <c:idx val="7"/>
          <c:order val="6"/>
          <c:tx>
            <c:strRef>
              <c:f>Sheet1!$H$1</c:f>
              <c:strCache>
                <c:ptCount val="1"/>
                <c:pt idx="0">
                  <c:v>Atmos</c:v>
                </c:pt>
              </c:strCache>
            </c:strRef>
          </c:tx>
          <c:spPr>
            <a:solidFill>
              <a:schemeClr val="accent6">
                <a:lumMod val="75000"/>
              </a:schemeClr>
            </a:solidFill>
            <a:ln w="25400">
              <a:noFill/>
            </a:ln>
          </c:spPr>
          <c:cat>
            <c:numRef>
              <c:f>Sheet1!$A$2:$A$145</c:f>
              <c:numCache>
                <c:formatCode>m/d/yyyy</c:formatCode>
                <c:ptCount val="144"/>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numCache>
            </c:numRef>
          </c:cat>
          <c:val>
            <c:numRef>
              <c:f>Sheet1!$H$2:$H$145</c:f>
              <c:numCache>
                <c:formatCode>General</c:formatCode>
                <c:ptCount val="144"/>
                <c:pt idx="0">
                  <c:v>800</c:v>
                </c:pt>
                <c:pt idx="1">
                  <c:v>800</c:v>
                </c:pt>
                <c:pt idx="2">
                  <c:v>800</c:v>
                </c:pt>
                <c:pt idx="3">
                  <c:v>800</c:v>
                </c:pt>
                <c:pt idx="4">
                  <c:v>800</c:v>
                </c:pt>
                <c:pt idx="5">
                  <c:v>800</c:v>
                </c:pt>
                <c:pt idx="6">
                  <c:v>800</c:v>
                </c:pt>
                <c:pt idx="7">
                  <c:v>800</c:v>
                </c:pt>
                <c:pt idx="8">
                  <c:v>800</c:v>
                </c:pt>
                <c:pt idx="9">
                  <c:v>800</c:v>
                </c:pt>
                <c:pt idx="10">
                  <c:v>800</c:v>
                </c:pt>
                <c:pt idx="11">
                  <c:v>800</c:v>
                </c:pt>
                <c:pt idx="12">
                  <c:v>800</c:v>
                </c:pt>
                <c:pt idx="13">
                  <c:v>800</c:v>
                </c:pt>
                <c:pt idx="14">
                  <c:v>800</c:v>
                </c:pt>
                <c:pt idx="15">
                  <c:v>800</c:v>
                </c:pt>
                <c:pt idx="16">
                  <c:v>800</c:v>
                </c:pt>
                <c:pt idx="17">
                  <c:v>800</c:v>
                </c:pt>
                <c:pt idx="18">
                  <c:v>800</c:v>
                </c:pt>
                <c:pt idx="19">
                  <c:v>800</c:v>
                </c:pt>
                <c:pt idx="20">
                  <c:v>800</c:v>
                </c:pt>
                <c:pt idx="21">
                  <c:v>800</c:v>
                </c:pt>
                <c:pt idx="22">
                  <c:v>800</c:v>
                </c:pt>
                <c:pt idx="23">
                  <c:v>800</c:v>
                </c:pt>
                <c:pt idx="24">
                  <c:v>800</c:v>
                </c:pt>
                <c:pt idx="25">
                  <c:v>800</c:v>
                </c:pt>
                <c:pt idx="26">
                  <c:v>800</c:v>
                </c:pt>
                <c:pt idx="27">
                  <c:v>800</c:v>
                </c:pt>
                <c:pt idx="28">
                  <c:v>800</c:v>
                </c:pt>
                <c:pt idx="29">
                  <c:v>800</c:v>
                </c:pt>
                <c:pt idx="30">
                  <c:v>800</c:v>
                </c:pt>
                <c:pt idx="31">
                  <c:v>800</c:v>
                </c:pt>
                <c:pt idx="32">
                  <c:v>800</c:v>
                </c:pt>
                <c:pt idx="33">
                  <c:v>800</c:v>
                </c:pt>
                <c:pt idx="34">
                  <c:v>800</c:v>
                </c:pt>
                <c:pt idx="35">
                  <c:v>800</c:v>
                </c:pt>
                <c:pt idx="36">
                  <c:v>800</c:v>
                </c:pt>
                <c:pt idx="37">
                  <c:v>800</c:v>
                </c:pt>
                <c:pt idx="38">
                  <c:v>800</c:v>
                </c:pt>
                <c:pt idx="39">
                  <c:v>800</c:v>
                </c:pt>
                <c:pt idx="40">
                  <c:v>800</c:v>
                </c:pt>
                <c:pt idx="41">
                  <c:v>800</c:v>
                </c:pt>
                <c:pt idx="42">
                  <c:v>800</c:v>
                </c:pt>
                <c:pt idx="43">
                  <c:v>800</c:v>
                </c:pt>
                <c:pt idx="44">
                  <c:v>800</c:v>
                </c:pt>
                <c:pt idx="45">
                  <c:v>800</c:v>
                </c:pt>
                <c:pt idx="46">
                  <c:v>800</c:v>
                </c:pt>
                <c:pt idx="47">
                  <c:v>800</c:v>
                </c:pt>
                <c:pt idx="48">
                  <c:v>800</c:v>
                </c:pt>
                <c:pt idx="49">
                  <c:v>800</c:v>
                </c:pt>
                <c:pt idx="50">
                  <c:v>800</c:v>
                </c:pt>
                <c:pt idx="51">
                  <c:v>800</c:v>
                </c:pt>
                <c:pt idx="52">
                  <c:v>800</c:v>
                </c:pt>
                <c:pt idx="53">
                  <c:v>800</c:v>
                </c:pt>
                <c:pt idx="54">
                  <c:v>800</c:v>
                </c:pt>
                <c:pt idx="55">
                  <c:v>800</c:v>
                </c:pt>
                <c:pt idx="56">
                  <c:v>800</c:v>
                </c:pt>
                <c:pt idx="57">
                  <c:v>800</c:v>
                </c:pt>
                <c:pt idx="58">
                  <c:v>800</c:v>
                </c:pt>
                <c:pt idx="59">
                  <c:v>800</c:v>
                </c:pt>
                <c:pt idx="60">
                  <c:v>800</c:v>
                </c:pt>
                <c:pt idx="61">
                  <c:v>800</c:v>
                </c:pt>
                <c:pt idx="62">
                  <c:v>800</c:v>
                </c:pt>
                <c:pt idx="63">
                  <c:v>800</c:v>
                </c:pt>
                <c:pt idx="64">
                  <c:v>800</c:v>
                </c:pt>
                <c:pt idx="65">
                  <c:v>800</c:v>
                </c:pt>
                <c:pt idx="66">
                  <c:v>800</c:v>
                </c:pt>
                <c:pt idx="67">
                  <c:v>800</c:v>
                </c:pt>
                <c:pt idx="68">
                  <c:v>800</c:v>
                </c:pt>
                <c:pt idx="69">
                  <c:v>800</c:v>
                </c:pt>
                <c:pt idx="70">
                  <c:v>800</c:v>
                </c:pt>
                <c:pt idx="71">
                  <c:v>800</c:v>
                </c:pt>
                <c:pt idx="72">
                  <c:v>800</c:v>
                </c:pt>
                <c:pt idx="73">
                  <c:v>800</c:v>
                </c:pt>
                <c:pt idx="74">
                  <c:v>800</c:v>
                </c:pt>
                <c:pt idx="75">
                  <c:v>800</c:v>
                </c:pt>
                <c:pt idx="76">
                  <c:v>800</c:v>
                </c:pt>
                <c:pt idx="77">
                  <c:v>800</c:v>
                </c:pt>
                <c:pt idx="78">
                  <c:v>800</c:v>
                </c:pt>
                <c:pt idx="79">
                  <c:v>800</c:v>
                </c:pt>
                <c:pt idx="80">
                  <c:v>800</c:v>
                </c:pt>
                <c:pt idx="81">
                  <c:v>800</c:v>
                </c:pt>
                <c:pt idx="82">
                  <c:v>800</c:v>
                </c:pt>
                <c:pt idx="83">
                  <c:v>800</c:v>
                </c:pt>
                <c:pt idx="84">
                  <c:v>800</c:v>
                </c:pt>
                <c:pt idx="85">
                  <c:v>800</c:v>
                </c:pt>
                <c:pt idx="86">
                  <c:v>800</c:v>
                </c:pt>
                <c:pt idx="87">
                  <c:v>800</c:v>
                </c:pt>
                <c:pt idx="88">
                  <c:v>800</c:v>
                </c:pt>
                <c:pt idx="89">
                  <c:v>800</c:v>
                </c:pt>
                <c:pt idx="90">
                  <c:v>800</c:v>
                </c:pt>
                <c:pt idx="91">
                  <c:v>800</c:v>
                </c:pt>
                <c:pt idx="92">
                  <c:v>800</c:v>
                </c:pt>
                <c:pt idx="93">
                  <c:v>800</c:v>
                </c:pt>
                <c:pt idx="94">
                  <c:v>800</c:v>
                </c:pt>
                <c:pt idx="95">
                  <c:v>800</c:v>
                </c:pt>
                <c:pt idx="96">
                  <c:v>800</c:v>
                </c:pt>
                <c:pt idx="97">
                  <c:v>800</c:v>
                </c:pt>
                <c:pt idx="98">
                  <c:v>800</c:v>
                </c:pt>
                <c:pt idx="99">
                  <c:v>800</c:v>
                </c:pt>
                <c:pt idx="100">
                  <c:v>800</c:v>
                </c:pt>
                <c:pt idx="101">
                  <c:v>800</c:v>
                </c:pt>
                <c:pt idx="102">
                  <c:v>800</c:v>
                </c:pt>
                <c:pt idx="103">
                  <c:v>800</c:v>
                </c:pt>
                <c:pt idx="104">
                  <c:v>800</c:v>
                </c:pt>
                <c:pt idx="105">
                  <c:v>800</c:v>
                </c:pt>
                <c:pt idx="106">
                  <c:v>800</c:v>
                </c:pt>
                <c:pt idx="107">
                  <c:v>800</c:v>
                </c:pt>
                <c:pt idx="108">
                  <c:v>800</c:v>
                </c:pt>
                <c:pt idx="109">
                  <c:v>800</c:v>
                </c:pt>
                <c:pt idx="110">
                  <c:v>800</c:v>
                </c:pt>
                <c:pt idx="111">
                  <c:v>800</c:v>
                </c:pt>
                <c:pt idx="112">
                  <c:v>800</c:v>
                </c:pt>
                <c:pt idx="113">
                  <c:v>800</c:v>
                </c:pt>
                <c:pt idx="114">
                  <c:v>800</c:v>
                </c:pt>
                <c:pt idx="115">
                  <c:v>800</c:v>
                </c:pt>
                <c:pt idx="116">
                  <c:v>800</c:v>
                </c:pt>
                <c:pt idx="117">
                  <c:v>800</c:v>
                </c:pt>
                <c:pt idx="118">
                  <c:v>800</c:v>
                </c:pt>
                <c:pt idx="119">
                  <c:v>800</c:v>
                </c:pt>
                <c:pt idx="120">
                  <c:v>800</c:v>
                </c:pt>
                <c:pt idx="121">
                  <c:v>800</c:v>
                </c:pt>
                <c:pt idx="122">
                  <c:v>800</c:v>
                </c:pt>
                <c:pt idx="123">
                  <c:v>800</c:v>
                </c:pt>
                <c:pt idx="124">
                  <c:v>800</c:v>
                </c:pt>
                <c:pt idx="125">
                  <c:v>800</c:v>
                </c:pt>
                <c:pt idx="126">
                  <c:v>800</c:v>
                </c:pt>
                <c:pt idx="127">
                  <c:v>800</c:v>
                </c:pt>
                <c:pt idx="128">
                  <c:v>800</c:v>
                </c:pt>
                <c:pt idx="129">
                  <c:v>800</c:v>
                </c:pt>
                <c:pt idx="130">
                  <c:v>800</c:v>
                </c:pt>
                <c:pt idx="131">
                  <c:v>800</c:v>
                </c:pt>
                <c:pt idx="132">
                  <c:v>800</c:v>
                </c:pt>
                <c:pt idx="133">
                  <c:v>800</c:v>
                </c:pt>
                <c:pt idx="134">
                  <c:v>800</c:v>
                </c:pt>
                <c:pt idx="135">
                  <c:v>800</c:v>
                </c:pt>
                <c:pt idx="136">
                  <c:v>800</c:v>
                </c:pt>
                <c:pt idx="137">
                  <c:v>800</c:v>
                </c:pt>
                <c:pt idx="138">
                  <c:v>800</c:v>
                </c:pt>
                <c:pt idx="139">
                  <c:v>800</c:v>
                </c:pt>
                <c:pt idx="140">
                  <c:v>800</c:v>
                </c:pt>
                <c:pt idx="141">
                  <c:v>800</c:v>
                </c:pt>
                <c:pt idx="142">
                  <c:v>800</c:v>
                </c:pt>
                <c:pt idx="143">
                  <c:v>800</c:v>
                </c:pt>
              </c:numCache>
            </c:numRef>
          </c:val>
          <c:extLst>
            <c:ext xmlns:c16="http://schemas.microsoft.com/office/drawing/2014/chart" uri="{C3380CC4-5D6E-409C-BE32-E72D297353CC}">
              <c16:uniqueId val="{00000006-59C1-4BFD-A08C-6FE6E163B627}"/>
            </c:ext>
          </c:extLst>
        </c:ser>
        <c:ser>
          <c:idx val="8"/>
          <c:order val="7"/>
          <c:tx>
            <c:strRef>
              <c:f>Sheet1!$I$1</c:f>
              <c:strCache>
                <c:ptCount val="1"/>
                <c:pt idx="0">
                  <c:v>Oasis</c:v>
                </c:pt>
              </c:strCache>
            </c:strRef>
          </c:tx>
          <c:spPr>
            <a:solidFill>
              <a:schemeClr val="accent3">
                <a:lumMod val="75000"/>
              </a:schemeClr>
            </a:solidFill>
            <a:ln w="25400">
              <a:noFill/>
            </a:ln>
          </c:spPr>
          <c:cat>
            <c:numRef>
              <c:f>Sheet1!$A$2:$A$145</c:f>
              <c:numCache>
                <c:formatCode>m/d/yyyy</c:formatCode>
                <c:ptCount val="144"/>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numCache>
            </c:numRef>
          </c:cat>
          <c:val>
            <c:numRef>
              <c:f>Sheet1!$I$2:$I$145</c:f>
              <c:numCache>
                <c:formatCode>General</c:formatCode>
                <c:ptCount val="144"/>
                <c:pt idx="0">
                  <c:v>750</c:v>
                </c:pt>
                <c:pt idx="1">
                  <c:v>750</c:v>
                </c:pt>
                <c:pt idx="2">
                  <c:v>750</c:v>
                </c:pt>
                <c:pt idx="3">
                  <c:v>750</c:v>
                </c:pt>
                <c:pt idx="4">
                  <c:v>750</c:v>
                </c:pt>
                <c:pt idx="5">
                  <c:v>750</c:v>
                </c:pt>
                <c:pt idx="6">
                  <c:v>750</c:v>
                </c:pt>
                <c:pt idx="7">
                  <c:v>750</c:v>
                </c:pt>
                <c:pt idx="8">
                  <c:v>750</c:v>
                </c:pt>
                <c:pt idx="9">
                  <c:v>750</c:v>
                </c:pt>
                <c:pt idx="10">
                  <c:v>750</c:v>
                </c:pt>
                <c:pt idx="11">
                  <c:v>750</c:v>
                </c:pt>
                <c:pt idx="12">
                  <c:v>750</c:v>
                </c:pt>
                <c:pt idx="13">
                  <c:v>750</c:v>
                </c:pt>
                <c:pt idx="14">
                  <c:v>750</c:v>
                </c:pt>
                <c:pt idx="15">
                  <c:v>750</c:v>
                </c:pt>
                <c:pt idx="16">
                  <c:v>750</c:v>
                </c:pt>
                <c:pt idx="17">
                  <c:v>750</c:v>
                </c:pt>
                <c:pt idx="18">
                  <c:v>750</c:v>
                </c:pt>
                <c:pt idx="19">
                  <c:v>750</c:v>
                </c:pt>
                <c:pt idx="20">
                  <c:v>750</c:v>
                </c:pt>
                <c:pt idx="21">
                  <c:v>750</c:v>
                </c:pt>
                <c:pt idx="22">
                  <c:v>750</c:v>
                </c:pt>
                <c:pt idx="23">
                  <c:v>750</c:v>
                </c:pt>
                <c:pt idx="24">
                  <c:v>750</c:v>
                </c:pt>
                <c:pt idx="25">
                  <c:v>750</c:v>
                </c:pt>
                <c:pt idx="26">
                  <c:v>750</c:v>
                </c:pt>
                <c:pt idx="27">
                  <c:v>750</c:v>
                </c:pt>
                <c:pt idx="28">
                  <c:v>750</c:v>
                </c:pt>
                <c:pt idx="29">
                  <c:v>750</c:v>
                </c:pt>
                <c:pt idx="30">
                  <c:v>750</c:v>
                </c:pt>
                <c:pt idx="31">
                  <c:v>750</c:v>
                </c:pt>
                <c:pt idx="32">
                  <c:v>750</c:v>
                </c:pt>
                <c:pt idx="33">
                  <c:v>750</c:v>
                </c:pt>
                <c:pt idx="34">
                  <c:v>750</c:v>
                </c:pt>
                <c:pt idx="35">
                  <c:v>750</c:v>
                </c:pt>
                <c:pt idx="36">
                  <c:v>750</c:v>
                </c:pt>
                <c:pt idx="37">
                  <c:v>750</c:v>
                </c:pt>
                <c:pt idx="38">
                  <c:v>750</c:v>
                </c:pt>
                <c:pt idx="39">
                  <c:v>750</c:v>
                </c:pt>
                <c:pt idx="40">
                  <c:v>750</c:v>
                </c:pt>
                <c:pt idx="41">
                  <c:v>750</c:v>
                </c:pt>
                <c:pt idx="42">
                  <c:v>750</c:v>
                </c:pt>
                <c:pt idx="43">
                  <c:v>750</c:v>
                </c:pt>
                <c:pt idx="44">
                  <c:v>750</c:v>
                </c:pt>
                <c:pt idx="45">
                  <c:v>750</c:v>
                </c:pt>
                <c:pt idx="46">
                  <c:v>750</c:v>
                </c:pt>
                <c:pt idx="47">
                  <c:v>750</c:v>
                </c:pt>
                <c:pt idx="48">
                  <c:v>750</c:v>
                </c:pt>
                <c:pt idx="49">
                  <c:v>750</c:v>
                </c:pt>
                <c:pt idx="50">
                  <c:v>750</c:v>
                </c:pt>
                <c:pt idx="51">
                  <c:v>750</c:v>
                </c:pt>
                <c:pt idx="52">
                  <c:v>750</c:v>
                </c:pt>
                <c:pt idx="53">
                  <c:v>750</c:v>
                </c:pt>
                <c:pt idx="54">
                  <c:v>750</c:v>
                </c:pt>
                <c:pt idx="55">
                  <c:v>750</c:v>
                </c:pt>
                <c:pt idx="56">
                  <c:v>750</c:v>
                </c:pt>
                <c:pt idx="57">
                  <c:v>750</c:v>
                </c:pt>
                <c:pt idx="58">
                  <c:v>750</c:v>
                </c:pt>
                <c:pt idx="59">
                  <c:v>750</c:v>
                </c:pt>
                <c:pt idx="60">
                  <c:v>750</c:v>
                </c:pt>
                <c:pt idx="61">
                  <c:v>750</c:v>
                </c:pt>
                <c:pt idx="62">
                  <c:v>750</c:v>
                </c:pt>
                <c:pt idx="63">
                  <c:v>750</c:v>
                </c:pt>
                <c:pt idx="64">
                  <c:v>750</c:v>
                </c:pt>
                <c:pt idx="65">
                  <c:v>750</c:v>
                </c:pt>
                <c:pt idx="66">
                  <c:v>750</c:v>
                </c:pt>
                <c:pt idx="67">
                  <c:v>750</c:v>
                </c:pt>
                <c:pt idx="68">
                  <c:v>750</c:v>
                </c:pt>
                <c:pt idx="69">
                  <c:v>750</c:v>
                </c:pt>
                <c:pt idx="70">
                  <c:v>750</c:v>
                </c:pt>
                <c:pt idx="71">
                  <c:v>750</c:v>
                </c:pt>
                <c:pt idx="72">
                  <c:v>750</c:v>
                </c:pt>
                <c:pt idx="73">
                  <c:v>750</c:v>
                </c:pt>
                <c:pt idx="74">
                  <c:v>750</c:v>
                </c:pt>
                <c:pt idx="75">
                  <c:v>750</c:v>
                </c:pt>
                <c:pt idx="76">
                  <c:v>750</c:v>
                </c:pt>
                <c:pt idx="77">
                  <c:v>750</c:v>
                </c:pt>
                <c:pt idx="78">
                  <c:v>750</c:v>
                </c:pt>
                <c:pt idx="79">
                  <c:v>750</c:v>
                </c:pt>
                <c:pt idx="80">
                  <c:v>750</c:v>
                </c:pt>
                <c:pt idx="81">
                  <c:v>750</c:v>
                </c:pt>
                <c:pt idx="82">
                  <c:v>750</c:v>
                </c:pt>
                <c:pt idx="83">
                  <c:v>750</c:v>
                </c:pt>
                <c:pt idx="84">
                  <c:v>750</c:v>
                </c:pt>
                <c:pt idx="85">
                  <c:v>750</c:v>
                </c:pt>
                <c:pt idx="86">
                  <c:v>750</c:v>
                </c:pt>
                <c:pt idx="87">
                  <c:v>750</c:v>
                </c:pt>
                <c:pt idx="88">
                  <c:v>750</c:v>
                </c:pt>
                <c:pt idx="89">
                  <c:v>750</c:v>
                </c:pt>
                <c:pt idx="90">
                  <c:v>750</c:v>
                </c:pt>
                <c:pt idx="91">
                  <c:v>750</c:v>
                </c:pt>
                <c:pt idx="92">
                  <c:v>750</c:v>
                </c:pt>
                <c:pt idx="93">
                  <c:v>750</c:v>
                </c:pt>
                <c:pt idx="94">
                  <c:v>750</c:v>
                </c:pt>
                <c:pt idx="95">
                  <c:v>750</c:v>
                </c:pt>
                <c:pt idx="96">
                  <c:v>750</c:v>
                </c:pt>
                <c:pt idx="97">
                  <c:v>750</c:v>
                </c:pt>
                <c:pt idx="98">
                  <c:v>750</c:v>
                </c:pt>
                <c:pt idx="99">
                  <c:v>750</c:v>
                </c:pt>
                <c:pt idx="100">
                  <c:v>750</c:v>
                </c:pt>
                <c:pt idx="101">
                  <c:v>750</c:v>
                </c:pt>
                <c:pt idx="102">
                  <c:v>750</c:v>
                </c:pt>
                <c:pt idx="103">
                  <c:v>750</c:v>
                </c:pt>
                <c:pt idx="104">
                  <c:v>750</c:v>
                </c:pt>
                <c:pt idx="105">
                  <c:v>750</c:v>
                </c:pt>
                <c:pt idx="106">
                  <c:v>750</c:v>
                </c:pt>
                <c:pt idx="107">
                  <c:v>750</c:v>
                </c:pt>
                <c:pt idx="108">
                  <c:v>750</c:v>
                </c:pt>
                <c:pt idx="109">
                  <c:v>750</c:v>
                </c:pt>
                <c:pt idx="110">
                  <c:v>750</c:v>
                </c:pt>
                <c:pt idx="111">
                  <c:v>750</c:v>
                </c:pt>
                <c:pt idx="112">
                  <c:v>750</c:v>
                </c:pt>
                <c:pt idx="113">
                  <c:v>750</c:v>
                </c:pt>
                <c:pt idx="114">
                  <c:v>750</c:v>
                </c:pt>
                <c:pt idx="115">
                  <c:v>750</c:v>
                </c:pt>
                <c:pt idx="116">
                  <c:v>750</c:v>
                </c:pt>
                <c:pt idx="117">
                  <c:v>750</c:v>
                </c:pt>
                <c:pt idx="118">
                  <c:v>750</c:v>
                </c:pt>
                <c:pt idx="119">
                  <c:v>750</c:v>
                </c:pt>
                <c:pt idx="120">
                  <c:v>750</c:v>
                </c:pt>
                <c:pt idx="121">
                  <c:v>750</c:v>
                </c:pt>
                <c:pt idx="122">
                  <c:v>750</c:v>
                </c:pt>
                <c:pt idx="123">
                  <c:v>750</c:v>
                </c:pt>
                <c:pt idx="124">
                  <c:v>750</c:v>
                </c:pt>
                <c:pt idx="125">
                  <c:v>750</c:v>
                </c:pt>
                <c:pt idx="126">
                  <c:v>750</c:v>
                </c:pt>
                <c:pt idx="127">
                  <c:v>750</c:v>
                </c:pt>
                <c:pt idx="128">
                  <c:v>750</c:v>
                </c:pt>
                <c:pt idx="129">
                  <c:v>750</c:v>
                </c:pt>
                <c:pt idx="130">
                  <c:v>750</c:v>
                </c:pt>
                <c:pt idx="131">
                  <c:v>750</c:v>
                </c:pt>
                <c:pt idx="132">
                  <c:v>750</c:v>
                </c:pt>
                <c:pt idx="133">
                  <c:v>750</c:v>
                </c:pt>
                <c:pt idx="134">
                  <c:v>750</c:v>
                </c:pt>
                <c:pt idx="135">
                  <c:v>750</c:v>
                </c:pt>
                <c:pt idx="136">
                  <c:v>750</c:v>
                </c:pt>
                <c:pt idx="137">
                  <c:v>750</c:v>
                </c:pt>
                <c:pt idx="138">
                  <c:v>750</c:v>
                </c:pt>
                <c:pt idx="139">
                  <c:v>750</c:v>
                </c:pt>
                <c:pt idx="140">
                  <c:v>750</c:v>
                </c:pt>
                <c:pt idx="141">
                  <c:v>750</c:v>
                </c:pt>
                <c:pt idx="142">
                  <c:v>750</c:v>
                </c:pt>
                <c:pt idx="143">
                  <c:v>750</c:v>
                </c:pt>
              </c:numCache>
            </c:numRef>
          </c:val>
          <c:extLst>
            <c:ext xmlns:c16="http://schemas.microsoft.com/office/drawing/2014/chart" uri="{C3380CC4-5D6E-409C-BE32-E72D297353CC}">
              <c16:uniqueId val="{00000007-59C1-4BFD-A08C-6FE6E163B627}"/>
            </c:ext>
          </c:extLst>
        </c:ser>
        <c:ser>
          <c:idx val="9"/>
          <c:order val="8"/>
          <c:tx>
            <c:strRef>
              <c:f>Sheet1!$J$1</c:f>
              <c:strCache>
                <c:ptCount val="1"/>
                <c:pt idx="0">
                  <c:v>ET Fuel/Enterprise</c:v>
                </c:pt>
              </c:strCache>
            </c:strRef>
          </c:tx>
          <c:spPr>
            <a:solidFill>
              <a:schemeClr val="tx2">
                <a:lumMod val="75000"/>
              </a:schemeClr>
            </a:solidFill>
            <a:ln w="25400">
              <a:noFill/>
            </a:ln>
          </c:spPr>
          <c:cat>
            <c:numRef>
              <c:f>Sheet1!$A$2:$A$145</c:f>
              <c:numCache>
                <c:formatCode>m/d/yyyy</c:formatCode>
                <c:ptCount val="144"/>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numCache>
            </c:numRef>
          </c:cat>
          <c:val>
            <c:numRef>
              <c:f>Sheet1!$J$2:$J$145</c:f>
              <c:numCache>
                <c:formatCode>General</c:formatCode>
                <c:ptCount val="144"/>
                <c:pt idx="0">
                  <c:v>800</c:v>
                </c:pt>
                <c:pt idx="1">
                  <c:v>800</c:v>
                </c:pt>
                <c:pt idx="2">
                  <c:v>800</c:v>
                </c:pt>
                <c:pt idx="3">
                  <c:v>800</c:v>
                </c:pt>
                <c:pt idx="4">
                  <c:v>800</c:v>
                </c:pt>
                <c:pt idx="5">
                  <c:v>800</c:v>
                </c:pt>
                <c:pt idx="6">
                  <c:v>800</c:v>
                </c:pt>
                <c:pt idx="7">
                  <c:v>800</c:v>
                </c:pt>
                <c:pt idx="8">
                  <c:v>800</c:v>
                </c:pt>
                <c:pt idx="9">
                  <c:v>800</c:v>
                </c:pt>
                <c:pt idx="10">
                  <c:v>800</c:v>
                </c:pt>
                <c:pt idx="11">
                  <c:v>800</c:v>
                </c:pt>
                <c:pt idx="12">
                  <c:v>800</c:v>
                </c:pt>
                <c:pt idx="13">
                  <c:v>800</c:v>
                </c:pt>
                <c:pt idx="14">
                  <c:v>800</c:v>
                </c:pt>
                <c:pt idx="15">
                  <c:v>800</c:v>
                </c:pt>
                <c:pt idx="16">
                  <c:v>800</c:v>
                </c:pt>
                <c:pt idx="17">
                  <c:v>800</c:v>
                </c:pt>
                <c:pt idx="18">
                  <c:v>800</c:v>
                </c:pt>
                <c:pt idx="19">
                  <c:v>800</c:v>
                </c:pt>
                <c:pt idx="20">
                  <c:v>800</c:v>
                </c:pt>
                <c:pt idx="21">
                  <c:v>800</c:v>
                </c:pt>
                <c:pt idx="22">
                  <c:v>800</c:v>
                </c:pt>
                <c:pt idx="23">
                  <c:v>800</c:v>
                </c:pt>
                <c:pt idx="24">
                  <c:v>800</c:v>
                </c:pt>
                <c:pt idx="25">
                  <c:v>800</c:v>
                </c:pt>
                <c:pt idx="26">
                  <c:v>800</c:v>
                </c:pt>
                <c:pt idx="27">
                  <c:v>800</c:v>
                </c:pt>
                <c:pt idx="28">
                  <c:v>800</c:v>
                </c:pt>
                <c:pt idx="29">
                  <c:v>800</c:v>
                </c:pt>
                <c:pt idx="30">
                  <c:v>800</c:v>
                </c:pt>
                <c:pt idx="31">
                  <c:v>800</c:v>
                </c:pt>
                <c:pt idx="32">
                  <c:v>800</c:v>
                </c:pt>
                <c:pt idx="33">
                  <c:v>800</c:v>
                </c:pt>
                <c:pt idx="34">
                  <c:v>800</c:v>
                </c:pt>
                <c:pt idx="35">
                  <c:v>800</c:v>
                </c:pt>
                <c:pt idx="36">
                  <c:v>800</c:v>
                </c:pt>
                <c:pt idx="37">
                  <c:v>800</c:v>
                </c:pt>
                <c:pt idx="38">
                  <c:v>800</c:v>
                </c:pt>
                <c:pt idx="39">
                  <c:v>800</c:v>
                </c:pt>
                <c:pt idx="40">
                  <c:v>800</c:v>
                </c:pt>
                <c:pt idx="41">
                  <c:v>800</c:v>
                </c:pt>
                <c:pt idx="42">
                  <c:v>800</c:v>
                </c:pt>
                <c:pt idx="43">
                  <c:v>800</c:v>
                </c:pt>
                <c:pt idx="44">
                  <c:v>800</c:v>
                </c:pt>
                <c:pt idx="45">
                  <c:v>800</c:v>
                </c:pt>
                <c:pt idx="46">
                  <c:v>800</c:v>
                </c:pt>
                <c:pt idx="47">
                  <c:v>800</c:v>
                </c:pt>
                <c:pt idx="48">
                  <c:v>800</c:v>
                </c:pt>
                <c:pt idx="49">
                  <c:v>800</c:v>
                </c:pt>
                <c:pt idx="50">
                  <c:v>800</c:v>
                </c:pt>
                <c:pt idx="51">
                  <c:v>800</c:v>
                </c:pt>
                <c:pt idx="52">
                  <c:v>800</c:v>
                </c:pt>
                <c:pt idx="53">
                  <c:v>800</c:v>
                </c:pt>
                <c:pt idx="54">
                  <c:v>800</c:v>
                </c:pt>
                <c:pt idx="55">
                  <c:v>800</c:v>
                </c:pt>
                <c:pt idx="56">
                  <c:v>800</c:v>
                </c:pt>
                <c:pt idx="57">
                  <c:v>800</c:v>
                </c:pt>
                <c:pt idx="58">
                  <c:v>800</c:v>
                </c:pt>
                <c:pt idx="59">
                  <c:v>800</c:v>
                </c:pt>
                <c:pt idx="60">
                  <c:v>800</c:v>
                </c:pt>
                <c:pt idx="61">
                  <c:v>800</c:v>
                </c:pt>
                <c:pt idx="62">
                  <c:v>800</c:v>
                </c:pt>
                <c:pt idx="63">
                  <c:v>800</c:v>
                </c:pt>
                <c:pt idx="64">
                  <c:v>800</c:v>
                </c:pt>
                <c:pt idx="65">
                  <c:v>800</c:v>
                </c:pt>
                <c:pt idx="66">
                  <c:v>800</c:v>
                </c:pt>
                <c:pt idx="67">
                  <c:v>800</c:v>
                </c:pt>
                <c:pt idx="68">
                  <c:v>800</c:v>
                </c:pt>
                <c:pt idx="69">
                  <c:v>800</c:v>
                </c:pt>
                <c:pt idx="70">
                  <c:v>800</c:v>
                </c:pt>
                <c:pt idx="71">
                  <c:v>800</c:v>
                </c:pt>
                <c:pt idx="72">
                  <c:v>800</c:v>
                </c:pt>
                <c:pt idx="73">
                  <c:v>800</c:v>
                </c:pt>
                <c:pt idx="74">
                  <c:v>800</c:v>
                </c:pt>
                <c:pt idx="75">
                  <c:v>800</c:v>
                </c:pt>
                <c:pt idx="76">
                  <c:v>800</c:v>
                </c:pt>
                <c:pt idx="77">
                  <c:v>800</c:v>
                </c:pt>
                <c:pt idx="78">
                  <c:v>800</c:v>
                </c:pt>
                <c:pt idx="79">
                  <c:v>800</c:v>
                </c:pt>
                <c:pt idx="80">
                  <c:v>800</c:v>
                </c:pt>
                <c:pt idx="81">
                  <c:v>800</c:v>
                </c:pt>
                <c:pt idx="82">
                  <c:v>800</c:v>
                </c:pt>
                <c:pt idx="83">
                  <c:v>800</c:v>
                </c:pt>
                <c:pt idx="84">
                  <c:v>800</c:v>
                </c:pt>
                <c:pt idx="85">
                  <c:v>800</c:v>
                </c:pt>
                <c:pt idx="86">
                  <c:v>800</c:v>
                </c:pt>
                <c:pt idx="87">
                  <c:v>800</c:v>
                </c:pt>
                <c:pt idx="88">
                  <c:v>800</c:v>
                </c:pt>
                <c:pt idx="89">
                  <c:v>800</c:v>
                </c:pt>
                <c:pt idx="90">
                  <c:v>800</c:v>
                </c:pt>
                <c:pt idx="91">
                  <c:v>800</c:v>
                </c:pt>
                <c:pt idx="92">
                  <c:v>800</c:v>
                </c:pt>
                <c:pt idx="93">
                  <c:v>800</c:v>
                </c:pt>
                <c:pt idx="94">
                  <c:v>800</c:v>
                </c:pt>
                <c:pt idx="95">
                  <c:v>800</c:v>
                </c:pt>
                <c:pt idx="96">
                  <c:v>800</c:v>
                </c:pt>
                <c:pt idx="97">
                  <c:v>800</c:v>
                </c:pt>
                <c:pt idx="98">
                  <c:v>800</c:v>
                </c:pt>
                <c:pt idx="99">
                  <c:v>800</c:v>
                </c:pt>
                <c:pt idx="100">
                  <c:v>800</c:v>
                </c:pt>
                <c:pt idx="101">
                  <c:v>800</c:v>
                </c:pt>
                <c:pt idx="102">
                  <c:v>800</c:v>
                </c:pt>
                <c:pt idx="103">
                  <c:v>800</c:v>
                </c:pt>
                <c:pt idx="104">
                  <c:v>800</c:v>
                </c:pt>
                <c:pt idx="105">
                  <c:v>800</c:v>
                </c:pt>
                <c:pt idx="106">
                  <c:v>800</c:v>
                </c:pt>
                <c:pt idx="107">
                  <c:v>800</c:v>
                </c:pt>
                <c:pt idx="108">
                  <c:v>800</c:v>
                </c:pt>
                <c:pt idx="109">
                  <c:v>800</c:v>
                </c:pt>
                <c:pt idx="110">
                  <c:v>800</c:v>
                </c:pt>
                <c:pt idx="111">
                  <c:v>800</c:v>
                </c:pt>
                <c:pt idx="112">
                  <c:v>800</c:v>
                </c:pt>
                <c:pt idx="113">
                  <c:v>800</c:v>
                </c:pt>
                <c:pt idx="114">
                  <c:v>800</c:v>
                </c:pt>
                <c:pt idx="115">
                  <c:v>800</c:v>
                </c:pt>
                <c:pt idx="116">
                  <c:v>800</c:v>
                </c:pt>
                <c:pt idx="117">
                  <c:v>800</c:v>
                </c:pt>
                <c:pt idx="118">
                  <c:v>800</c:v>
                </c:pt>
                <c:pt idx="119">
                  <c:v>800</c:v>
                </c:pt>
                <c:pt idx="120">
                  <c:v>800</c:v>
                </c:pt>
                <c:pt idx="121">
                  <c:v>800</c:v>
                </c:pt>
                <c:pt idx="122">
                  <c:v>800</c:v>
                </c:pt>
                <c:pt idx="123">
                  <c:v>800</c:v>
                </c:pt>
                <c:pt idx="124">
                  <c:v>800</c:v>
                </c:pt>
                <c:pt idx="125">
                  <c:v>800</c:v>
                </c:pt>
                <c:pt idx="126">
                  <c:v>800</c:v>
                </c:pt>
                <c:pt idx="127">
                  <c:v>800</c:v>
                </c:pt>
                <c:pt idx="128">
                  <c:v>800</c:v>
                </c:pt>
                <c:pt idx="129">
                  <c:v>800</c:v>
                </c:pt>
                <c:pt idx="130">
                  <c:v>800</c:v>
                </c:pt>
                <c:pt idx="131">
                  <c:v>800</c:v>
                </c:pt>
                <c:pt idx="132">
                  <c:v>800</c:v>
                </c:pt>
                <c:pt idx="133">
                  <c:v>800</c:v>
                </c:pt>
                <c:pt idx="134">
                  <c:v>800</c:v>
                </c:pt>
                <c:pt idx="135">
                  <c:v>800</c:v>
                </c:pt>
                <c:pt idx="136">
                  <c:v>800</c:v>
                </c:pt>
                <c:pt idx="137">
                  <c:v>800</c:v>
                </c:pt>
                <c:pt idx="138">
                  <c:v>800</c:v>
                </c:pt>
                <c:pt idx="139">
                  <c:v>800</c:v>
                </c:pt>
                <c:pt idx="140">
                  <c:v>800</c:v>
                </c:pt>
                <c:pt idx="141">
                  <c:v>800</c:v>
                </c:pt>
                <c:pt idx="142">
                  <c:v>800</c:v>
                </c:pt>
                <c:pt idx="143">
                  <c:v>800</c:v>
                </c:pt>
              </c:numCache>
            </c:numRef>
          </c:val>
          <c:extLst>
            <c:ext xmlns:c16="http://schemas.microsoft.com/office/drawing/2014/chart" uri="{C3380CC4-5D6E-409C-BE32-E72D297353CC}">
              <c16:uniqueId val="{00000008-59C1-4BFD-A08C-6FE6E163B627}"/>
            </c:ext>
          </c:extLst>
        </c:ser>
        <c:ser>
          <c:idx val="5"/>
          <c:order val="9"/>
          <c:tx>
            <c:strRef>
              <c:f>Sheet1!$K$1</c:f>
              <c:strCache>
                <c:ptCount val="1"/>
                <c:pt idx="0">
                  <c:v>Enterprise/DCP</c:v>
                </c:pt>
              </c:strCache>
            </c:strRef>
          </c:tx>
          <c:spPr>
            <a:solidFill>
              <a:srgbClr val="B8B400"/>
            </a:solidFill>
            <a:ln w="25400">
              <a:noFill/>
            </a:ln>
          </c:spPr>
          <c:cat>
            <c:numRef>
              <c:f>Sheet1!$A$2:$A$145</c:f>
              <c:numCache>
                <c:formatCode>m/d/yyyy</c:formatCode>
                <c:ptCount val="144"/>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numCache>
            </c:numRef>
          </c:cat>
          <c:val>
            <c:numRef>
              <c:f>Sheet1!$K$2:$K$145</c:f>
              <c:numCache>
                <c:formatCode>General</c:formatCode>
                <c:ptCount val="144"/>
                <c:pt idx="0">
                  <c:v>800</c:v>
                </c:pt>
                <c:pt idx="1">
                  <c:v>800</c:v>
                </c:pt>
                <c:pt idx="2">
                  <c:v>800</c:v>
                </c:pt>
                <c:pt idx="3">
                  <c:v>800</c:v>
                </c:pt>
                <c:pt idx="4">
                  <c:v>800</c:v>
                </c:pt>
                <c:pt idx="5">
                  <c:v>800</c:v>
                </c:pt>
                <c:pt idx="6">
                  <c:v>800</c:v>
                </c:pt>
                <c:pt idx="7">
                  <c:v>800</c:v>
                </c:pt>
                <c:pt idx="8">
                  <c:v>800</c:v>
                </c:pt>
                <c:pt idx="9">
                  <c:v>800</c:v>
                </c:pt>
                <c:pt idx="10">
                  <c:v>800</c:v>
                </c:pt>
                <c:pt idx="11">
                  <c:v>800</c:v>
                </c:pt>
                <c:pt idx="12">
                  <c:v>800</c:v>
                </c:pt>
                <c:pt idx="13">
                  <c:v>800</c:v>
                </c:pt>
                <c:pt idx="14">
                  <c:v>800</c:v>
                </c:pt>
                <c:pt idx="15">
                  <c:v>800</c:v>
                </c:pt>
                <c:pt idx="16">
                  <c:v>800</c:v>
                </c:pt>
                <c:pt idx="17">
                  <c:v>800</c:v>
                </c:pt>
                <c:pt idx="18">
                  <c:v>800</c:v>
                </c:pt>
                <c:pt idx="19">
                  <c:v>800</c:v>
                </c:pt>
                <c:pt idx="20">
                  <c:v>800</c:v>
                </c:pt>
                <c:pt idx="21">
                  <c:v>800</c:v>
                </c:pt>
                <c:pt idx="22">
                  <c:v>800</c:v>
                </c:pt>
                <c:pt idx="23">
                  <c:v>800</c:v>
                </c:pt>
                <c:pt idx="24">
                  <c:v>800</c:v>
                </c:pt>
                <c:pt idx="25">
                  <c:v>800</c:v>
                </c:pt>
                <c:pt idx="26">
                  <c:v>800</c:v>
                </c:pt>
                <c:pt idx="27">
                  <c:v>800</c:v>
                </c:pt>
                <c:pt idx="28">
                  <c:v>800</c:v>
                </c:pt>
                <c:pt idx="29">
                  <c:v>800</c:v>
                </c:pt>
                <c:pt idx="30">
                  <c:v>800</c:v>
                </c:pt>
                <c:pt idx="31">
                  <c:v>800</c:v>
                </c:pt>
                <c:pt idx="32">
                  <c:v>800</c:v>
                </c:pt>
                <c:pt idx="33">
                  <c:v>800</c:v>
                </c:pt>
                <c:pt idx="34">
                  <c:v>800</c:v>
                </c:pt>
                <c:pt idx="35">
                  <c:v>800</c:v>
                </c:pt>
                <c:pt idx="36">
                  <c:v>800</c:v>
                </c:pt>
                <c:pt idx="37">
                  <c:v>800</c:v>
                </c:pt>
                <c:pt idx="38">
                  <c:v>800</c:v>
                </c:pt>
                <c:pt idx="39">
                  <c:v>800</c:v>
                </c:pt>
                <c:pt idx="40">
                  <c:v>800</c:v>
                </c:pt>
                <c:pt idx="41">
                  <c:v>800</c:v>
                </c:pt>
                <c:pt idx="42">
                  <c:v>800</c:v>
                </c:pt>
                <c:pt idx="43">
                  <c:v>800</c:v>
                </c:pt>
                <c:pt idx="44">
                  <c:v>800</c:v>
                </c:pt>
                <c:pt idx="45">
                  <c:v>800</c:v>
                </c:pt>
                <c:pt idx="46">
                  <c:v>800</c:v>
                </c:pt>
                <c:pt idx="47">
                  <c:v>800</c:v>
                </c:pt>
                <c:pt idx="48">
                  <c:v>800</c:v>
                </c:pt>
                <c:pt idx="49">
                  <c:v>800</c:v>
                </c:pt>
                <c:pt idx="50">
                  <c:v>800</c:v>
                </c:pt>
                <c:pt idx="51">
                  <c:v>800</c:v>
                </c:pt>
                <c:pt idx="52">
                  <c:v>800</c:v>
                </c:pt>
                <c:pt idx="53">
                  <c:v>800</c:v>
                </c:pt>
                <c:pt idx="54">
                  <c:v>800</c:v>
                </c:pt>
                <c:pt idx="55">
                  <c:v>800</c:v>
                </c:pt>
                <c:pt idx="56">
                  <c:v>800</c:v>
                </c:pt>
                <c:pt idx="57">
                  <c:v>800</c:v>
                </c:pt>
                <c:pt idx="58">
                  <c:v>800</c:v>
                </c:pt>
                <c:pt idx="59">
                  <c:v>800</c:v>
                </c:pt>
                <c:pt idx="60">
                  <c:v>800</c:v>
                </c:pt>
                <c:pt idx="61">
                  <c:v>800</c:v>
                </c:pt>
                <c:pt idx="62">
                  <c:v>800</c:v>
                </c:pt>
                <c:pt idx="63">
                  <c:v>800</c:v>
                </c:pt>
                <c:pt idx="64">
                  <c:v>800</c:v>
                </c:pt>
                <c:pt idx="65">
                  <c:v>800</c:v>
                </c:pt>
                <c:pt idx="66">
                  <c:v>800</c:v>
                </c:pt>
                <c:pt idx="67">
                  <c:v>800</c:v>
                </c:pt>
                <c:pt idx="68">
                  <c:v>800</c:v>
                </c:pt>
                <c:pt idx="69">
                  <c:v>800</c:v>
                </c:pt>
                <c:pt idx="70">
                  <c:v>800</c:v>
                </c:pt>
                <c:pt idx="71">
                  <c:v>800</c:v>
                </c:pt>
                <c:pt idx="72">
                  <c:v>800</c:v>
                </c:pt>
                <c:pt idx="73">
                  <c:v>800</c:v>
                </c:pt>
                <c:pt idx="74">
                  <c:v>800</c:v>
                </c:pt>
                <c:pt idx="75">
                  <c:v>800</c:v>
                </c:pt>
                <c:pt idx="76">
                  <c:v>800</c:v>
                </c:pt>
                <c:pt idx="77">
                  <c:v>800</c:v>
                </c:pt>
                <c:pt idx="78">
                  <c:v>800</c:v>
                </c:pt>
                <c:pt idx="79">
                  <c:v>800</c:v>
                </c:pt>
                <c:pt idx="80">
                  <c:v>800</c:v>
                </c:pt>
                <c:pt idx="81">
                  <c:v>800</c:v>
                </c:pt>
                <c:pt idx="82">
                  <c:v>800</c:v>
                </c:pt>
                <c:pt idx="83">
                  <c:v>800</c:v>
                </c:pt>
                <c:pt idx="84">
                  <c:v>800</c:v>
                </c:pt>
                <c:pt idx="85">
                  <c:v>800</c:v>
                </c:pt>
                <c:pt idx="86">
                  <c:v>800</c:v>
                </c:pt>
                <c:pt idx="87">
                  <c:v>800</c:v>
                </c:pt>
                <c:pt idx="88">
                  <c:v>800</c:v>
                </c:pt>
                <c:pt idx="89">
                  <c:v>800</c:v>
                </c:pt>
                <c:pt idx="90">
                  <c:v>800</c:v>
                </c:pt>
                <c:pt idx="91">
                  <c:v>800</c:v>
                </c:pt>
                <c:pt idx="92">
                  <c:v>800</c:v>
                </c:pt>
                <c:pt idx="93">
                  <c:v>800</c:v>
                </c:pt>
                <c:pt idx="94">
                  <c:v>800</c:v>
                </c:pt>
                <c:pt idx="95">
                  <c:v>800</c:v>
                </c:pt>
                <c:pt idx="96">
                  <c:v>800</c:v>
                </c:pt>
                <c:pt idx="97">
                  <c:v>800</c:v>
                </c:pt>
                <c:pt idx="98">
                  <c:v>800</c:v>
                </c:pt>
                <c:pt idx="99">
                  <c:v>800</c:v>
                </c:pt>
                <c:pt idx="100">
                  <c:v>800</c:v>
                </c:pt>
                <c:pt idx="101">
                  <c:v>800</c:v>
                </c:pt>
                <c:pt idx="102">
                  <c:v>800</c:v>
                </c:pt>
                <c:pt idx="103">
                  <c:v>800</c:v>
                </c:pt>
                <c:pt idx="104">
                  <c:v>800</c:v>
                </c:pt>
                <c:pt idx="105">
                  <c:v>800</c:v>
                </c:pt>
                <c:pt idx="106">
                  <c:v>800</c:v>
                </c:pt>
                <c:pt idx="107">
                  <c:v>800</c:v>
                </c:pt>
                <c:pt idx="108">
                  <c:v>800</c:v>
                </c:pt>
                <c:pt idx="109">
                  <c:v>800</c:v>
                </c:pt>
                <c:pt idx="110">
                  <c:v>800</c:v>
                </c:pt>
                <c:pt idx="111">
                  <c:v>800</c:v>
                </c:pt>
                <c:pt idx="112">
                  <c:v>800</c:v>
                </c:pt>
                <c:pt idx="113">
                  <c:v>800</c:v>
                </c:pt>
                <c:pt idx="114">
                  <c:v>800</c:v>
                </c:pt>
                <c:pt idx="115">
                  <c:v>800</c:v>
                </c:pt>
                <c:pt idx="116">
                  <c:v>800</c:v>
                </c:pt>
                <c:pt idx="117">
                  <c:v>800</c:v>
                </c:pt>
                <c:pt idx="118">
                  <c:v>800</c:v>
                </c:pt>
                <c:pt idx="119">
                  <c:v>800</c:v>
                </c:pt>
                <c:pt idx="120">
                  <c:v>800</c:v>
                </c:pt>
                <c:pt idx="121">
                  <c:v>800</c:v>
                </c:pt>
                <c:pt idx="122">
                  <c:v>800</c:v>
                </c:pt>
                <c:pt idx="123">
                  <c:v>800</c:v>
                </c:pt>
                <c:pt idx="124">
                  <c:v>800</c:v>
                </c:pt>
                <c:pt idx="125">
                  <c:v>800</c:v>
                </c:pt>
                <c:pt idx="126">
                  <c:v>800</c:v>
                </c:pt>
                <c:pt idx="127">
                  <c:v>800</c:v>
                </c:pt>
                <c:pt idx="128">
                  <c:v>800</c:v>
                </c:pt>
                <c:pt idx="129">
                  <c:v>800</c:v>
                </c:pt>
                <c:pt idx="130">
                  <c:v>800</c:v>
                </c:pt>
                <c:pt idx="131">
                  <c:v>800</c:v>
                </c:pt>
                <c:pt idx="132">
                  <c:v>800</c:v>
                </c:pt>
                <c:pt idx="133">
                  <c:v>800</c:v>
                </c:pt>
                <c:pt idx="134">
                  <c:v>800</c:v>
                </c:pt>
                <c:pt idx="135">
                  <c:v>800</c:v>
                </c:pt>
                <c:pt idx="136">
                  <c:v>800</c:v>
                </c:pt>
                <c:pt idx="137">
                  <c:v>800</c:v>
                </c:pt>
                <c:pt idx="138">
                  <c:v>800</c:v>
                </c:pt>
                <c:pt idx="139">
                  <c:v>800</c:v>
                </c:pt>
                <c:pt idx="140">
                  <c:v>800</c:v>
                </c:pt>
                <c:pt idx="141">
                  <c:v>800</c:v>
                </c:pt>
                <c:pt idx="142">
                  <c:v>800</c:v>
                </c:pt>
                <c:pt idx="143">
                  <c:v>800</c:v>
                </c:pt>
              </c:numCache>
            </c:numRef>
          </c:val>
          <c:extLst>
            <c:ext xmlns:c16="http://schemas.microsoft.com/office/drawing/2014/chart" uri="{C3380CC4-5D6E-409C-BE32-E72D297353CC}">
              <c16:uniqueId val="{00000009-59C1-4BFD-A08C-6FE6E163B627}"/>
            </c:ext>
          </c:extLst>
        </c:ser>
        <c:ser>
          <c:idx val="10"/>
          <c:order val="12"/>
          <c:tx>
            <c:strRef>
              <c:f>Sheet1!$U$1</c:f>
              <c:strCache>
                <c:ptCount val="1"/>
                <c:pt idx="0">
                  <c:v>Flows to Mexico</c:v>
                </c:pt>
              </c:strCache>
            </c:strRef>
          </c:tx>
          <c:spPr>
            <a:pattFill prst="pct30">
              <a:fgClr>
                <a:schemeClr val="accent3">
                  <a:lumMod val="50000"/>
                </a:schemeClr>
              </a:fgClr>
              <a:bgClr>
                <a:schemeClr val="bg1"/>
              </a:bgClr>
            </a:pattFill>
          </c:spPr>
          <c:val>
            <c:numRef>
              <c:f>Sheet1!$U$2:$U$145</c:f>
              <c:numCache>
                <c:formatCode>General</c:formatCode>
                <c:ptCount val="14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77.266666666666666</c:v>
                </c:pt>
                <c:pt idx="52">
                  <c:v>83.774193548387103</c:v>
                </c:pt>
                <c:pt idx="53">
                  <c:v>82.333333333333329</c:v>
                </c:pt>
                <c:pt idx="54">
                  <c:v>77.774193548387103</c:v>
                </c:pt>
                <c:pt idx="55">
                  <c:v>70.741935483870961</c:v>
                </c:pt>
                <c:pt idx="56">
                  <c:v>75.400000000000006</c:v>
                </c:pt>
                <c:pt idx="57">
                  <c:v>68.322580645161295</c:v>
                </c:pt>
                <c:pt idx="58">
                  <c:v>68.36666666666666</c:v>
                </c:pt>
                <c:pt idx="59">
                  <c:v>69.903225806451616</c:v>
                </c:pt>
                <c:pt idx="60">
                  <c:v>98.161290322580641</c:v>
                </c:pt>
                <c:pt idx="61">
                  <c:v>92.5</c:v>
                </c:pt>
                <c:pt idx="62">
                  <c:v>89.096774193548384</c:v>
                </c:pt>
                <c:pt idx="63">
                  <c:v>92.5</c:v>
                </c:pt>
                <c:pt idx="64">
                  <c:v>123.06451612903227</c:v>
                </c:pt>
                <c:pt idx="65">
                  <c:v>279.83333333333331</c:v>
                </c:pt>
                <c:pt idx="66">
                  <c:v>16.451612903225808</c:v>
                </c:pt>
                <c:pt idx="67">
                  <c:v>114.2258064516129</c:v>
                </c:pt>
                <c:pt idx="68">
                  <c:v>187.26666666666668</c:v>
                </c:pt>
                <c:pt idx="69">
                  <c:v>185.71248275862069</c:v>
                </c:pt>
                <c:pt idx="70">
                  <c:v>196.25310000000002</c:v>
                </c:pt>
                <c:pt idx="71">
                  <c:v>200</c:v>
                </c:pt>
                <c:pt idx="72">
                  <c:v>354.16666666666663</c:v>
                </c:pt>
                <c:pt idx="73">
                  <c:v>433.33333333333331</c:v>
                </c:pt>
                <c:pt idx="74">
                  <c:v>487.49999999999994</c:v>
                </c:pt>
                <c:pt idx="75">
                  <c:v>491.66666666666657</c:v>
                </c:pt>
                <c:pt idx="76">
                  <c:v>495.83333333333326</c:v>
                </c:pt>
                <c:pt idx="77">
                  <c:v>499.99999999999989</c:v>
                </c:pt>
                <c:pt idx="78">
                  <c:v>504.16666666666652</c:v>
                </c:pt>
                <c:pt idx="79">
                  <c:v>508.3333333333332</c:v>
                </c:pt>
                <c:pt idx="80">
                  <c:v>512.49999999999989</c:v>
                </c:pt>
                <c:pt idx="81">
                  <c:v>616.66666666666652</c:v>
                </c:pt>
                <c:pt idx="82">
                  <c:v>620.83333333333314</c:v>
                </c:pt>
                <c:pt idx="83">
                  <c:v>624.99999999999977</c:v>
                </c:pt>
                <c:pt idx="84">
                  <c:v>979.1666666666664</c:v>
                </c:pt>
                <c:pt idx="85">
                  <c:v>983.33333333333303</c:v>
                </c:pt>
                <c:pt idx="86">
                  <c:v>987.49999999999966</c:v>
                </c:pt>
                <c:pt idx="87">
                  <c:v>991.6666666666664</c:v>
                </c:pt>
                <c:pt idx="88">
                  <c:v>995.83333333333303</c:v>
                </c:pt>
                <c:pt idx="89">
                  <c:v>999.99999999999966</c:v>
                </c:pt>
                <c:pt idx="90">
                  <c:v>1004.1666666666664</c:v>
                </c:pt>
                <c:pt idx="91">
                  <c:v>1008.333333333333</c:v>
                </c:pt>
                <c:pt idx="92">
                  <c:v>1012.4999999999998</c:v>
                </c:pt>
                <c:pt idx="93">
                  <c:v>1016.6666666666664</c:v>
                </c:pt>
                <c:pt idx="94">
                  <c:v>1020.833333333333</c:v>
                </c:pt>
                <c:pt idx="95">
                  <c:v>1024.9999999999998</c:v>
                </c:pt>
                <c:pt idx="96">
                  <c:v>1025</c:v>
                </c:pt>
                <c:pt idx="97">
                  <c:v>1025</c:v>
                </c:pt>
                <c:pt idx="98">
                  <c:v>1025</c:v>
                </c:pt>
                <c:pt idx="99">
                  <c:v>1025</c:v>
                </c:pt>
                <c:pt idx="100">
                  <c:v>1025</c:v>
                </c:pt>
                <c:pt idx="101">
                  <c:v>1025</c:v>
                </c:pt>
                <c:pt idx="102">
                  <c:v>1025</c:v>
                </c:pt>
                <c:pt idx="103">
                  <c:v>1025</c:v>
                </c:pt>
                <c:pt idx="104">
                  <c:v>1025</c:v>
                </c:pt>
                <c:pt idx="105">
                  <c:v>1025</c:v>
                </c:pt>
                <c:pt idx="106">
                  <c:v>1025</c:v>
                </c:pt>
                <c:pt idx="107">
                  <c:v>1025</c:v>
                </c:pt>
                <c:pt idx="108">
                  <c:v>1275</c:v>
                </c:pt>
                <c:pt idx="109">
                  <c:v>1275</c:v>
                </c:pt>
                <c:pt idx="110">
                  <c:v>1275</c:v>
                </c:pt>
                <c:pt idx="111">
                  <c:v>1275</c:v>
                </c:pt>
                <c:pt idx="112">
                  <c:v>1275</c:v>
                </c:pt>
                <c:pt idx="113">
                  <c:v>1275</c:v>
                </c:pt>
                <c:pt idx="114">
                  <c:v>1275</c:v>
                </c:pt>
                <c:pt idx="115">
                  <c:v>1275</c:v>
                </c:pt>
                <c:pt idx="116">
                  <c:v>1275</c:v>
                </c:pt>
                <c:pt idx="117">
                  <c:v>1275</c:v>
                </c:pt>
                <c:pt idx="118">
                  <c:v>1275</c:v>
                </c:pt>
                <c:pt idx="119">
                  <c:v>1275</c:v>
                </c:pt>
                <c:pt idx="120">
                  <c:v>1275</c:v>
                </c:pt>
                <c:pt idx="121">
                  <c:v>1275</c:v>
                </c:pt>
                <c:pt idx="122">
                  <c:v>1275</c:v>
                </c:pt>
                <c:pt idx="123">
                  <c:v>1275</c:v>
                </c:pt>
                <c:pt idx="124">
                  <c:v>1275</c:v>
                </c:pt>
                <c:pt idx="125">
                  <c:v>1275</c:v>
                </c:pt>
                <c:pt idx="126">
                  <c:v>1275</c:v>
                </c:pt>
                <c:pt idx="127">
                  <c:v>1275</c:v>
                </c:pt>
                <c:pt idx="128">
                  <c:v>1275</c:v>
                </c:pt>
                <c:pt idx="129">
                  <c:v>1275</c:v>
                </c:pt>
                <c:pt idx="130">
                  <c:v>1275</c:v>
                </c:pt>
                <c:pt idx="131">
                  <c:v>1275</c:v>
                </c:pt>
                <c:pt idx="132">
                  <c:v>1275</c:v>
                </c:pt>
                <c:pt idx="133">
                  <c:v>1275</c:v>
                </c:pt>
                <c:pt idx="134">
                  <c:v>1275</c:v>
                </c:pt>
                <c:pt idx="135">
                  <c:v>1275</c:v>
                </c:pt>
                <c:pt idx="136">
                  <c:v>1275</c:v>
                </c:pt>
                <c:pt idx="137">
                  <c:v>1275</c:v>
                </c:pt>
                <c:pt idx="138">
                  <c:v>1275</c:v>
                </c:pt>
                <c:pt idx="139">
                  <c:v>1275</c:v>
                </c:pt>
                <c:pt idx="140">
                  <c:v>1275</c:v>
                </c:pt>
                <c:pt idx="141">
                  <c:v>1275</c:v>
                </c:pt>
                <c:pt idx="142">
                  <c:v>1275</c:v>
                </c:pt>
                <c:pt idx="143">
                  <c:v>1275</c:v>
                </c:pt>
              </c:numCache>
            </c:numRef>
          </c:val>
          <c:extLst>
            <c:ext xmlns:c16="http://schemas.microsoft.com/office/drawing/2014/chart" uri="{C3380CC4-5D6E-409C-BE32-E72D297353CC}">
              <c16:uniqueId val="{0000000A-59C1-4BFD-A08C-6FE6E163B627}"/>
            </c:ext>
          </c:extLst>
        </c:ser>
        <c:ser>
          <c:idx val="11"/>
          <c:order val="13"/>
          <c:tx>
            <c:strRef>
              <c:f>Sheet1!$V$1</c:f>
              <c:strCache>
                <c:ptCount val="1"/>
                <c:pt idx="0">
                  <c:v>Pipeline #1</c:v>
                </c:pt>
              </c:strCache>
            </c:strRef>
          </c:tx>
          <c:spPr>
            <a:pattFill prst="pct80">
              <a:fgClr>
                <a:schemeClr val="accent6">
                  <a:lumMod val="60000"/>
                  <a:lumOff val="40000"/>
                </a:schemeClr>
              </a:fgClr>
              <a:bgClr>
                <a:schemeClr val="bg1"/>
              </a:bgClr>
            </a:pattFill>
          </c:spPr>
          <c:val>
            <c:numRef>
              <c:f>Sheet1!$V$2:$V$145</c:f>
              <c:numCache>
                <c:formatCode>General</c:formatCode>
                <c:ptCount val="14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2000</c:v>
                </c:pt>
                <c:pt idx="94">
                  <c:v>2000</c:v>
                </c:pt>
                <c:pt idx="95">
                  <c:v>2000</c:v>
                </c:pt>
                <c:pt idx="96">
                  <c:v>2000</c:v>
                </c:pt>
                <c:pt idx="97">
                  <c:v>2000</c:v>
                </c:pt>
                <c:pt idx="98">
                  <c:v>2000</c:v>
                </c:pt>
                <c:pt idx="99">
                  <c:v>2000</c:v>
                </c:pt>
                <c:pt idx="100">
                  <c:v>2000</c:v>
                </c:pt>
                <c:pt idx="101">
                  <c:v>2000</c:v>
                </c:pt>
                <c:pt idx="102">
                  <c:v>2000</c:v>
                </c:pt>
                <c:pt idx="103">
                  <c:v>2000</c:v>
                </c:pt>
                <c:pt idx="104">
                  <c:v>2000</c:v>
                </c:pt>
                <c:pt idx="105">
                  <c:v>2000</c:v>
                </c:pt>
                <c:pt idx="106">
                  <c:v>2000</c:v>
                </c:pt>
                <c:pt idx="107">
                  <c:v>2000</c:v>
                </c:pt>
                <c:pt idx="108">
                  <c:v>2000</c:v>
                </c:pt>
                <c:pt idx="109">
                  <c:v>2000</c:v>
                </c:pt>
                <c:pt idx="110">
                  <c:v>2000</c:v>
                </c:pt>
                <c:pt idx="111">
                  <c:v>2000</c:v>
                </c:pt>
                <c:pt idx="112">
                  <c:v>2000</c:v>
                </c:pt>
                <c:pt idx="113">
                  <c:v>2000</c:v>
                </c:pt>
                <c:pt idx="114">
                  <c:v>2000</c:v>
                </c:pt>
                <c:pt idx="115">
                  <c:v>2000</c:v>
                </c:pt>
                <c:pt idx="116">
                  <c:v>2000</c:v>
                </c:pt>
                <c:pt idx="117">
                  <c:v>2000</c:v>
                </c:pt>
                <c:pt idx="118">
                  <c:v>2000</c:v>
                </c:pt>
                <c:pt idx="119">
                  <c:v>2000</c:v>
                </c:pt>
                <c:pt idx="120">
                  <c:v>2000</c:v>
                </c:pt>
                <c:pt idx="121">
                  <c:v>2000</c:v>
                </c:pt>
                <c:pt idx="122">
                  <c:v>2000</c:v>
                </c:pt>
                <c:pt idx="123">
                  <c:v>2000</c:v>
                </c:pt>
                <c:pt idx="124">
                  <c:v>2000</c:v>
                </c:pt>
                <c:pt idx="125">
                  <c:v>2000</c:v>
                </c:pt>
                <c:pt idx="126">
                  <c:v>2000</c:v>
                </c:pt>
                <c:pt idx="127">
                  <c:v>2000</c:v>
                </c:pt>
                <c:pt idx="128">
                  <c:v>2000</c:v>
                </c:pt>
                <c:pt idx="129">
                  <c:v>2000</c:v>
                </c:pt>
                <c:pt idx="130">
                  <c:v>2000</c:v>
                </c:pt>
                <c:pt idx="131">
                  <c:v>2000</c:v>
                </c:pt>
                <c:pt idx="132">
                  <c:v>2000</c:v>
                </c:pt>
                <c:pt idx="133">
                  <c:v>2000</c:v>
                </c:pt>
                <c:pt idx="134">
                  <c:v>2000</c:v>
                </c:pt>
                <c:pt idx="135">
                  <c:v>2000</c:v>
                </c:pt>
                <c:pt idx="136">
                  <c:v>2000</c:v>
                </c:pt>
                <c:pt idx="137">
                  <c:v>2000</c:v>
                </c:pt>
                <c:pt idx="138">
                  <c:v>2000</c:v>
                </c:pt>
                <c:pt idx="139">
                  <c:v>2000</c:v>
                </c:pt>
                <c:pt idx="140">
                  <c:v>2000</c:v>
                </c:pt>
                <c:pt idx="141">
                  <c:v>2000</c:v>
                </c:pt>
                <c:pt idx="142">
                  <c:v>2000</c:v>
                </c:pt>
                <c:pt idx="143">
                  <c:v>2000</c:v>
                </c:pt>
              </c:numCache>
            </c:numRef>
          </c:val>
          <c:extLst>
            <c:ext xmlns:c16="http://schemas.microsoft.com/office/drawing/2014/chart" uri="{C3380CC4-5D6E-409C-BE32-E72D297353CC}">
              <c16:uniqueId val="{0000000B-59C1-4BFD-A08C-6FE6E163B627}"/>
            </c:ext>
          </c:extLst>
        </c:ser>
        <c:ser>
          <c:idx val="12"/>
          <c:order val="14"/>
          <c:tx>
            <c:strRef>
              <c:f>Sheet1!$W$1</c:f>
              <c:strCache>
                <c:ptCount val="1"/>
                <c:pt idx="0">
                  <c:v>Pipeline #2</c:v>
                </c:pt>
              </c:strCache>
            </c:strRef>
          </c:tx>
          <c:spPr>
            <a:pattFill prst="pct90">
              <a:fgClr>
                <a:schemeClr val="accent1"/>
              </a:fgClr>
              <a:bgClr>
                <a:schemeClr val="bg1"/>
              </a:bgClr>
            </a:pattFill>
          </c:spPr>
          <c:val>
            <c:numRef>
              <c:f>Sheet1!$W$2:$W$145</c:f>
              <c:numCache>
                <c:formatCode>General</c:formatCode>
                <c:ptCount val="14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2000</c:v>
                </c:pt>
                <c:pt idx="122">
                  <c:v>2000</c:v>
                </c:pt>
                <c:pt idx="123">
                  <c:v>2000</c:v>
                </c:pt>
                <c:pt idx="124">
                  <c:v>2000</c:v>
                </c:pt>
                <c:pt idx="125">
                  <c:v>2000</c:v>
                </c:pt>
                <c:pt idx="126">
                  <c:v>2000</c:v>
                </c:pt>
                <c:pt idx="127">
                  <c:v>2000</c:v>
                </c:pt>
                <c:pt idx="128">
                  <c:v>2000</c:v>
                </c:pt>
                <c:pt idx="129">
                  <c:v>2000</c:v>
                </c:pt>
                <c:pt idx="130">
                  <c:v>2000</c:v>
                </c:pt>
                <c:pt idx="131">
                  <c:v>2000</c:v>
                </c:pt>
                <c:pt idx="132">
                  <c:v>2000</c:v>
                </c:pt>
                <c:pt idx="133">
                  <c:v>2000</c:v>
                </c:pt>
                <c:pt idx="134">
                  <c:v>2000</c:v>
                </c:pt>
                <c:pt idx="135">
                  <c:v>2000</c:v>
                </c:pt>
                <c:pt idx="136">
                  <c:v>2000</c:v>
                </c:pt>
                <c:pt idx="137">
                  <c:v>2000</c:v>
                </c:pt>
                <c:pt idx="138">
                  <c:v>2000</c:v>
                </c:pt>
                <c:pt idx="139">
                  <c:v>2000</c:v>
                </c:pt>
                <c:pt idx="140">
                  <c:v>2000</c:v>
                </c:pt>
                <c:pt idx="141">
                  <c:v>2000</c:v>
                </c:pt>
                <c:pt idx="142">
                  <c:v>2000</c:v>
                </c:pt>
                <c:pt idx="143">
                  <c:v>2000</c:v>
                </c:pt>
              </c:numCache>
            </c:numRef>
          </c:val>
          <c:extLst>
            <c:ext xmlns:c16="http://schemas.microsoft.com/office/drawing/2014/chart" uri="{C3380CC4-5D6E-409C-BE32-E72D297353CC}">
              <c16:uniqueId val="{0000000C-59C1-4BFD-A08C-6FE6E163B627}"/>
            </c:ext>
          </c:extLst>
        </c:ser>
        <c:dLbls>
          <c:showLegendKey val="0"/>
          <c:showVal val="0"/>
          <c:showCatName val="0"/>
          <c:showSerName val="0"/>
          <c:showPercent val="0"/>
          <c:showBubbleSize val="0"/>
        </c:dLbls>
        <c:axId val="-587750752"/>
        <c:axId val="-1037649280"/>
      </c:areaChart>
      <c:lineChart>
        <c:grouping val="standard"/>
        <c:varyColors val="0"/>
        <c:ser>
          <c:idx val="17"/>
          <c:order val="10"/>
          <c:tx>
            <c:strRef>
              <c:f>Sheet1!$S$1</c:f>
              <c:strCache>
                <c:ptCount val="1"/>
                <c:pt idx="0">
                  <c:v>History</c:v>
                </c:pt>
              </c:strCache>
            </c:strRef>
          </c:tx>
          <c:spPr>
            <a:ln>
              <a:solidFill>
                <a:schemeClr val="tx1"/>
              </a:solidFill>
            </a:ln>
          </c:spPr>
          <c:marker>
            <c:symbol val="none"/>
          </c:marker>
          <c:cat>
            <c:numRef>
              <c:f>Sheet1!$A$2:$A$145</c:f>
              <c:numCache>
                <c:formatCode>m/d/yyyy</c:formatCode>
                <c:ptCount val="144"/>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numCache>
            </c:numRef>
          </c:cat>
          <c:val>
            <c:numRef>
              <c:f>Sheet1!$S$2:$S$145</c:f>
              <c:numCache>
                <c:formatCode>General</c:formatCode>
                <c:ptCount val="144"/>
                <c:pt idx="0">
                  <c:v>3540.2049500000003</c:v>
                </c:pt>
                <c:pt idx="1">
                  <c:v>3561.9563200000002</c:v>
                </c:pt>
                <c:pt idx="2">
                  <c:v>3591.1502</c:v>
                </c:pt>
                <c:pt idx="3">
                  <c:v>3622.6532900000002</c:v>
                </c:pt>
                <c:pt idx="4">
                  <c:v>3552.7281800000001</c:v>
                </c:pt>
                <c:pt idx="5">
                  <c:v>3588.2845700000003</c:v>
                </c:pt>
                <c:pt idx="6">
                  <c:v>3723.5339400000003</c:v>
                </c:pt>
                <c:pt idx="7">
                  <c:v>3719.0634299999997</c:v>
                </c:pt>
                <c:pt idx="8">
                  <c:v>3748.5412500000002</c:v>
                </c:pt>
                <c:pt idx="9">
                  <c:v>3794.6247600000002</c:v>
                </c:pt>
                <c:pt idx="10">
                  <c:v>3844.9154200000003</c:v>
                </c:pt>
                <c:pt idx="11">
                  <c:v>3792.16059</c:v>
                </c:pt>
                <c:pt idx="12">
                  <c:v>3652.3749500000004</c:v>
                </c:pt>
                <c:pt idx="13">
                  <c:v>3787.1769199999999</c:v>
                </c:pt>
                <c:pt idx="14">
                  <c:v>3747.2193200000002</c:v>
                </c:pt>
                <c:pt idx="15">
                  <c:v>3959.5898100000004</c:v>
                </c:pt>
                <c:pt idx="16">
                  <c:v>3920.5989900000004</c:v>
                </c:pt>
                <c:pt idx="17">
                  <c:v>4002.2786999999998</c:v>
                </c:pt>
                <c:pt idx="18">
                  <c:v>4005.4764500000001</c:v>
                </c:pt>
                <c:pt idx="19">
                  <c:v>4059.19695</c:v>
                </c:pt>
                <c:pt idx="20">
                  <c:v>4120.6048799999999</c:v>
                </c:pt>
                <c:pt idx="21">
                  <c:v>4169.6906099999997</c:v>
                </c:pt>
                <c:pt idx="22">
                  <c:v>4037.7088100000001</c:v>
                </c:pt>
                <c:pt idx="23">
                  <c:v>4046.9250300000003</c:v>
                </c:pt>
                <c:pt idx="24">
                  <c:v>4206.7821899999999</c:v>
                </c:pt>
                <c:pt idx="25">
                  <c:v>4267.3839200000002</c:v>
                </c:pt>
                <c:pt idx="26">
                  <c:v>4456.0756000000001</c:v>
                </c:pt>
                <c:pt idx="27">
                  <c:v>4548.2734199999995</c:v>
                </c:pt>
                <c:pt idx="28">
                  <c:v>4609.7771300000004</c:v>
                </c:pt>
                <c:pt idx="29">
                  <c:v>4707.7853800000003</c:v>
                </c:pt>
                <c:pt idx="30">
                  <c:v>4815.4819699999998</c:v>
                </c:pt>
                <c:pt idx="31">
                  <c:v>4935.7965100000001</c:v>
                </c:pt>
                <c:pt idx="32">
                  <c:v>4791.4464900000003</c:v>
                </c:pt>
                <c:pt idx="33">
                  <c:v>4964.8868000000002</c:v>
                </c:pt>
                <c:pt idx="34">
                  <c:v>4983.4089999999997</c:v>
                </c:pt>
                <c:pt idx="35">
                  <c:v>5040.7201599999999</c:v>
                </c:pt>
                <c:pt idx="36">
                  <c:v>4502.8004700000001</c:v>
                </c:pt>
                <c:pt idx="37">
                  <c:v>4905.3606899999995</c:v>
                </c:pt>
                <c:pt idx="38">
                  <c:v>5084.2587400000002</c:v>
                </c:pt>
                <c:pt idx="39">
                  <c:v>5282.1779200000001</c:v>
                </c:pt>
                <c:pt idx="40">
                  <c:v>5380.4720400000006</c:v>
                </c:pt>
                <c:pt idx="41">
                  <c:v>5528.2931100000005</c:v>
                </c:pt>
                <c:pt idx="42">
                  <c:v>5424.2245000000003</c:v>
                </c:pt>
                <c:pt idx="43">
                  <c:v>5612.8523399999995</c:v>
                </c:pt>
                <c:pt idx="44">
                  <c:v>5643.0147099999995</c:v>
                </c:pt>
                <c:pt idx="45">
                  <c:v>5529.2771000000002</c:v>
                </c:pt>
                <c:pt idx="46">
                  <c:v>5565.6079900000004</c:v>
                </c:pt>
                <c:pt idx="47">
                  <c:v>5165.5029199999999</c:v>
                </c:pt>
                <c:pt idx="48" formatCode="_(* #,##0_);_(* \(#,##0\);_(* &quot;-&quot;??_);_(@_)">
                  <c:v>5035.5929699999997</c:v>
                </c:pt>
                <c:pt idx="49" formatCode="_(* #,##0_);_(* \(#,##0\);_(* &quot;-&quot;??_);_(@_)">
                  <c:v>5268.4002300000002</c:v>
                </c:pt>
                <c:pt idx="50" formatCode="_(* #,##0_);_(* \(#,##0\);_(* &quot;-&quot;??_);_(@_)">
                  <c:v>5370.7108799999996</c:v>
                </c:pt>
                <c:pt idx="51" formatCode="_(* #,##0_);_(* \(#,##0\);_(* &quot;-&quot;??_);_(@_)">
                  <c:v>5445.1694399999997</c:v>
                </c:pt>
                <c:pt idx="52" formatCode="_(* #,##0_);_(* \(#,##0\);_(* &quot;-&quot;??_);_(@_)">
                  <c:v>5476.7421800000002</c:v>
                </c:pt>
                <c:pt idx="53" formatCode="_(* #,##0_);_(* \(#,##0\);_(* &quot;-&quot;??_);_(@_)">
                  <c:v>5635.1713799999998</c:v>
                </c:pt>
                <c:pt idx="54" formatCode="_(* #,##0_);_(* \(#,##0\);_(* &quot;-&quot;??_);_(@_)">
                  <c:v>5753.0459900000005</c:v>
                </c:pt>
                <c:pt idx="55" formatCode="_(* #,##0_);_(* \(#,##0\);_(* &quot;-&quot;??_);_(@_)">
                  <c:v>5835.4984800000002</c:v>
                </c:pt>
                <c:pt idx="56" formatCode="_(* #,##0_);_(* \(#,##0\);_(* &quot;-&quot;??_);_(@_)">
                  <c:v>5796.4407100000008</c:v>
                </c:pt>
                <c:pt idx="57" formatCode="_(* #,##0_);_(* \(#,##0\);_(* &quot;-&quot;??_);_(@_)">
                  <c:v>5977.1327499999998</c:v>
                </c:pt>
                <c:pt idx="58" formatCode="_(* #,##0_);_(* \(#,##0\);_(* &quot;-&quot;??_);_(@_)">
                  <c:v>5974.7097100000001</c:v>
                </c:pt>
                <c:pt idx="59" formatCode="_(* #,##0_);_(* \(#,##0\);_(* &quot;-&quot;??_);_(@_)">
                  <c:v>5830.9545899999994</c:v>
                </c:pt>
                <c:pt idx="60" formatCode="_(* #,##0_);_(* \(#,##0\);_(* &quot;-&quot;??_);_(@_)">
                  <c:v>5896.0254299999997</c:v>
                </c:pt>
                <c:pt idx="61" formatCode="_(* #,##0_);_(* \(#,##0\);_(* &quot;-&quot;??_);_(@_)">
                  <c:v>6081.4178000000002</c:v>
                </c:pt>
                <c:pt idx="62">
                  <c:v>6105.4093200000007</c:v>
                </c:pt>
                <c:pt idx="63">
                  <c:v>6124.7180100000005</c:v>
                </c:pt>
                <c:pt idx="64">
                  <c:v>6335.6679000000004</c:v>
                </c:pt>
                <c:pt idx="65">
                  <c:v>6410.2248600000003</c:v>
                </c:pt>
                <c:pt idx="66">
                  <c:v>6535.9403843607197</c:v>
                </c:pt>
                <c:pt idx="67">
                  <c:v>6673.6221568094643</c:v>
                </c:pt>
                <c:pt idx="68">
                  <c:v>6820.0000000000009</c:v>
                </c:pt>
                <c:pt idx="69">
                  <c:v>6940</c:v>
                </c:pt>
                <c:pt idx="70">
                  <c:v>6980</c:v>
                </c:pt>
                <c:pt idx="71">
                  <c:v>7040</c:v>
                </c:pt>
                <c:pt idx="72">
                  <c:v>6939.9999999999991</c:v>
                </c:pt>
                <c:pt idx="73">
                  <c:v>6909.3533796667944</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numCache>
            </c:numRef>
          </c:val>
          <c:smooth val="0"/>
          <c:extLst>
            <c:ext xmlns:c16="http://schemas.microsoft.com/office/drawing/2014/chart" uri="{C3380CC4-5D6E-409C-BE32-E72D297353CC}">
              <c16:uniqueId val="{0000000D-59C1-4BFD-A08C-6FE6E163B627}"/>
            </c:ext>
          </c:extLst>
        </c:ser>
        <c:ser>
          <c:idx val="19"/>
          <c:order val="11"/>
          <c:tx>
            <c:strRef>
              <c:f>Sheet1!$T$1</c:f>
              <c:strCache>
                <c:ptCount val="1"/>
                <c:pt idx="0">
                  <c:v>Forecast</c:v>
                </c:pt>
              </c:strCache>
            </c:strRef>
          </c:tx>
          <c:spPr>
            <a:ln w="50800">
              <a:solidFill>
                <a:schemeClr val="accent2">
                  <a:lumMod val="75000"/>
                </a:schemeClr>
              </a:solidFill>
              <a:prstDash val="dash"/>
            </a:ln>
          </c:spPr>
          <c:marker>
            <c:symbol val="none"/>
          </c:marker>
          <c:cat>
            <c:numRef>
              <c:f>Sheet1!$A$2:$A$145</c:f>
              <c:numCache>
                <c:formatCode>m/d/yyyy</c:formatCode>
                <c:ptCount val="144"/>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numCache>
            </c:numRef>
          </c:cat>
          <c:val>
            <c:numRef>
              <c:f>Sheet1!$T$2:$T$145</c:f>
              <c:numCache>
                <c:formatCode>General</c:formatCode>
                <c:ptCount val="14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formatCode="_(* #,##0_);_(* \(#,##0\);_(* &quot;-&quot;??_);_(@_)">
                  <c:v>6909.3533796667944</c:v>
                </c:pt>
                <c:pt idx="74" formatCode="_(* #,##0_);_(* \(#,##0\);_(* &quot;-&quot;??_);_(@_)">
                  <c:v>7041.743729032316</c:v>
                </c:pt>
                <c:pt idx="75" formatCode="_(* #,##0_);_(* \(#,##0\);_(* &quot;-&quot;??_);_(@_)">
                  <c:v>7184.5857234872838</c:v>
                </c:pt>
                <c:pt idx="76" formatCode="_(* #,##0_);_(* \(#,##0\);_(* &quot;-&quot;??_);_(@_)">
                  <c:v>7319.1963499345638</c:v>
                </c:pt>
                <c:pt idx="77" formatCode="_(* #,##0_);_(* \(#,##0\);_(* &quot;-&quot;??_);_(@_)">
                  <c:v>7454.6671503319603</c:v>
                </c:pt>
                <c:pt idx="78" formatCode="_(* #,##0_);_(* \(#,##0\);_(* &quot;-&quot;??_);_(@_)">
                  <c:v>7582.3689588222414</c:v>
                </c:pt>
                <c:pt idx="79" formatCode="_(* #,##0_);_(* \(#,##0\);_(* &quot;-&quot;??_);_(@_)">
                  <c:v>7710.9293908258933</c:v>
                </c:pt>
                <c:pt idx="80" formatCode="_(* #,##0_);_(* \(#,##0\);_(* &quot;-&quot;??_);_(@_)">
                  <c:v>7836.1503073552849</c:v>
                </c:pt>
                <c:pt idx="81" formatCode="_(* #,##0_);_(* \(#,##0\);_(* &quot;-&quot;??_);_(@_)">
                  <c:v>7954.2593377985841</c:v>
                </c:pt>
                <c:pt idx="82" formatCode="_(* #,##0_);_(* \(#,##0\);_(* &quot;-&quot;??_);_(@_)">
                  <c:v>8073.2394029520538</c:v>
                </c:pt>
                <c:pt idx="83" formatCode="_(* #,##0_);_(* \(#,##0\);_(* &quot;-&quot;??_);_(@_)">
                  <c:v>8185.5170134816835</c:v>
                </c:pt>
                <c:pt idx="84" formatCode="_(* #,##0_);_(* \(#,##0\);_(* &quot;-&quot;??_);_(@_)">
                  <c:v>8298.6828012646292</c:v>
                </c:pt>
                <c:pt idx="85" formatCode="_(* #,##0_);_(* \(#,##0\);_(* &quot;-&quot;??_);_(@_)">
                  <c:v>8409.0527366128499</c:v>
                </c:pt>
                <c:pt idx="86" formatCode="_(* #,##0_);_(* \(#,##0\);_(* &quot;-&quot;??_);_(@_)">
                  <c:v>8506.4256754878934</c:v>
                </c:pt>
                <c:pt idx="87" formatCode="_(* #,##0_);_(* \(#,##0\);_(* &quot;-&quot;??_);_(@_)">
                  <c:v>8611.7619180857237</c:v>
                </c:pt>
                <c:pt idx="88" formatCode="_(* #,##0_);_(* \(#,##0\);_(* &quot;-&quot;??_);_(@_)">
                  <c:v>8711.3213237083437</c:v>
                </c:pt>
                <c:pt idx="89" formatCode="_(* #,##0_);_(* \(#,##0\);_(* &quot;-&quot;??_);_(@_)">
                  <c:v>8811.8375847428288</c:v>
                </c:pt>
                <c:pt idx="90" formatCode="_(* #,##0_);_(* \(#,##0\);_(* &quot;-&quot;??_);_(@_)">
                  <c:v>8906.9162494849297</c:v>
                </c:pt>
                <c:pt idx="91" formatCode="_(* #,##0_);_(* \(#,##0\);_(* &quot;-&quot;??_);_(@_)">
                  <c:v>9002.988500635116</c:v>
                </c:pt>
                <c:pt idx="92" formatCode="_(* #,##0_);_(* \(#,##0\);_(* &quot;-&quot;??_);_(@_)">
                  <c:v>9096.9415312137844</c:v>
                </c:pt>
                <c:pt idx="93" formatCode="_(* #,##0_);_(* \(#,##0\);_(* &quot;-&quot;??_);_(@_)">
                  <c:v>9185.9318933293944</c:v>
                </c:pt>
                <c:pt idx="94" formatCode="_(* #,##0_);_(* \(#,##0\);_(* &quot;-&quot;??_);_(@_)">
                  <c:v>9275.9790130482525</c:v>
                </c:pt>
                <c:pt idx="95" formatCode="_(* #,##0_);_(* \(#,##0\);_(* &quot;-&quot;??_);_(@_)">
                  <c:v>9361.354523073167</c:v>
                </c:pt>
                <c:pt idx="96" formatCode="_(* #,##0_);_(* \(#,##0\);_(* &quot;-&quot;??_);_(@_)">
                  <c:v>9447.8328678690195</c:v>
                </c:pt>
                <c:pt idx="97" formatCode="_(* #,##0_);_(* \(#,##0\);_(* &quot;-&quot;??_);_(@_)">
                  <c:v>9532.6216489119888</c:v>
                </c:pt>
                <c:pt idx="98" formatCode="_(* #,##0_);_(* \(#,##0\);_(* &quot;-&quot;??_);_(@_)">
                  <c:v>9610.4822166301474</c:v>
                </c:pt>
                <c:pt idx="99" formatCode="_(* #,##0_);_(* \(#,##0\);_(* &quot;-&quot;??_);_(@_)">
                  <c:v>9692.22849396534</c:v>
                </c:pt>
                <c:pt idx="100" formatCode="_(* #,##0_);_(* \(#,##0\);_(* &quot;-&quot;??_);_(@_)">
                  <c:v>9769.9483126791474</c:v>
                </c:pt>
                <c:pt idx="101" formatCode="_(* #,##0_);_(* \(#,##0\);_(* &quot;-&quot;??_);_(@_)">
                  <c:v>9848.8954468478569</c:v>
                </c:pt>
                <c:pt idx="102" formatCode="_(* #,##0_);_(* \(#,##0\);_(* &quot;-&quot;??_);_(@_)">
                  <c:v>9924.0438522151599</c:v>
                </c:pt>
                <c:pt idx="103" formatCode="_(* #,##0_);_(* \(#,##0\);_(* &quot;-&quot;??_);_(@_)">
                  <c:v>10000.471603655464</c:v>
                </c:pt>
                <c:pt idx="104" formatCode="_(* #,##0_);_(* \(#,##0\);_(* &quot;-&quot;??_);_(@_)">
                  <c:v>10075.720742520807</c:v>
                </c:pt>
                <c:pt idx="105" formatCode="_(* #,##0_);_(* \(#,##0\);_(* &quot;-&quot;??_);_(@_)">
                  <c:v>10147.482045789175</c:v>
                </c:pt>
                <c:pt idx="106" formatCode="_(* #,##0_);_(* \(#,##0\);_(* &quot;-&quot;??_);_(@_)">
                  <c:v>10220.601186226158</c:v>
                </c:pt>
                <c:pt idx="107" formatCode="_(* #,##0_);_(* \(#,##0\);_(* &quot;-&quot;??_);_(@_)">
                  <c:v>10290.417618301008</c:v>
                </c:pt>
                <c:pt idx="108" formatCode="_(* #,##0_);_(* \(#,##0\);_(* &quot;-&quot;??_);_(@_)">
                  <c:v>10361.642880029904</c:v>
                </c:pt>
                <c:pt idx="109" formatCode="_(* #,##0_);_(* \(#,##0\);_(* &quot;-&quot;??_);_(@_)">
                  <c:v>10431.99042014949</c:v>
                </c:pt>
                <c:pt idx="110" formatCode="_(* #,##0_);_(* \(#,##0\);_(* &quot;-&quot;??_);_(@_)">
                  <c:v>10494.820639211504</c:v>
                </c:pt>
                <c:pt idx="111" formatCode="_(* #,##0_);_(* \(#,##0\);_(* &quot;-&quot;??_);_(@_)">
                  <c:v>10563.644726269071</c:v>
                </c:pt>
                <c:pt idx="112" formatCode="_(* #,##0_);_(* \(#,##0\);_(* &quot;-&quot;??_);_(@_)">
                  <c:v>10629.555257190026</c:v>
                </c:pt>
                <c:pt idx="113" formatCode="_(* #,##0_);_(* \(#,##0\);_(* &quot;-&quot;??_);_(@_)">
                  <c:v>10696.991935694119</c:v>
                </c:pt>
                <c:pt idx="114" formatCode="_(* #,##0_);_(* \(#,##0\);_(* &quot;-&quot;??_);_(@_)">
                  <c:v>10761.645451314354</c:v>
                </c:pt>
                <c:pt idx="115" formatCode="_(* #,##0_);_(* \(#,##0\);_(* &quot;-&quot;??_);_(@_)">
                  <c:v>10827.86693911528</c:v>
                </c:pt>
                <c:pt idx="116" formatCode="_(* #,##0_);_(* \(#,##0\);_(* &quot;-&quot;??_);_(@_)">
                  <c:v>10893.530752182731</c:v>
                </c:pt>
                <c:pt idx="117" formatCode="_(* #,##0_);_(* \(#,##0\);_(* &quot;-&quot;??_);_(@_)">
                  <c:v>10956.580261871144</c:v>
                </c:pt>
                <c:pt idx="118" formatCode="_(* #,##0_);_(* \(#,##0\);_(* &quot;-&quot;??_);_(@_)">
                  <c:v>11021.252317038045</c:v>
                </c:pt>
                <c:pt idx="119" formatCode="_(* #,##0_);_(* \(#,##0\);_(* &quot;-&quot;??_);_(@_)">
                  <c:v>11083.404266317464</c:v>
                </c:pt>
                <c:pt idx="120" formatCode="_(* #,##0_);_(* \(#,##0\);_(* &quot;-&quot;??_);_(@_)">
                  <c:v>11147.208138204949</c:v>
                </c:pt>
                <c:pt idx="121" formatCode="_(* #,##0_);_(* \(#,##0\);_(* &quot;-&quot;??_);_(@_)">
                  <c:v>11210.611766651078</c:v>
                </c:pt>
                <c:pt idx="122" formatCode="_(* #,##0_);_(* \(#,##0\);_(* &quot;-&quot;??_);_(@_)">
                  <c:v>11267.5556413043</c:v>
                </c:pt>
                <c:pt idx="123" formatCode="_(* #,##0_);_(* \(#,##0\);_(* &quot;-&quot;??_);_(@_)">
                  <c:v>11330.261863482512</c:v>
                </c:pt>
                <c:pt idx="124" formatCode="_(* #,##0_);_(* \(#,##0\);_(* &quot;-&quot;??_);_(@_)">
                  <c:v>11390.623586676205</c:v>
                </c:pt>
                <c:pt idx="125" formatCode="_(* #,##0_);_(* \(#,##0\);_(* &quot;-&quot;??_);_(@_)">
                  <c:v>11452.680783762302</c:v>
                </c:pt>
                <c:pt idx="126" formatCode="_(* #,##0_);_(* \(#,##0\);_(* &quot;-&quot;??_);_(@_)">
                  <c:v>11512.442424363442</c:v>
                </c:pt>
                <c:pt idx="127" formatCode="_(* #,##0_);_(* \(#,##0\);_(* &quot;-&quot;??_);_(@_)">
                  <c:v>11573.903189631033</c:v>
                </c:pt>
                <c:pt idx="128" formatCode="_(* #,##0_);_(* \(#,##0\);_(* &quot;-&quot;??_);_(@_)">
                  <c:v>11635.074224445374</c:v>
                </c:pt>
                <c:pt idx="129" formatCode="_(* #,##0_);_(* \(#,##0\);_(* &quot;-&quot;??_);_(@_)">
                  <c:v>11694.001145492621</c:v>
                </c:pt>
                <c:pt idx="130" formatCode="_(* #,##0_);_(* \(#,##0\);_(* &quot;-&quot;??_);_(@_)">
                  <c:v>11754.614844915675</c:v>
                </c:pt>
                <c:pt idx="131" formatCode="_(* #,##0_);_(* \(#,##0\);_(* &quot;-&quot;??_);_(@_)">
                  <c:v>11813.004461906788</c:v>
                </c:pt>
                <c:pt idx="132" formatCode="_(* #,##0_);_(* \(#,##0\);_(* &quot;-&quot;??_);_(@_)">
                  <c:v>11873.059557913857</c:v>
                </c:pt>
                <c:pt idx="133" formatCode="_(* #,##0_);_(* \(#,##0\);_(* &quot;-&quot;??_);_(@_)">
                  <c:v>11932.823221137236</c:v>
                </c:pt>
                <c:pt idx="134" formatCode="_(* #,##0_);_(* \(#,##0\);_(* &quot;-&quot;??_);_(@_)">
                  <c:v>11986.545412880387</c:v>
                </c:pt>
                <c:pt idx="135" formatCode="_(* #,##0_);_(* \(#,##0\);_(* &quot;-&quot;??_);_(@_)">
                  <c:v>12045.727182210068</c:v>
                </c:pt>
                <c:pt idx="136" formatCode="_(* #,##0_);_(* \(#,##0\);_(* &quot;-&quot;??_);_(@_)">
                  <c:v>12102.689962503046</c:v>
                </c:pt>
                <c:pt idx="137" formatCode="_(* #,##0_);_(* \(#,##0\);_(* &quot;-&quot;??_);_(@_)">
                  <c:v>12161.214164410934</c:v>
                </c:pt>
                <c:pt idx="138" formatCode="_(* #,##0_);_(* \(#,##0\);_(* &quot;-&quot;??_);_(@_)">
                  <c:v>12217.504878455404</c:v>
                </c:pt>
                <c:pt idx="139" formatCode="_(* #,##0_);_(* \(#,##0\);_(* &quot;-&quot;??_);_(@_)">
                  <c:v>12275.291884342949</c:v>
                </c:pt>
                <c:pt idx="140" formatCode="_(* #,##0_);_(* \(#,##0\);_(* &quot;-&quot;??_);_(@_)">
                  <c:v>12332.66626280001</c:v>
                </c:pt>
                <c:pt idx="141" formatCode="_(* #,##0_);_(* \(#,##0\);_(* &quot;-&quot;??_);_(@_)">
                  <c:v>12387.76903195703</c:v>
                </c:pt>
                <c:pt idx="142" formatCode="_(* #,##0_);_(* \(#,##0\);_(* &quot;-&quot;??_);_(@_)">
                  <c:v>12444.241812486369</c:v>
                </c:pt>
                <c:pt idx="143" formatCode="_(* #,##0_);_(* \(#,##0\);_(* &quot;-&quot;??_);_(@_)">
                  <c:v>12498.407778382829</c:v>
                </c:pt>
              </c:numCache>
            </c:numRef>
          </c:val>
          <c:smooth val="0"/>
          <c:extLst>
            <c:ext xmlns:c16="http://schemas.microsoft.com/office/drawing/2014/chart" uri="{C3380CC4-5D6E-409C-BE32-E72D297353CC}">
              <c16:uniqueId val="{0000000E-59C1-4BFD-A08C-6FE6E163B627}"/>
            </c:ext>
          </c:extLst>
        </c:ser>
        <c:dLbls>
          <c:showLegendKey val="0"/>
          <c:showVal val="0"/>
          <c:showCatName val="0"/>
          <c:showSerName val="0"/>
          <c:showPercent val="0"/>
          <c:showBubbleSize val="0"/>
        </c:dLbls>
        <c:marker val="1"/>
        <c:smooth val="0"/>
        <c:axId val="-587750752"/>
        <c:axId val="-1037649280"/>
      </c:lineChart>
      <c:dateAx>
        <c:axId val="-587750752"/>
        <c:scaling>
          <c:orientation val="minMax"/>
        </c:scaling>
        <c:delete val="0"/>
        <c:axPos val="b"/>
        <c:numFmt formatCode="yyyy;@" sourceLinked="0"/>
        <c:majorTickMark val="out"/>
        <c:minorTickMark val="none"/>
        <c:tickLblPos val="nextTo"/>
        <c:txPr>
          <a:bodyPr rot="-2700000"/>
          <a:lstStyle/>
          <a:p>
            <a:pPr>
              <a:defRPr sz="1800" b="1">
                <a:solidFill>
                  <a:schemeClr val="tx1"/>
                </a:solidFill>
              </a:defRPr>
            </a:pPr>
            <a:endParaRPr lang="en-US"/>
          </a:p>
        </c:txPr>
        <c:crossAx val="-1037649280"/>
        <c:crosses val="autoZero"/>
        <c:auto val="0"/>
        <c:lblOffset val="100"/>
        <c:baseTimeUnit val="months"/>
        <c:majorUnit val="12"/>
        <c:majorTimeUnit val="months"/>
      </c:dateAx>
      <c:valAx>
        <c:axId val="-1037649280"/>
        <c:scaling>
          <c:orientation val="minMax"/>
          <c:max val="14000"/>
        </c:scaling>
        <c:delete val="0"/>
        <c:axPos val="l"/>
        <c:majorGridlines/>
        <c:numFmt formatCode="#,##0.0" sourceLinked="0"/>
        <c:majorTickMark val="out"/>
        <c:minorTickMark val="none"/>
        <c:tickLblPos val="nextTo"/>
        <c:txPr>
          <a:bodyPr/>
          <a:lstStyle/>
          <a:p>
            <a:pPr>
              <a:defRPr sz="1800" b="1" i="0"/>
            </a:pPr>
            <a:endParaRPr lang="en-US"/>
          </a:p>
        </c:txPr>
        <c:crossAx val="-587750752"/>
        <c:crosses val="autoZero"/>
        <c:crossBetween val="between"/>
        <c:dispUnits>
          <c:builtInUnit val="thousands"/>
          <c:dispUnitsLbl>
            <c:layout>
              <c:manualLayout>
                <c:xMode val="edge"/>
                <c:yMode val="edge"/>
                <c:x val="1.6328968212441498E-2"/>
                <c:y val="0.38088838816821624"/>
              </c:manualLayout>
            </c:layout>
            <c:tx>
              <c:rich>
                <a:bodyPr/>
                <a:lstStyle/>
                <a:p>
                  <a:pPr>
                    <a:defRPr/>
                  </a:pPr>
                  <a:r>
                    <a:rPr lang="en-US" dirty="0" err="1"/>
                    <a:t>Bcf</a:t>
                  </a:r>
                  <a:r>
                    <a:rPr lang="en-US" dirty="0"/>
                    <a:t>/d</a:t>
                  </a:r>
                </a:p>
              </c:rich>
            </c:tx>
          </c:dispUnitsLbl>
        </c:dispUnits>
      </c:valAx>
    </c:plotArea>
    <c:legend>
      <c:legendPos val="r"/>
      <c:layout>
        <c:manualLayout>
          <c:xMode val="edge"/>
          <c:yMode val="edge"/>
          <c:x val="0.77761817318528437"/>
          <c:y val="4.9440543269818456E-2"/>
          <c:w val="0.21518211513268923"/>
          <c:h val="0.83703032295466029"/>
        </c:manualLayout>
      </c:layout>
      <c:overlay val="0"/>
      <c:txPr>
        <a:bodyPr/>
        <a:lstStyle/>
        <a:p>
          <a:pPr>
            <a:defRPr sz="1400" b="1"/>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a:solidFill>
                  <a:schemeClr val="tx1"/>
                </a:solidFill>
              </a:rPr>
              <a:t>Permian</a:t>
            </a:r>
            <a:r>
              <a:rPr lang="en-US" sz="2000" b="1" baseline="0" dirty="0">
                <a:solidFill>
                  <a:schemeClr val="tx1"/>
                </a:solidFill>
              </a:rPr>
              <a:t> Produced Water</a:t>
            </a:r>
            <a:endParaRPr lang="en-US" sz="2000" b="1" dirty="0">
              <a:solidFill>
                <a:schemeClr val="tx1"/>
              </a:solidFill>
            </a:endParaRPr>
          </a:p>
        </c:rich>
      </c:tx>
      <c:layout>
        <c:manualLayout>
          <c:xMode val="edge"/>
          <c:yMode val="edge"/>
          <c:x val="0.34574704045322308"/>
          <c:y val="1.3790853775468829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376016728319622"/>
          <c:y val="9.9259615754236988E-2"/>
          <c:w val="0.75693422664036925"/>
          <c:h val="0.75344016648058065"/>
        </c:manualLayout>
      </c:layout>
      <c:barChart>
        <c:barDir val="col"/>
        <c:grouping val="stacked"/>
        <c:varyColors val="0"/>
        <c:ser>
          <c:idx val="0"/>
          <c:order val="0"/>
          <c:tx>
            <c:strRef>
              <c:f>Sheet1!$B$1</c:f>
              <c:strCache>
                <c:ptCount val="1"/>
                <c:pt idx="0">
                  <c:v>Conventional</c:v>
                </c:pt>
              </c:strCache>
            </c:strRef>
          </c:tx>
          <c:spPr>
            <a:solidFill>
              <a:srgbClr val="87C7D9"/>
            </a:solidFill>
            <a:ln>
              <a:noFill/>
            </a:ln>
            <a:effectLst/>
          </c:spPr>
          <c:invertIfNegative val="0"/>
          <c:cat>
            <c:numRef>
              <c:f>Sheet1!$A$2:$A$14</c:f>
              <c:numCache>
                <c:formatCode>m/d/yy;@</c:formatCode>
                <c:ptCount val="13"/>
                <c:pt idx="0">
                  <c:v>38534</c:v>
                </c:pt>
                <c:pt idx="1">
                  <c:v>38899</c:v>
                </c:pt>
                <c:pt idx="2">
                  <c:v>39264</c:v>
                </c:pt>
                <c:pt idx="3">
                  <c:v>39630</c:v>
                </c:pt>
                <c:pt idx="4">
                  <c:v>39995</c:v>
                </c:pt>
                <c:pt idx="5">
                  <c:v>40360</c:v>
                </c:pt>
                <c:pt idx="6">
                  <c:v>40725</c:v>
                </c:pt>
                <c:pt idx="7">
                  <c:v>41091</c:v>
                </c:pt>
                <c:pt idx="8">
                  <c:v>41456</c:v>
                </c:pt>
                <c:pt idx="9">
                  <c:v>41821</c:v>
                </c:pt>
                <c:pt idx="10">
                  <c:v>42186</c:v>
                </c:pt>
                <c:pt idx="11">
                  <c:v>42552</c:v>
                </c:pt>
                <c:pt idx="12">
                  <c:v>42917</c:v>
                </c:pt>
              </c:numCache>
            </c:numRef>
          </c:cat>
          <c:val>
            <c:numRef>
              <c:f>Sheet1!$B$2:$B$14</c:f>
              <c:numCache>
                <c:formatCode>_(* #,##0_);_(* \(#,##0\);_(* "-"??_);_(@_)</c:formatCode>
                <c:ptCount val="13"/>
                <c:pt idx="0">
                  <c:v>9136.9863013698632</c:v>
                </c:pt>
                <c:pt idx="1">
                  <c:v>9380.82191780822</c:v>
                </c:pt>
                <c:pt idx="2">
                  <c:v>9432.8767123287671</c:v>
                </c:pt>
                <c:pt idx="3">
                  <c:v>9758.9041095890407</c:v>
                </c:pt>
                <c:pt idx="4">
                  <c:v>9802.7397260273974</c:v>
                </c:pt>
                <c:pt idx="5">
                  <c:v>10005.479452054795</c:v>
                </c:pt>
                <c:pt idx="6">
                  <c:v>9915.0684931506858</c:v>
                </c:pt>
                <c:pt idx="7">
                  <c:v>10468.493150684932</c:v>
                </c:pt>
                <c:pt idx="8">
                  <c:v>11000</c:v>
                </c:pt>
                <c:pt idx="9">
                  <c:v>10835.616438356165</c:v>
                </c:pt>
                <c:pt idx="10">
                  <c:v>9945.2054794520554</c:v>
                </c:pt>
                <c:pt idx="11">
                  <c:v>9127.963562682924</c:v>
                </c:pt>
                <c:pt idx="12">
                  <c:v>8377.8780613246563</c:v>
                </c:pt>
              </c:numCache>
            </c:numRef>
          </c:val>
          <c:extLst>
            <c:ext xmlns:c16="http://schemas.microsoft.com/office/drawing/2014/chart" uri="{C3380CC4-5D6E-409C-BE32-E72D297353CC}">
              <c16:uniqueId val="{00000000-0E2D-4A79-8138-24ECAE48910E}"/>
            </c:ext>
          </c:extLst>
        </c:ser>
        <c:ser>
          <c:idx val="1"/>
          <c:order val="1"/>
          <c:tx>
            <c:strRef>
              <c:f>Sheet1!$C$1</c:f>
              <c:strCache>
                <c:ptCount val="1"/>
                <c:pt idx="0">
                  <c:v>Unconventional</c:v>
                </c:pt>
              </c:strCache>
            </c:strRef>
          </c:tx>
          <c:spPr>
            <a:solidFill>
              <a:srgbClr val="2A63A8"/>
            </a:solidFill>
            <a:ln>
              <a:noFill/>
            </a:ln>
            <a:effectLst/>
          </c:spPr>
          <c:invertIfNegative val="0"/>
          <c:cat>
            <c:numRef>
              <c:f>Sheet1!$A$2:$A$14</c:f>
              <c:numCache>
                <c:formatCode>m/d/yy;@</c:formatCode>
                <c:ptCount val="13"/>
                <c:pt idx="0">
                  <c:v>38534</c:v>
                </c:pt>
                <c:pt idx="1">
                  <c:v>38899</c:v>
                </c:pt>
                <c:pt idx="2">
                  <c:v>39264</c:v>
                </c:pt>
                <c:pt idx="3">
                  <c:v>39630</c:v>
                </c:pt>
                <c:pt idx="4">
                  <c:v>39995</c:v>
                </c:pt>
                <c:pt idx="5">
                  <c:v>40360</c:v>
                </c:pt>
                <c:pt idx="6">
                  <c:v>40725</c:v>
                </c:pt>
                <c:pt idx="7">
                  <c:v>41091</c:v>
                </c:pt>
                <c:pt idx="8">
                  <c:v>41456</c:v>
                </c:pt>
                <c:pt idx="9">
                  <c:v>41821</c:v>
                </c:pt>
                <c:pt idx="10">
                  <c:v>42186</c:v>
                </c:pt>
                <c:pt idx="11">
                  <c:v>42552</c:v>
                </c:pt>
                <c:pt idx="12">
                  <c:v>42917</c:v>
                </c:pt>
              </c:numCache>
            </c:numRef>
          </c:cat>
          <c:val>
            <c:numRef>
              <c:f>Sheet1!$C$2:$C$14</c:f>
              <c:numCache>
                <c:formatCode>_(* #,##0_);_(* \(#,##0\);_(* "-"??_);_(@_)</c:formatCode>
                <c:ptCount val="13"/>
                <c:pt idx="0">
                  <c:v>126.02739726027397</c:v>
                </c:pt>
                <c:pt idx="1">
                  <c:v>156.16438356164383</c:v>
                </c:pt>
                <c:pt idx="2">
                  <c:v>180.82191780821918</c:v>
                </c:pt>
                <c:pt idx="3">
                  <c:v>252.05479452054794</c:v>
                </c:pt>
                <c:pt idx="4">
                  <c:v>328.76712328767127</c:v>
                </c:pt>
                <c:pt idx="5">
                  <c:v>479.45205479452056</c:v>
                </c:pt>
                <c:pt idx="6">
                  <c:v>783.56164383561645</c:v>
                </c:pt>
                <c:pt idx="7">
                  <c:v>1265.7534246575342</c:v>
                </c:pt>
                <c:pt idx="8">
                  <c:v>1764.3835616438357</c:v>
                </c:pt>
                <c:pt idx="9">
                  <c:v>2452.0547945205481</c:v>
                </c:pt>
                <c:pt idx="10">
                  <c:v>3112.3287671232879</c:v>
                </c:pt>
                <c:pt idx="11">
                  <c:v>4946.3876938946933</c:v>
                </c:pt>
                <c:pt idx="12">
                  <c:v>8387.0432670352784</c:v>
                </c:pt>
              </c:numCache>
            </c:numRef>
          </c:val>
          <c:extLst>
            <c:ext xmlns:c16="http://schemas.microsoft.com/office/drawing/2014/chart" uri="{C3380CC4-5D6E-409C-BE32-E72D297353CC}">
              <c16:uniqueId val="{00000001-0E2D-4A79-8138-24ECAE48910E}"/>
            </c:ext>
          </c:extLst>
        </c:ser>
        <c:dLbls>
          <c:showLegendKey val="0"/>
          <c:showVal val="0"/>
          <c:showCatName val="0"/>
          <c:showSerName val="0"/>
          <c:showPercent val="0"/>
          <c:showBubbleSize val="0"/>
        </c:dLbls>
        <c:gapWidth val="150"/>
        <c:overlap val="100"/>
        <c:axId val="642254336"/>
        <c:axId val="642254664"/>
      </c:barChart>
      <c:dateAx>
        <c:axId val="642254336"/>
        <c:scaling>
          <c:orientation val="minMax"/>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600" b="1" i="0" u="none" strike="noStrike" kern="1200" baseline="0">
                <a:solidFill>
                  <a:schemeClr val="tx1"/>
                </a:solidFill>
                <a:latin typeface="+mn-lt"/>
                <a:ea typeface="+mn-ea"/>
                <a:cs typeface="+mn-cs"/>
              </a:defRPr>
            </a:pPr>
            <a:endParaRPr lang="en-US"/>
          </a:p>
        </c:txPr>
        <c:crossAx val="642254664"/>
        <c:crosses val="autoZero"/>
        <c:auto val="1"/>
        <c:lblOffset val="100"/>
        <c:baseTimeUnit val="years"/>
      </c:dateAx>
      <c:valAx>
        <c:axId val="64225466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642254336"/>
        <c:crosses val="autoZero"/>
        <c:crossBetween val="between"/>
        <c:dispUnits>
          <c:builtInUnit val="thousands"/>
          <c:dispUnitsLbl>
            <c:layout>
              <c:manualLayout>
                <c:xMode val="edge"/>
                <c:yMode val="edge"/>
                <c:x val="1.5984876041691576E-2"/>
                <c:y val="0.34688145360376726"/>
              </c:manualLayout>
            </c:layout>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b="1" dirty="0">
                      <a:solidFill>
                        <a:schemeClr val="tx1"/>
                      </a:solidFill>
                    </a:rPr>
                    <a:t>MMb/d</a:t>
                  </a:r>
                </a:p>
              </c:rich>
            </c:tx>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r"/>
      <c:layout>
        <c:manualLayout>
          <c:xMode val="edge"/>
          <c:yMode val="edge"/>
          <c:x val="0.22935779816513763"/>
          <c:y val="0.20911234463843092"/>
          <c:w val="0.42163907492459629"/>
          <c:h val="0.1128860651783982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a:solidFill>
                  <a:schemeClr val="tx1"/>
                </a:solidFill>
              </a:rPr>
              <a:t>Barrels of Water per</a:t>
            </a:r>
            <a:r>
              <a:rPr lang="en-US" sz="2000" b="1" baseline="0" dirty="0">
                <a:solidFill>
                  <a:schemeClr val="tx1"/>
                </a:solidFill>
              </a:rPr>
              <a:t> Barrel of Oil</a:t>
            </a:r>
            <a:endParaRPr lang="en-US" sz="2000" b="1" dirty="0">
              <a:solidFill>
                <a:schemeClr val="tx1"/>
              </a:solidFill>
            </a:endParaRPr>
          </a:p>
        </c:rich>
      </c:tx>
      <c:layout>
        <c:manualLayout>
          <c:xMode val="edge"/>
          <c:yMode val="edge"/>
          <c:x val="0.24579390082580135"/>
          <c:y val="1.6549024530562596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376016728319622"/>
          <c:y val="9.9259615754236988E-2"/>
          <c:w val="0.75693422664036925"/>
          <c:h val="0.75344016648058065"/>
        </c:manualLayout>
      </c:layout>
      <c:lineChart>
        <c:grouping val="standard"/>
        <c:varyColors val="0"/>
        <c:ser>
          <c:idx val="0"/>
          <c:order val="0"/>
          <c:tx>
            <c:strRef>
              <c:f>Sheet1!$B$1</c:f>
              <c:strCache>
                <c:ptCount val="1"/>
                <c:pt idx="0">
                  <c:v>Conventional</c:v>
                </c:pt>
              </c:strCache>
            </c:strRef>
          </c:tx>
          <c:spPr>
            <a:ln w="44450" cap="rnd">
              <a:solidFill>
                <a:schemeClr val="accent1"/>
              </a:solidFill>
              <a:round/>
            </a:ln>
            <a:effectLst/>
          </c:spPr>
          <c:marker>
            <c:symbol val="none"/>
          </c:marker>
          <c:cat>
            <c:numRef>
              <c:f>Sheet1!$A$2:$A$14</c:f>
              <c:numCache>
                <c:formatCode>m/d/yy;@</c:formatCode>
                <c:ptCount val="13"/>
                <c:pt idx="0">
                  <c:v>38534</c:v>
                </c:pt>
                <c:pt idx="1">
                  <c:v>38899</c:v>
                </c:pt>
                <c:pt idx="2">
                  <c:v>39264</c:v>
                </c:pt>
                <c:pt idx="3">
                  <c:v>39630</c:v>
                </c:pt>
                <c:pt idx="4">
                  <c:v>39995</c:v>
                </c:pt>
                <c:pt idx="5">
                  <c:v>40360</c:v>
                </c:pt>
                <c:pt idx="6">
                  <c:v>40725</c:v>
                </c:pt>
                <c:pt idx="7">
                  <c:v>41091</c:v>
                </c:pt>
                <c:pt idx="8">
                  <c:v>41456</c:v>
                </c:pt>
                <c:pt idx="9">
                  <c:v>41821</c:v>
                </c:pt>
                <c:pt idx="10">
                  <c:v>42186</c:v>
                </c:pt>
                <c:pt idx="11">
                  <c:v>42552</c:v>
                </c:pt>
                <c:pt idx="12">
                  <c:v>42917</c:v>
                </c:pt>
              </c:numCache>
            </c:numRef>
          </c:cat>
          <c:val>
            <c:numRef>
              <c:f>Sheet1!$B$2:$B$14</c:f>
              <c:numCache>
                <c:formatCode>_(* #,##0_);_(* \(#,##0\);_(* "-"??_);_(@_)</c:formatCode>
                <c:ptCount val="13"/>
                <c:pt idx="0">
                  <c:v>11.006600660066006</c:v>
                </c:pt>
                <c:pt idx="1">
                  <c:v>11.489932885906041</c:v>
                </c:pt>
                <c:pt idx="2">
                  <c:v>11.831615120274915</c:v>
                </c:pt>
                <c:pt idx="3">
                  <c:v>12.282758620689654</c:v>
                </c:pt>
                <c:pt idx="4">
                  <c:v>12.824372759856631</c:v>
                </c:pt>
                <c:pt idx="5">
                  <c:v>13.089605734767026</c:v>
                </c:pt>
                <c:pt idx="6">
                  <c:v>13.256410256410257</c:v>
                </c:pt>
                <c:pt idx="7">
                  <c:v>13.894545454545453</c:v>
                </c:pt>
                <c:pt idx="8">
                  <c:v>15.150943396226413</c:v>
                </c:pt>
                <c:pt idx="9">
                  <c:v>15.449218750000002</c:v>
                </c:pt>
                <c:pt idx="10">
                  <c:v>15.381355932203389</c:v>
                </c:pt>
                <c:pt idx="11">
                  <c:v>15.313791211165833</c:v>
                </c:pt>
                <c:pt idx="12">
                  <c:v>15.246523277456324</c:v>
                </c:pt>
              </c:numCache>
            </c:numRef>
          </c:val>
          <c:smooth val="0"/>
          <c:extLst>
            <c:ext xmlns:c16="http://schemas.microsoft.com/office/drawing/2014/chart" uri="{C3380CC4-5D6E-409C-BE32-E72D297353CC}">
              <c16:uniqueId val="{00000000-8364-4F25-86DF-416AD1125969}"/>
            </c:ext>
          </c:extLst>
        </c:ser>
        <c:ser>
          <c:idx val="1"/>
          <c:order val="1"/>
          <c:tx>
            <c:strRef>
              <c:f>Sheet1!$C$1</c:f>
              <c:strCache>
                <c:ptCount val="1"/>
                <c:pt idx="0">
                  <c:v>Unconventional</c:v>
                </c:pt>
              </c:strCache>
            </c:strRef>
          </c:tx>
          <c:spPr>
            <a:ln w="44450" cap="rnd">
              <a:solidFill>
                <a:schemeClr val="accent2"/>
              </a:solidFill>
              <a:round/>
            </a:ln>
            <a:effectLst/>
          </c:spPr>
          <c:marker>
            <c:symbol val="none"/>
          </c:marker>
          <c:cat>
            <c:numRef>
              <c:f>Sheet1!$A$2:$A$14</c:f>
              <c:numCache>
                <c:formatCode>m/d/yy;@</c:formatCode>
                <c:ptCount val="13"/>
                <c:pt idx="0">
                  <c:v>38534</c:v>
                </c:pt>
                <c:pt idx="1">
                  <c:v>38899</c:v>
                </c:pt>
                <c:pt idx="2">
                  <c:v>39264</c:v>
                </c:pt>
                <c:pt idx="3">
                  <c:v>39630</c:v>
                </c:pt>
                <c:pt idx="4">
                  <c:v>39995</c:v>
                </c:pt>
                <c:pt idx="5">
                  <c:v>40360</c:v>
                </c:pt>
                <c:pt idx="6">
                  <c:v>40725</c:v>
                </c:pt>
                <c:pt idx="7">
                  <c:v>41091</c:v>
                </c:pt>
                <c:pt idx="8">
                  <c:v>41456</c:v>
                </c:pt>
                <c:pt idx="9">
                  <c:v>41821</c:v>
                </c:pt>
                <c:pt idx="10">
                  <c:v>42186</c:v>
                </c:pt>
                <c:pt idx="11">
                  <c:v>42552</c:v>
                </c:pt>
                <c:pt idx="12">
                  <c:v>42917</c:v>
                </c:pt>
              </c:numCache>
            </c:numRef>
          </c:cat>
          <c:val>
            <c:numRef>
              <c:f>Sheet1!$C$2:$C$14</c:f>
              <c:numCache>
                <c:formatCode>_(* #,##0_);_(* \(#,##0\);_(* "-"??_);_(@_)</c:formatCode>
                <c:ptCount val="13"/>
                <c:pt idx="0">
                  <c:v>6.0000000000000009</c:v>
                </c:pt>
                <c:pt idx="1">
                  <c:v>3.5000000000000004</c:v>
                </c:pt>
                <c:pt idx="2">
                  <c:v>3.333333333333333</c:v>
                </c:pt>
                <c:pt idx="3">
                  <c:v>4</c:v>
                </c:pt>
                <c:pt idx="4">
                  <c:v>3.7142857142857144</c:v>
                </c:pt>
                <c:pt idx="5">
                  <c:v>3.25</c:v>
                </c:pt>
                <c:pt idx="6">
                  <c:v>2.96</c:v>
                </c:pt>
                <c:pt idx="7">
                  <c:v>2.9361702127659575</c:v>
                </c:pt>
                <c:pt idx="8">
                  <c:v>2.9722222222222228</c:v>
                </c:pt>
                <c:pt idx="9">
                  <c:v>2.7931034482758621</c:v>
                </c:pt>
                <c:pt idx="10">
                  <c:v>3.0764705882352938</c:v>
                </c:pt>
                <c:pt idx="11">
                  <c:v>3.2333953021974611</c:v>
                </c:pt>
                <c:pt idx="12">
                  <c:v>3.3897969063967466</c:v>
                </c:pt>
              </c:numCache>
            </c:numRef>
          </c:val>
          <c:smooth val="0"/>
          <c:extLst>
            <c:ext xmlns:c16="http://schemas.microsoft.com/office/drawing/2014/chart" uri="{C3380CC4-5D6E-409C-BE32-E72D297353CC}">
              <c16:uniqueId val="{00000001-8364-4F25-86DF-416AD1125969}"/>
            </c:ext>
          </c:extLst>
        </c:ser>
        <c:dLbls>
          <c:showLegendKey val="0"/>
          <c:showVal val="0"/>
          <c:showCatName val="0"/>
          <c:showSerName val="0"/>
          <c:showPercent val="0"/>
          <c:showBubbleSize val="0"/>
        </c:dLbls>
        <c:smooth val="0"/>
        <c:axId val="642254336"/>
        <c:axId val="642254664"/>
      </c:lineChart>
      <c:dateAx>
        <c:axId val="642254336"/>
        <c:scaling>
          <c:orientation val="minMax"/>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800" b="1" i="0" u="none" strike="noStrike" kern="1200" baseline="0">
                <a:solidFill>
                  <a:schemeClr val="tx1"/>
                </a:solidFill>
                <a:latin typeface="+mn-lt"/>
                <a:ea typeface="+mn-ea"/>
                <a:cs typeface="+mn-cs"/>
              </a:defRPr>
            </a:pPr>
            <a:endParaRPr lang="en-US"/>
          </a:p>
        </c:txPr>
        <c:crossAx val="642254664"/>
        <c:crosses val="autoZero"/>
        <c:auto val="1"/>
        <c:lblOffset val="100"/>
        <c:baseTimeUnit val="years"/>
      </c:dateAx>
      <c:valAx>
        <c:axId val="6422546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642254336"/>
        <c:crosses val="autoZero"/>
        <c:crossBetween val="between"/>
      </c:valAx>
      <c:spPr>
        <a:noFill/>
        <a:ln>
          <a:noFill/>
        </a:ln>
        <a:effectLst/>
      </c:spPr>
    </c:plotArea>
    <c:legend>
      <c:legendPos val="r"/>
      <c:layout>
        <c:manualLayout>
          <c:xMode val="edge"/>
          <c:yMode val="edge"/>
          <c:x val="0.43661017535756053"/>
          <c:y val="0.3942604885480479"/>
          <c:w val="0.4786949582455059"/>
          <c:h val="0.21234300169769083"/>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600" b="1" i="0" u="none" strike="noStrike" kern="1200" spc="0" baseline="0" dirty="0" smtClean="0">
                <a:solidFill>
                  <a:srgbClr val="003D65"/>
                </a:solidFill>
                <a:latin typeface="+mn-lt"/>
                <a:ea typeface="+mn-ea"/>
                <a:cs typeface="+mn-cs"/>
              </a:defRPr>
            </a:pPr>
            <a:r>
              <a:rPr lang="en-US" sz="1600" b="1" kern="1200" dirty="0">
                <a:solidFill>
                  <a:srgbClr val="003D65"/>
                </a:solidFill>
                <a:latin typeface="+mn-lt"/>
                <a:ea typeface="+mn-ea"/>
                <a:cs typeface="+mn-cs"/>
              </a:rPr>
              <a:t>Technology upside case adds 500 kb/d</a:t>
            </a:r>
          </a:p>
        </c:rich>
      </c:tx>
      <c:layout>
        <c:manualLayout>
          <c:xMode val="edge"/>
          <c:yMode val="edge"/>
          <c:x val="0.18450858531444325"/>
          <c:y val="3.9836723702541474E-2"/>
        </c:manualLayout>
      </c:layout>
      <c:overlay val="0"/>
      <c:spPr>
        <a:noFill/>
        <a:ln>
          <a:noFill/>
        </a:ln>
        <a:effectLst/>
      </c:spPr>
      <c:txPr>
        <a:bodyPr rot="0" spcFirstLastPara="1" vertOverflow="ellipsis" vert="horz" wrap="square" anchor="ctr" anchorCtr="1"/>
        <a:lstStyle/>
        <a:p>
          <a:pPr>
            <a:defRPr lang="en-US" sz="1600" b="1" i="0" u="none" strike="noStrike" kern="1200" spc="0" baseline="0" dirty="0" smtClean="0">
              <a:solidFill>
                <a:srgbClr val="003D65"/>
              </a:solidFill>
              <a:latin typeface="+mn-lt"/>
              <a:ea typeface="+mn-ea"/>
              <a:cs typeface="+mn-cs"/>
            </a:defRPr>
          </a:pPr>
          <a:endParaRPr lang="en-US"/>
        </a:p>
      </c:txPr>
    </c:title>
    <c:autoTitleDeleted val="0"/>
    <c:plotArea>
      <c:layout>
        <c:manualLayout>
          <c:layoutTarget val="inner"/>
          <c:xMode val="edge"/>
          <c:yMode val="edge"/>
          <c:x val="0.11480606093106885"/>
          <c:y val="0.17924224355152055"/>
          <c:w val="0.85423690353415449"/>
          <c:h val="0.7370113320674978"/>
        </c:manualLayout>
      </c:layout>
      <c:barChart>
        <c:barDir val="col"/>
        <c:grouping val="stacked"/>
        <c:varyColors val="0"/>
        <c:ser>
          <c:idx val="1"/>
          <c:order val="0"/>
          <c:tx>
            <c:strRef>
              <c:f>Data!$C$170</c:f>
              <c:strCache>
                <c:ptCount val="1"/>
                <c:pt idx="0">
                  <c:v>Condensate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Data!$O$4:$S$4</c:f>
              <c:numCache>
                <c:formatCode>General</c:formatCode>
                <c:ptCount val="5"/>
                <c:pt idx="0">
                  <c:v>2016</c:v>
                </c:pt>
                <c:pt idx="1">
                  <c:v>2017</c:v>
                </c:pt>
                <c:pt idx="2">
                  <c:v>2018</c:v>
                </c:pt>
                <c:pt idx="3">
                  <c:v>2019</c:v>
                </c:pt>
                <c:pt idx="4">
                  <c:v>2020</c:v>
                </c:pt>
              </c:numCache>
            </c:numRef>
          </c:cat>
          <c:val>
            <c:numRef>
              <c:f>Data!$O$170:$S$170</c:f>
              <c:numCache>
                <c:formatCode>#,##0_);[Red]\(#,##0\)</c:formatCode>
                <c:ptCount val="5"/>
                <c:pt idx="0">
                  <c:v>2128.6777593094744</c:v>
                </c:pt>
                <c:pt idx="1">
                  <c:v>1951.1300573338306</c:v>
                </c:pt>
                <c:pt idx="2">
                  <c:v>1783.1680091886415</c:v>
                </c:pt>
                <c:pt idx="3">
                  <c:v>1937.6232437926515</c:v>
                </c:pt>
                <c:pt idx="4">
                  <c:v>1714.9919453472098</c:v>
                </c:pt>
              </c:numCache>
            </c:numRef>
          </c:val>
          <c:extLst>
            <c:ext xmlns:c16="http://schemas.microsoft.com/office/drawing/2014/chart" uri="{C3380CC4-5D6E-409C-BE32-E72D297353CC}">
              <c16:uniqueId val="{00000000-F535-498D-8538-53BEA4477C75}"/>
            </c:ext>
          </c:extLst>
        </c:ser>
        <c:ser>
          <c:idx val="2"/>
          <c:order val="1"/>
          <c:tx>
            <c:strRef>
              <c:f>Data!$C$171</c:f>
              <c:strCache>
                <c:ptCount val="1"/>
                <c:pt idx="0">
                  <c:v>Light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Data!$O$4:$S$4</c:f>
              <c:numCache>
                <c:formatCode>General</c:formatCode>
                <c:ptCount val="5"/>
                <c:pt idx="0">
                  <c:v>2016</c:v>
                </c:pt>
                <c:pt idx="1">
                  <c:v>2017</c:v>
                </c:pt>
                <c:pt idx="2">
                  <c:v>2018</c:v>
                </c:pt>
                <c:pt idx="3">
                  <c:v>2019</c:v>
                </c:pt>
                <c:pt idx="4">
                  <c:v>2020</c:v>
                </c:pt>
              </c:numCache>
            </c:numRef>
          </c:cat>
          <c:val>
            <c:numRef>
              <c:f>Data!$O$171:$S$171</c:f>
              <c:numCache>
                <c:formatCode>#,##0_);[Red]\(#,##0\)</c:formatCode>
                <c:ptCount val="5"/>
                <c:pt idx="0">
                  <c:v>-4527.3408311730009</c:v>
                </c:pt>
                <c:pt idx="1">
                  <c:v>-4302.7841427459844</c:v>
                </c:pt>
                <c:pt idx="2">
                  <c:v>-2967.7998634820215</c:v>
                </c:pt>
                <c:pt idx="3">
                  <c:v>-2412.3826590931412</c:v>
                </c:pt>
                <c:pt idx="4">
                  <c:v>-2793.0658262705774</c:v>
                </c:pt>
              </c:numCache>
            </c:numRef>
          </c:val>
          <c:extLst>
            <c:ext xmlns:c16="http://schemas.microsoft.com/office/drawing/2014/chart" uri="{C3380CC4-5D6E-409C-BE32-E72D297353CC}">
              <c16:uniqueId val="{00000001-F535-498D-8538-53BEA4477C75}"/>
            </c:ext>
          </c:extLst>
        </c:ser>
        <c:ser>
          <c:idx val="3"/>
          <c:order val="2"/>
          <c:tx>
            <c:strRef>
              <c:f>Data!$C$172</c:f>
              <c:strCache>
                <c:ptCount val="1"/>
                <c:pt idx="0">
                  <c:v>Medium</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Data!$O$4:$S$4</c:f>
              <c:numCache>
                <c:formatCode>General</c:formatCode>
                <c:ptCount val="5"/>
                <c:pt idx="0">
                  <c:v>2016</c:v>
                </c:pt>
                <c:pt idx="1">
                  <c:v>2017</c:v>
                </c:pt>
                <c:pt idx="2">
                  <c:v>2018</c:v>
                </c:pt>
                <c:pt idx="3">
                  <c:v>2019</c:v>
                </c:pt>
                <c:pt idx="4">
                  <c:v>2020</c:v>
                </c:pt>
              </c:numCache>
            </c:numRef>
          </c:cat>
          <c:val>
            <c:numRef>
              <c:f>Data!$O$172:$S$172</c:f>
              <c:numCache>
                <c:formatCode>#,##0_);[Red]\(#,##0\)</c:formatCode>
                <c:ptCount val="5"/>
                <c:pt idx="0">
                  <c:v>3494.8895744820302</c:v>
                </c:pt>
                <c:pt idx="1">
                  <c:v>3081.2535670157504</c:v>
                </c:pt>
                <c:pt idx="2">
                  <c:v>2666.6538520092799</c:v>
                </c:pt>
                <c:pt idx="3">
                  <c:v>2662.70400440091</c:v>
                </c:pt>
                <c:pt idx="4">
                  <c:v>2190.9764606002045</c:v>
                </c:pt>
              </c:numCache>
            </c:numRef>
          </c:val>
          <c:extLst>
            <c:ext xmlns:c16="http://schemas.microsoft.com/office/drawing/2014/chart" uri="{C3380CC4-5D6E-409C-BE32-E72D297353CC}">
              <c16:uniqueId val="{00000002-F535-498D-8538-53BEA4477C75}"/>
            </c:ext>
          </c:extLst>
        </c:ser>
        <c:ser>
          <c:idx val="4"/>
          <c:order val="3"/>
          <c:tx>
            <c:strRef>
              <c:f>Data!$C$173</c:f>
              <c:strCache>
                <c:ptCount val="1"/>
                <c:pt idx="0">
                  <c:v>Heavy</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Data!$O$4:$S$4</c:f>
              <c:numCache>
                <c:formatCode>General</c:formatCode>
                <c:ptCount val="5"/>
                <c:pt idx="0">
                  <c:v>2016</c:v>
                </c:pt>
                <c:pt idx="1">
                  <c:v>2017</c:v>
                </c:pt>
                <c:pt idx="2">
                  <c:v>2018</c:v>
                </c:pt>
                <c:pt idx="3">
                  <c:v>2019</c:v>
                </c:pt>
                <c:pt idx="4">
                  <c:v>2020</c:v>
                </c:pt>
              </c:numCache>
            </c:numRef>
          </c:cat>
          <c:val>
            <c:numRef>
              <c:f>Data!$O$173:$S$173</c:f>
              <c:numCache>
                <c:formatCode>#,##0_);[Red]\(#,##0\)</c:formatCode>
                <c:ptCount val="5"/>
                <c:pt idx="0">
                  <c:v>-317.2537093798619</c:v>
                </c:pt>
                <c:pt idx="1">
                  <c:v>-736.25140109215863</c:v>
                </c:pt>
                <c:pt idx="2">
                  <c:v>-1042.4177161558196</c:v>
                </c:pt>
                <c:pt idx="3">
                  <c:v>-1609.0286078530198</c:v>
                </c:pt>
                <c:pt idx="4">
                  <c:v>-1518.3168791621824</c:v>
                </c:pt>
              </c:numCache>
            </c:numRef>
          </c:val>
          <c:extLst>
            <c:ext xmlns:c16="http://schemas.microsoft.com/office/drawing/2014/chart" uri="{C3380CC4-5D6E-409C-BE32-E72D297353CC}">
              <c16:uniqueId val="{00000003-F535-498D-8538-53BEA4477C75}"/>
            </c:ext>
          </c:extLst>
        </c:ser>
        <c:ser>
          <c:idx val="5"/>
          <c:order val="4"/>
          <c:tx>
            <c:strRef>
              <c:f>Data!$C$174</c:f>
              <c:strCache>
                <c:ptCount val="1"/>
                <c:pt idx="0">
                  <c:v>Extra Heavy</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Data!$O$4:$S$4</c:f>
              <c:numCache>
                <c:formatCode>General</c:formatCode>
                <c:ptCount val="5"/>
                <c:pt idx="0">
                  <c:v>2016</c:v>
                </c:pt>
                <c:pt idx="1">
                  <c:v>2017</c:v>
                </c:pt>
                <c:pt idx="2">
                  <c:v>2018</c:v>
                </c:pt>
                <c:pt idx="3">
                  <c:v>2019</c:v>
                </c:pt>
                <c:pt idx="4">
                  <c:v>2020</c:v>
                </c:pt>
              </c:numCache>
            </c:numRef>
          </c:cat>
          <c:val>
            <c:numRef>
              <c:f>Data!$O$174:$S$174</c:f>
              <c:numCache>
                <c:formatCode>#,##0_);[Red]\(#,##0\)</c:formatCode>
                <c:ptCount val="5"/>
                <c:pt idx="0">
                  <c:v>5.5012907905152133</c:v>
                </c:pt>
                <c:pt idx="1">
                  <c:v>-233.16406802020236</c:v>
                </c:pt>
                <c:pt idx="2">
                  <c:v>-505.50734412529113</c:v>
                </c:pt>
                <c:pt idx="3">
                  <c:v>-616.48014504166304</c:v>
                </c:pt>
                <c:pt idx="4">
                  <c:v>-763.33648175720953</c:v>
                </c:pt>
              </c:numCache>
            </c:numRef>
          </c:val>
          <c:extLst>
            <c:ext xmlns:c16="http://schemas.microsoft.com/office/drawing/2014/chart" uri="{C3380CC4-5D6E-409C-BE32-E72D297353CC}">
              <c16:uniqueId val="{00000004-F535-498D-8538-53BEA4477C75}"/>
            </c:ext>
          </c:extLst>
        </c:ser>
        <c:dLbls>
          <c:showLegendKey val="0"/>
          <c:showVal val="0"/>
          <c:showCatName val="0"/>
          <c:showSerName val="0"/>
          <c:showPercent val="0"/>
          <c:showBubbleSize val="0"/>
        </c:dLbls>
        <c:gapWidth val="39"/>
        <c:overlap val="100"/>
        <c:axId val="1322562760"/>
        <c:axId val="1322563416"/>
      </c:barChart>
      <c:catAx>
        <c:axId val="1322562760"/>
        <c:scaling>
          <c:orientation val="minMax"/>
        </c:scaling>
        <c:delete val="0"/>
        <c:axPos val="b"/>
        <c:numFmt formatCode="General" sourceLinked="1"/>
        <c:majorTickMark val="none"/>
        <c:minorTickMark val="none"/>
        <c:tickLblPos val="low"/>
        <c:spPr>
          <a:noFill/>
          <a:ln w="222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22563416"/>
        <c:crosses val="autoZero"/>
        <c:auto val="1"/>
        <c:lblAlgn val="ctr"/>
        <c:lblOffset val="100"/>
        <c:noMultiLvlLbl val="0"/>
      </c:catAx>
      <c:valAx>
        <c:axId val="1322563416"/>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2256276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Arial" panose="020B0604020202020204" pitchFamily="34" charset="0"/>
              </a:defRPr>
            </a:pPr>
            <a:r>
              <a:rPr lang="en-US" sz="2000" dirty="0">
                <a:latin typeface="+mn-lt"/>
              </a:rPr>
              <a:t>U.S. Lower 48 </a:t>
            </a:r>
          </a:p>
          <a:p>
            <a:pPr>
              <a:defRPr sz="2000">
                <a:latin typeface="+mn-lt"/>
              </a:defRPr>
            </a:pPr>
            <a:r>
              <a:rPr lang="en-US" sz="2000" dirty="0">
                <a:latin typeface="+mn-lt"/>
              </a:rPr>
              <a:t>Dry Gas </a:t>
            </a:r>
          </a:p>
          <a:p>
            <a:pPr>
              <a:defRPr sz="2000">
                <a:latin typeface="+mn-lt"/>
              </a:defRPr>
            </a:pPr>
            <a:r>
              <a:rPr lang="en-US" sz="2000" dirty="0">
                <a:latin typeface="+mn-lt"/>
              </a:rPr>
              <a:t>Production</a:t>
            </a:r>
          </a:p>
        </c:rich>
      </c:tx>
      <c:layout>
        <c:manualLayout>
          <c:xMode val="edge"/>
          <c:yMode val="edge"/>
          <c:x val="0.22188128265219709"/>
          <c:y val="8.5515585265330624E-2"/>
        </c:manualLayout>
      </c:layout>
      <c:overlay val="1"/>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Arial" panose="020B0604020202020204" pitchFamily="34" charset="0"/>
            </a:defRPr>
          </a:pPr>
          <a:endParaRPr lang="en-US"/>
        </a:p>
      </c:txPr>
    </c:title>
    <c:autoTitleDeleted val="0"/>
    <c:plotArea>
      <c:layout>
        <c:manualLayout>
          <c:layoutTarget val="inner"/>
          <c:xMode val="edge"/>
          <c:yMode val="edge"/>
          <c:x val="0.19567090156360412"/>
          <c:y val="7.5373795274799787E-2"/>
          <c:w val="0.66544053536896153"/>
          <c:h val="0.74963150243394816"/>
        </c:manualLayout>
      </c:layout>
      <c:areaChart>
        <c:grouping val="standard"/>
        <c:varyColors val="0"/>
        <c:ser>
          <c:idx val="1"/>
          <c:order val="1"/>
          <c:tx>
            <c:strRef>
              <c:f>Chart!$C$1</c:f>
              <c:strCache>
                <c:ptCount val="1"/>
                <c:pt idx="0">
                  <c:v>Era 1</c:v>
                </c:pt>
              </c:strCache>
            </c:strRef>
          </c:tx>
          <c:spPr>
            <a:solidFill>
              <a:srgbClr val="91AF53"/>
            </a:solidFill>
            <a:ln>
              <a:noFill/>
            </a:ln>
            <a:effectLst/>
          </c:spPr>
          <c:cat>
            <c:numRef>
              <c:f>Chart!$A$2:$A$158</c:f>
              <c:numCache>
                <c:formatCode>mmm\-yyyy</c:formatCode>
                <c:ptCount val="157"/>
                <c:pt idx="0">
                  <c:v>38367</c:v>
                </c:pt>
                <c:pt idx="1">
                  <c:v>38398</c:v>
                </c:pt>
                <c:pt idx="2">
                  <c:v>38426</c:v>
                </c:pt>
                <c:pt idx="3">
                  <c:v>38457</c:v>
                </c:pt>
                <c:pt idx="4">
                  <c:v>38487</c:v>
                </c:pt>
                <c:pt idx="5" formatCode="m/d/yyyy">
                  <c:v>38518</c:v>
                </c:pt>
                <c:pt idx="6" formatCode="m/d/yyyy">
                  <c:v>38548</c:v>
                </c:pt>
                <c:pt idx="7" formatCode="m/d/yyyy">
                  <c:v>38579</c:v>
                </c:pt>
                <c:pt idx="8" formatCode="m/d/yyyy">
                  <c:v>38610</c:v>
                </c:pt>
                <c:pt idx="9" formatCode="m/d/yyyy">
                  <c:v>38640</c:v>
                </c:pt>
                <c:pt idx="10" formatCode="m/d/yyyy">
                  <c:v>38671</c:v>
                </c:pt>
                <c:pt idx="11" formatCode="m/d/yyyy">
                  <c:v>38701</c:v>
                </c:pt>
                <c:pt idx="12" formatCode="m/d/yyyy">
                  <c:v>38732</c:v>
                </c:pt>
                <c:pt idx="13" formatCode="m/d/yyyy">
                  <c:v>38763</c:v>
                </c:pt>
                <c:pt idx="14" formatCode="m/d/yyyy">
                  <c:v>38791</c:v>
                </c:pt>
                <c:pt idx="15" formatCode="m/d/yyyy">
                  <c:v>38822</c:v>
                </c:pt>
                <c:pt idx="16" formatCode="m/d/yyyy">
                  <c:v>38852</c:v>
                </c:pt>
                <c:pt idx="17" formatCode="m/d/yyyy">
                  <c:v>38883</c:v>
                </c:pt>
                <c:pt idx="18" formatCode="m/d/yyyy">
                  <c:v>38913</c:v>
                </c:pt>
                <c:pt idx="19" formatCode="m/d/yyyy">
                  <c:v>38944</c:v>
                </c:pt>
                <c:pt idx="20" formatCode="m/d/yyyy">
                  <c:v>38975</c:v>
                </c:pt>
                <c:pt idx="21" formatCode="m/d/yyyy">
                  <c:v>39005</c:v>
                </c:pt>
                <c:pt idx="22" formatCode="m/d/yyyy">
                  <c:v>39036</c:v>
                </c:pt>
                <c:pt idx="23" formatCode="m/d/yyyy">
                  <c:v>39066</c:v>
                </c:pt>
                <c:pt idx="24" formatCode="m/d/yyyy">
                  <c:v>39097</c:v>
                </c:pt>
                <c:pt idx="25" formatCode="m/d/yyyy">
                  <c:v>39128</c:v>
                </c:pt>
                <c:pt idx="26" formatCode="m/d/yyyy">
                  <c:v>39156</c:v>
                </c:pt>
                <c:pt idx="27" formatCode="m/d/yyyy">
                  <c:v>39187</c:v>
                </c:pt>
                <c:pt idx="28" formatCode="m/d/yyyy">
                  <c:v>39217</c:v>
                </c:pt>
                <c:pt idx="29" formatCode="m/d/yyyy">
                  <c:v>39248</c:v>
                </c:pt>
                <c:pt idx="30" formatCode="m/d/yyyy">
                  <c:v>39278</c:v>
                </c:pt>
                <c:pt idx="31" formatCode="m/d/yyyy">
                  <c:v>39309</c:v>
                </c:pt>
                <c:pt idx="32" formatCode="m/d/yyyy">
                  <c:v>39340</c:v>
                </c:pt>
                <c:pt idx="33" formatCode="m/d/yyyy">
                  <c:v>39370</c:v>
                </c:pt>
                <c:pt idx="34" formatCode="m/d/yyyy">
                  <c:v>39401</c:v>
                </c:pt>
                <c:pt idx="35" formatCode="m/d/yyyy">
                  <c:v>39431</c:v>
                </c:pt>
                <c:pt idx="36" formatCode="m/d/yyyy">
                  <c:v>39462</c:v>
                </c:pt>
                <c:pt idx="37" formatCode="m/d/yyyy">
                  <c:v>39493</c:v>
                </c:pt>
                <c:pt idx="38" formatCode="m/d/yyyy">
                  <c:v>39522</c:v>
                </c:pt>
                <c:pt idx="39" formatCode="m/d/yyyy">
                  <c:v>39553</c:v>
                </c:pt>
                <c:pt idx="40" formatCode="m/d/yyyy">
                  <c:v>39583</c:v>
                </c:pt>
                <c:pt idx="41" formatCode="m/d/yyyy">
                  <c:v>39614</c:v>
                </c:pt>
                <c:pt idx="42" formatCode="m/d/yyyy">
                  <c:v>39644</c:v>
                </c:pt>
                <c:pt idx="43" formatCode="m/d/yyyy">
                  <c:v>39675</c:v>
                </c:pt>
                <c:pt idx="44" formatCode="m/d/yyyy">
                  <c:v>39706</c:v>
                </c:pt>
                <c:pt idx="45" formatCode="m/d/yyyy">
                  <c:v>39736</c:v>
                </c:pt>
                <c:pt idx="46" formatCode="m/d/yyyy">
                  <c:v>39767</c:v>
                </c:pt>
                <c:pt idx="47" formatCode="m/d/yyyy">
                  <c:v>39797</c:v>
                </c:pt>
                <c:pt idx="48" formatCode="m/d/yyyy">
                  <c:v>39828</c:v>
                </c:pt>
                <c:pt idx="49" formatCode="m/d/yyyy">
                  <c:v>39859</c:v>
                </c:pt>
                <c:pt idx="50" formatCode="m/d/yyyy">
                  <c:v>39887</c:v>
                </c:pt>
                <c:pt idx="51" formatCode="m/d/yyyy">
                  <c:v>39918</c:v>
                </c:pt>
                <c:pt idx="52" formatCode="m/d/yyyy">
                  <c:v>39948</c:v>
                </c:pt>
                <c:pt idx="53" formatCode="m/d/yyyy">
                  <c:v>39979</c:v>
                </c:pt>
                <c:pt idx="54" formatCode="m/d/yyyy">
                  <c:v>40009</c:v>
                </c:pt>
                <c:pt idx="55" formatCode="m/d/yyyy">
                  <c:v>40040</c:v>
                </c:pt>
                <c:pt idx="56" formatCode="m/d/yyyy">
                  <c:v>40071</c:v>
                </c:pt>
                <c:pt idx="57" formatCode="m/d/yyyy">
                  <c:v>40101</c:v>
                </c:pt>
                <c:pt idx="58" formatCode="m/d/yyyy">
                  <c:v>40132</c:v>
                </c:pt>
                <c:pt idx="59" formatCode="m/d/yyyy">
                  <c:v>40162</c:v>
                </c:pt>
                <c:pt idx="60" formatCode="m/d/yyyy">
                  <c:v>40193</c:v>
                </c:pt>
                <c:pt idx="61" formatCode="m/d/yyyy">
                  <c:v>40224</c:v>
                </c:pt>
                <c:pt idx="62" formatCode="m/d/yyyy">
                  <c:v>40252</c:v>
                </c:pt>
                <c:pt idx="63" formatCode="m/d/yyyy">
                  <c:v>40283</c:v>
                </c:pt>
                <c:pt idx="64" formatCode="m/d/yyyy">
                  <c:v>40313</c:v>
                </c:pt>
                <c:pt idx="65" formatCode="m/d/yyyy">
                  <c:v>40344</c:v>
                </c:pt>
                <c:pt idx="66" formatCode="m/d/yyyy">
                  <c:v>40374</c:v>
                </c:pt>
                <c:pt idx="67" formatCode="m/d/yyyy">
                  <c:v>40405</c:v>
                </c:pt>
                <c:pt idx="68" formatCode="m/d/yyyy">
                  <c:v>40436</c:v>
                </c:pt>
                <c:pt idx="69" formatCode="m/d/yyyy">
                  <c:v>40466</c:v>
                </c:pt>
                <c:pt idx="70" formatCode="m/d/yyyy">
                  <c:v>40497</c:v>
                </c:pt>
                <c:pt idx="71" formatCode="m/d/yyyy">
                  <c:v>40527</c:v>
                </c:pt>
                <c:pt idx="72" formatCode="m/d/yyyy">
                  <c:v>40558</c:v>
                </c:pt>
                <c:pt idx="73" formatCode="m/d/yyyy">
                  <c:v>40589</c:v>
                </c:pt>
                <c:pt idx="74" formatCode="m/d/yyyy">
                  <c:v>40617</c:v>
                </c:pt>
                <c:pt idx="75" formatCode="m/d/yyyy">
                  <c:v>40648</c:v>
                </c:pt>
                <c:pt idx="76" formatCode="m/d/yyyy">
                  <c:v>40678</c:v>
                </c:pt>
                <c:pt idx="77" formatCode="m/d/yyyy">
                  <c:v>40709</c:v>
                </c:pt>
                <c:pt idx="78" formatCode="m/d/yyyy">
                  <c:v>40739</c:v>
                </c:pt>
                <c:pt idx="79" formatCode="m/d/yyyy">
                  <c:v>40770</c:v>
                </c:pt>
                <c:pt idx="80" formatCode="m/d/yyyy">
                  <c:v>40801</c:v>
                </c:pt>
                <c:pt idx="81" formatCode="m/d/yyyy">
                  <c:v>40831</c:v>
                </c:pt>
                <c:pt idx="82" formatCode="m/d/yyyy">
                  <c:v>40862</c:v>
                </c:pt>
                <c:pt idx="83" formatCode="m/d/yyyy">
                  <c:v>40892</c:v>
                </c:pt>
                <c:pt idx="84" formatCode="m/d/yyyy">
                  <c:v>40923</c:v>
                </c:pt>
                <c:pt idx="85" formatCode="m/d/yyyy">
                  <c:v>40954</c:v>
                </c:pt>
                <c:pt idx="86" formatCode="m/d/yyyy">
                  <c:v>40983</c:v>
                </c:pt>
                <c:pt idx="87" formatCode="m/d/yyyy">
                  <c:v>41014</c:v>
                </c:pt>
                <c:pt idx="88" formatCode="m/d/yyyy">
                  <c:v>41044</c:v>
                </c:pt>
                <c:pt idx="89" formatCode="m/d/yyyy">
                  <c:v>41075</c:v>
                </c:pt>
                <c:pt idx="90" formatCode="m/d/yyyy">
                  <c:v>41105</c:v>
                </c:pt>
                <c:pt idx="91" formatCode="m/d/yyyy">
                  <c:v>41136</c:v>
                </c:pt>
                <c:pt idx="92" formatCode="m/d/yyyy">
                  <c:v>41167</c:v>
                </c:pt>
                <c:pt idx="93" formatCode="m/d/yyyy">
                  <c:v>41197</c:v>
                </c:pt>
                <c:pt idx="94" formatCode="m/d/yyyy">
                  <c:v>41228</c:v>
                </c:pt>
                <c:pt idx="95" formatCode="m/d/yyyy">
                  <c:v>41258</c:v>
                </c:pt>
                <c:pt idx="96" formatCode="m/d/yyyy">
                  <c:v>41289</c:v>
                </c:pt>
                <c:pt idx="97" formatCode="m/d/yyyy">
                  <c:v>41320</c:v>
                </c:pt>
                <c:pt idx="98" formatCode="m/d/yyyy">
                  <c:v>41348</c:v>
                </c:pt>
                <c:pt idx="99" formatCode="m/d/yyyy">
                  <c:v>41379</c:v>
                </c:pt>
                <c:pt idx="100" formatCode="m/d/yyyy">
                  <c:v>41409</c:v>
                </c:pt>
                <c:pt idx="101" formatCode="m/d/yyyy">
                  <c:v>41440</c:v>
                </c:pt>
                <c:pt idx="102" formatCode="m/d/yyyy">
                  <c:v>41470</c:v>
                </c:pt>
                <c:pt idx="103" formatCode="m/d/yyyy">
                  <c:v>41501</c:v>
                </c:pt>
                <c:pt idx="104" formatCode="m/d/yyyy">
                  <c:v>41532</c:v>
                </c:pt>
                <c:pt idx="105" formatCode="m/d/yyyy">
                  <c:v>41562</c:v>
                </c:pt>
                <c:pt idx="106" formatCode="m/d/yyyy">
                  <c:v>41593</c:v>
                </c:pt>
                <c:pt idx="107" formatCode="m/d/yyyy">
                  <c:v>41623</c:v>
                </c:pt>
                <c:pt idx="108" formatCode="m/d/yyyy">
                  <c:v>41654</c:v>
                </c:pt>
                <c:pt idx="109" formatCode="m/d/yyyy">
                  <c:v>41685</c:v>
                </c:pt>
                <c:pt idx="110" formatCode="m/d/yyyy">
                  <c:v>41713</c:v>
                </c:pt>
                <c:pt idx="111" formatCode="m/d/yyyy">
                  <c:v>41744</c:v>
                </c:pt>
                <c:pt idx="112" formatCode="m/d/yyyy">
                  <c:v>41774</c:v>
                </c:pt>
                <c:pt idx="113" formatCode="m/d/yyyy">
                  <c:v>41805</c:v>
                </c:pt>
                <c:pt idx="114" formatCode="m/d/yyyy">
                  <c:v>41835</c:v>
                </c:pt>
                <c:pt idx="115" formatCode="m/d/yyyy">
                  <c:v>41866</c:v>
                </c:pt>
                <c:pt idx="116" formatCode="m/d/yyyy">
                  <c:v>41897</c:v>
                </c:pt>
                <c:pt idx="117" formatCode="m/d/yyyy">
                  <c:v>41927</c:v>
                </c:pt>
                <c:pt idx="118" formatCode="m/d/yyyy">
                  <c:v>41958</c:v>
                </c:pt>
                <c:pt idx="119" formatCode="m/d/yyyy">
                  <c:v>41988</c:v>
                </c:pt>
                <c:pt idx="120" formatCode="m/d/yyyy">
                  <c:v>42019</c:v>
                </c:pt>
                <c:pt idx="121" formatCode="m/d/yyyy">
                  <c:v>42050</c:v>
                </c:pt>
                <c:pt idx="122" formatCode="m/d/yyyy">
                  <c:v>42078</c:v>
                </c:pt>
                <c:pt idx="123" formatCode="m/d/yyyy">
                  <c:v>42109</c:v>
                </c:pt>
                <c:pt idx="124" formatCode="m/d/yyyy">
                  <c:v>42139</c:v>
                </c:pt>
                <c:pt idx="125" formatCode="m/d/yyyy">
                  <c:v>42170</c:v>
                </c:pt>
                <c:pt idx="126" formatCode="m/d/yyyy">
                  <c:v>42200</c:v>
                </c:pt>
                <c:pt idx="127" formatCode="m/d/yyyy">
                  <c:v>42231</c:v>
                </c:pt>
                <c:pt idx="128" formatCode="m/d/yyyy">
                  <c:v>42262</c:v>
                </c:pt>
                <c:pt idx="129" formatCode="m/d/yyyy">
                  <c:v>42292</c:v>
                </c:pt>
                <c:pt idx="130" formatCode="m/d/yyyy">
                  <c:v>42323</c:v>
                </c:pt>
                <c:pt idx="131" formatCode="m/d/yyyy">
                  <c:v>42353</c:v>
                </c:pt>
                <c:pt idx="132" formatCode="m/d/yyyy">
                  <c:v>42384</c:v>
                </c:pt>
                <c:pt idx="133" formatCode="m/d/yyyy">
                  <c:v>42415</c:v>
                </c:pt>
                <c:pt idx="134" formatCode="m/d/yyyy">
                  <c:v>42444</c:v>
                </c:pt>
                <c:pt idx="135" formatCode="m/d/yyyy">
                  <c:v>42475</c:v>
                </c:pt>
                <c:pt idx="136" formatCode="m/d/yyyy">
                  <c:v>42505</c:v>
                </c:pt>
                <c:pt idx="137" formatCode="m/d/yyyy">
                  <c:v>42536</c:v>
                </c:pt>
                <c:pt idx="138" formatCode="m/d/yyyy">
                  <c:v>42566</c:v>
                </c:pt>
                <c:pt idx="139" formatCode="m/d/yyyy">
                  <c:v>42597</c:v>
                </c:pt>
                <c:pt idx="140" formatCode="m/d/yyyy">
                  <c:v>42628</c:v>
                </c:pt>
                <c:pt idx="141" formatCode="m/d/yyyy">
                  <c:v>42658</c:v>
                </c:pt>
                <c:pt idx="142" formatCode="m/d/yyyy">
                  <c:v>42689</c:v>
                </c:pt>
                <c:pt idx="143" formatCode="m/d/yyyy">
                  <c:v>42719</c:v>
                </c:pt>
                <c:pt idx="144" formatCode="m/d/yyyy">
                  <c:v>42750</c:v>
                </c:pt>
                <c:pt idx="145" formatCode="m/d/yyyy">
                  <c:v>42781</c:v>
                </c:pt>
                <c:pt idx="146" formatCode="m/d/yyyy">
                  <c:v>42809</c:v>
                </c:pt>
                <c:pt idx="147" formatCode="m/d/yyyy">
                  <c:v>42840</c:v>
                </c:pt>
                <c:pt idx="148" formatCode="m/d/yyyy">
                  <c:v>42870</c:v>
                </c:pt>
                <c:pt idx="149" formatCode="m/d/yyyy">
                  <c:v>42901</c:v>
                </c:pt>
                <c:pt idx="150" formatCode="m/d/yyyy">
                  <c:v>42931</c:v>
                </c:pt>
                <c:pt idx="151" formatCode="m/d/yyyy">
                  <c:v>42962</c:v>
                </c:pt>
                <c:pt idx="152" formatCode="m/d/yyyy">
                  <c:v>42993</c:v>
                </c:pt>
                <c:pt idx="153" formatCode="m/d/yyyy">
                  <c:v>43023</c:v>
                </c:pt>
                <c:pt idx="154" formatCode="m/d/yyyy">
                  <c:v>43054</c:v>
                </c:pt>
                <c:pt idx="155" formatCode="m/d/yyyy">
                  <c:v>43084</c:v>
                </c:pt>
                <c:pt idx="156" formatCode="m/d/yyyy">
                  <c:v>43115</c:v>
                </c:pt>
              </c:numCache>
            </c:numRef>
          </c:cat>
          <c:val>
            <c:numRef>
              <c:f>Chart!$C$2:$C$158</c:f>
              <c:numCache>
                <c:formatCode>_(* #,##0_);_(* \(#,##0\);_(* "-"??_);_(@_)</c:formatCode>
                <c:ptCount val="157"/>
                <c:pt idx="0">
                  <c:v>48852.123307377566</c:v>
                </c:pt>
                <c:pt idx="1">
                  <c:v>49591.329206996335</c:v>
                </c:pt>
                <c:pt idx="2">
                  <c:v>50521.343606750946</c:v>
                </c:pt>
                <c:pt idx="3">
                  <c:v>50024.461633708641</c:v>
                </c:pt>
                <c:pt idx="4">
                  <c:v>49675.140459624112</c:v>
                </c:pt>
                <c:pt idx="5">
                  <c:v>50002.873818953944</c:v>
                </c:pt>
                <c:pt idx="6">
                  <c:v>48899.872790745751</c:v>
                </c:pt>
                <c:pt idx="7">
                  <c:v>48604.666972120984</c:v>
                </c:pt>
                <c:pt idx="8">
                  <c:v>43250.443899534352</c:v>
                </c:pt>
                <c:pt idx="9">
                  <c:v>44047.353990960437</c:v>
                </c:pt>
                <c:pt idx="10">
                  <c:v>46767.437266343091</c:v>
                </c:pt>
                <c:pt idx="11">
                  <c:v>47600.056655702414</c:v>
                </c:pt>
                <c:pt idx="12">
                  <c:v>48299.354838709674</c:v>
                </c:pt>
                <c:pt idx="13">
                  <c:v>48146.535714285717</c:v>
                </c:pt>
                <c:pt idx="14">
                  <c:v>48877</c:v>
                </c:pt>
                <c:pt idx="15">
                  <c:v>48803.166666666664</c:v>
                </c:pt>
                <c:pt idx="16">
                  <c:v>49271.354838709674</c:v>
                </c:pt>
                <c:pt idx="17">
                  <c:v>50187.066666666666</c:v>
                </c:pt>
                <c:pt idx="18">
                  <c:v>49706.870967741932</c:v>
                </c:pt>
                <c:pt idx="19">
                  <c:v>49860.93548387097</c:v>
                </c:pt>
                <c:pt idx="20">
                  <c:v>50236.26666666667</c:v>
                </c:pt>
                <c:pt idx="21">
                  <c:v>50347.548387096773</c:v>
                </c:pt>
                <c:pt idx="22">
                  <c:v>50134.966666666667</c:v>
                </c:pt>
                <c:pt idx="23">
                  <c:v>50558.677419354841</c:v>
                </c:pt>
                <c:pt idx="24">
                  <c:v>49652.38709677419</c:v>
                </c:pt>
                <c:pt idx="155">
                  <c:v>76444.017564847629</c:v>
                </c:pt>
                <c:pt idx="156">
                  <c:v>76921.693744376142</c:v>
                </c:pt>
              </c:numCache>
            </c:numRef>
          </c:val>
          <c:extLst>
            <c:ext xmlns:c16="http://schemas.microsoft.com/office/drawing/2014/chart" uri="{C3380CC4-5D6E-409C-BE32-E72D297353CC}">
              <c16:uniqueId val="{00000000-568A-4650-A501-13D8F570BCDC}"/>
            </c:ext>
          </c:extLst>
        </c:ser>
        <c:ser>
          <c:idx val="2"/>
          <c:order val="2"/>
          <c:tx>
            <c:strRef>
              <c:f>Chart!$D$1</c:f>
              <c:strCache>
                <c:ptCount val="1"/>
                <c:pt idx="0">
                  <c:v>Era 2</c:v>
                </c:pt>
              </c:strCache>
            </c:strRef>
          </c:tx>
          <c:spPr>
            <a:solidFill>
              <a:srgbClr val="91AF53"/>
            </a:solidFill>
            <a:ln>
              <a:noFill/>
            </a:ln>
            <a:effectLst/>
          </c:spPr>
          <c:cat>
            <c:numRef>
              <c:f>Chart!$A$2:$A$158</c:f>
              <c:numCache>
                <c:formatCode>mmm\-yyyy</c:formatCode>
                <c:ptCount val="157"/>
                <c:pt idx="0">
                  <c:v>38367</c:v>
                </c:pt>
                <c:pt idx="1">
                  <c:v>38398</c:v>
                </c:pt>
                <c:pt idx="2">
                  <c:v>38426</c:v>
                </c:pt>
                <c:pt idx="3">
                  <c:v>38457</c:v>
                </c:pt>
                <c:pt idx="4">
                  <c:v>38487</c:v>
                </c:pt>
                <c:pt idx="5" formatCode="m/d/yyyy">
                  <c:v>38518</c:v>
                </c:pt>
                <c:pt idx="6" formatCode="m/d/yyyy">
                  <c:v>38548</c:v>
                </c:pt>
                <c:pt idx="7" formatCode="m/d/yyyy">
                  <c:v>38579</c:v>
                </c:pt>
                <c:pt idx="8" formatCode="m/d/yyyy">
                  <c:v>38610</c:v>
                </c:pt>
                <c:pt idx="9" formatCode="m/d/yyyy">
                  <c:v>38640</c:v>
                </c:pt>
                <c:pt idx="10" formatCode="m/d/yyyy">
                  <c:v>38671</c:v>
                </c:pt>
                <c:pt idx="11" formatCode="m/d/yyyy">
                  <c:v>38701</c:v>
                </c:pt>
                <c:pt idx="12" formatCode="m/d/yyyy">
                  <c:v>38732</c:v>
                </c:pt>
                <c:pt idx="13" formatCode="m/d/yyyy">
                  <c:v>38763</c:v>
                </c:pt>
                <c:pt idx="14" formatCode="m/d/yyyy">
                  <c:v>38791</c:v>
                </c:pt>
                <c:pt idx="15" formatCode="m/d/yyyy">
                  <c:v>38822</c:v>
                </c:pt>
                <c:pt idx="16" formatCode="m/d/yyyy">
                  <c:v>38852</c:v>
                </c:pt>
                <c:pt idx="17" formatCode="m/d/yyyy">
                  <c:v>38883</c:v>
                </c:pt>
                <c:pt idx="18" formatCode="m/d/yyyy">
                  <c:v>38913</c:v>
                </c:pt>
                <c:pt idx="19" formatCode="m/d/yyyy">
                  <c:v>38944</c:v>
                </c:pt>
                <c:pt idx="20" formatCode="m/d/yyyy">
                  <c:v>38975</c:v>
                </c:pt>
                <c:pt idx="21" formatCode="m/d/yyyy">
                  <c:v>39005</c:v>
                </c:pt>
                <c:pt idx="22" formatCode="m/d/yyyy">
                  <c:v>39036</c:v>
                </c:pt>
                <c:pt idx="23" formatCode="m/d/yyyy">
                  <c:v>39066</c:v>
                </c:pt>
                <c:pt idx="24" formatCode="m/d/yyyy">
                  <c:v>39097</c:v>
                </c:pt>
                <c:pt idx="25" formatCode="m/d/yyyy">
                  <c:v>39128</c:v>
                </c:pt>
                <c:pt idx="26" formatCode="m/d/yyyy">
                  <c:v>39156</c:v>
                </c:pt>
                <c:pt idx="27" formatCode="m/d/yyyy">
                  <c:v>39187</c:v>
                </c:pt>
                <c:pt idx="28" formatCode="m/d/yyyy">
                  <c:v>39217</c:v>
                </c:pt>
                <c:pt idx="29" formatCode="m/d/yyyy">
                  <c:v>39248</c:v>
                </c:pt>
                <c:pt idx="30" formatCode="m/d/yyyy">
                  <c:v>39278</c:v>
                </c:pt>
                <c:pt idx="31" formatCode="m/d/yyyy">
                  <c:v>39309</c:v>
                </c:pt>
                <c:pt idx="32" formatCode="m/d/yyyy">
                  <c:v>39340</c:v>
                </c:pt>
                <c:pt idx="33" formatCode="m/d/yyyy">
                  <c:v>39370</c:v>
                </c:pt>
                <c:pt idx="34" formatCode="m/d/yyyy">
                  <c:v>39401</c:v>
                </c:pt>
                <c:pt idx="35" formatCode="m/d/yyyy">
                  <c:v>39431</c:v>
                </c:pt>
                <c:pt idx="36" formatCode="m/d/yyyy">
                  <c:v>39462</c:v>
                </c:pt>
                <c:pt idx="37" formatCode="m/d/yyyy">
                  <c:v>39493</c:v>
                </c:pt>
                <c:pt idx="38" formatCode="m/d/yyyy">
                  <c:v>39522</c:v>
                </c:pt>
                <c:pt idx="39" formatCode="m/d/yyyy">
                  <c:v>39553</c:v>
                </c:pt>
                <c:pt idx="40" formatCode="m/d/yyyy">
                  <c:v>39583</c:v>
                </c:pt>
                <c:pt idx="41" formatCode="m/d/yyyy">
                  <c:v>39614</c:v>
                </c:pt>
                <c:pt idx="42" formatCode="m/d/yyyy">
                  <c:v>39644</c:v>
                </c:pt>
                <c:pt idx="43" formatCode="m/d/yyyy">
                  <c:v>39675</c:v>
                </c:pt>
                <c:pt idx="44" formatCode="m/d/yyyy">
                  <c:v>39706</c:v>
                </c:pt>
                <c:pt idx="45" formatCode="m/d/yyyy">
                  <c:v>39736</c:v>
                </c:pt>
                <c:pt idx="46" formatCode="m/d/yyyy">
                  <c:v>39767</c:v>
                </c:pt>
                <c:pt idx="47" formatCode="m/d/yyyy">
                  <c:v>39797</c:v>
                </c:pt>
                <c:pt idx="48" formatCode="m/d/yyyy">
                  <c:v>39828</c:v>
                </c:pt>
                <c:pt idx="49" formatCode="m/d/yyyy">
                  <c:v>39859</c:v>
                </c:pt>
                <c:pt idx="50" formatCode="m/d/yyyy">
                  <c:v>39887</c:v>
                </c:pt>
                <c:pt idx="51" formatCode="m/d/yyyy">
                  <c:v>39918</c:v>
                </c:pt>
                <c:pt idx="52" formatCode="m/d/yyyy">
                  <c:v>39948</c:v>
                </c:pt>
                <c:pt idx="53" formatCode="m/d/yyyy">
                  <c:v>39979</c:v>
                </c:pt>
                <c:pt idx="54" formatCode="m/d/yyyy">
                  <c:v>40009</c:v>
                </c:pt>
                <c:pt idx="55" formatCode="m/d/yyyy">
                  <c:v>40040</c:v>
                </c:pt>
                <c:pt idx="56" formatCode="m/d/yyyy">
                  <c:v>40071</c:v>
                </c:pt>
                <c:pt idx="57" formatCode="m/d/yyyy">
                  <c:v>40101</c:v>
                </c:pt>
                <c:pt idx="58" formatCode="m/d/yyyy">
                  <c:v>40132</c:v>
                </c:pt>
                <c:pt idx="59" formatCode="m/d/yyyy">
                  <c:v>40162</c:v>
                </c:pt>
                <c:pt idx="60" formatCode="m/d/yyyy">
                  <c:v>40193</c:v>
                </c:pt>
                <c:pt idx="61" formatCode="m/d/yyyy">
                  <c:v>40224</c:v>
                </c:pt>
                <c:pt idx="62" formatCode="m/d/yyyy">
                  <c:v>40252</c:v>
                </c:pt>
                <c:pt idx="63" formatCode="m/d/yyyy">
                  <c:v>40283</c:v>
                </c:pt>
                <c:pt idx="64" formatCode="m/d/yyyy">
                  <c:v>40313</c:v>
                </c:pt>
                <c:pt idx="65" formatCode="m/d/yyyy">
                  <c:v>40344</c:v>
                </c:pt>
                <c:pt idx="66" formatCode="m/d/yyyy">
                  <c:v>40374</c:v>
                </c:pt>
                <c:pt idx="67" formatCode="m/d/yyyy">
                  <c:v>40405</c:v>
                </c:pt>
                <c:pt idx="68" formatCode="m/d/yyyy">
                  <c:v>40436</c:v>
                </c:pt>
                <c:pt idx="69" formatCode="m/d/yyyy">
                  <c:v>40466</c:v>
                </c:pt>
                <c:pt idx="70" formatCode="m/d/yyyy">
                  <c:v>40497</c:v>
                </c:pt>
                <c:pt idx="71" formatCode="m/d/yyyy">
                  <c:v>40527</c:v>
                </c:pt>
                <c:pt idx="72" formatCode="m/d/yyyy">
                  <c:v>40558</c:v>
                </c:pt>
                <c:pt idx="73" formatCode="m/d/yyyy">
                  <c:v>40589</c:v>
                </c:pt>
                <c:pt idx="74" formatCode="m/d/yyyy">
                  <c:v>40617</c:v>
                </c:pt>
                <c:pt idx="75" formatCode="m/d/yyyy">
                  <c:v>40648</c:v>
                </c:pt>
                <c:pt idx="76" formatCode="m/d/yyyy">
                  <c:v>40678</c:v>
                </c:pt>
                <c:pt idx="77" formatCode="m/d/yyyy">
                  <c:v>40709</c:v>
                </c:pt>
                <c:pt idx="78" formatCode="m/d/yyyy">
                  <c:v>40739</c:v>
                </c:pt>
                <c:pt idx="79" formatCode="m/d/yyyy">
                  <c:v>40770</c:v>
                </c:pt>
                <c:pt idx="80" formatCode="m/d/yyyy">
                  <c:v>40801</c:v>
                </c:pt>
                <c:pt idx="81" formatCode="m/d/yyyy">
                  <c:v>40831</c:v>
                </c:pt>
                <c:pt idx="82" formatCode="m/d/yyyy">
                  <c:v>40862</c:v>
                </c:pt>
                <c:pt idx="83" formatCode="m/d/yyyy">
                  <c:v>40892</c:v>
                </c:pt>
                <c:pt idx="84" formatCode="m/d/yyyy">
                  <c:v>40923</c:v>
                </c:pt>
                <c:pt idx="85" formatCode="m/d/yyyy">
                  <c:v>40954</c:v>
                </c:pt>
                <c:pt idx="86" formatCode="m/d/yyyy">
                  <c:v>40983</c:v>
                </c:pt>
                <c:pt idx="87" formatCode="m/d/yyyy">
                  <c:v>41014</c:v>
                </c:pt>
                <c:pt idx="88" formatCode="m/d/yyyy">
                  <c:v>41044</c:v>
                </c:pt>
                <c:pt idx="89" formatCode="m/d/yyyy">
                  <c:v>41075</c:v>
                </c:pt>
                <c:pt idx="90" formatCode="m/d/yyyy">
                  <c:v>41105</c:v>
                </c:pt>
                <c:pt idx="91" formatCode="m/d/yyyy">
                  <c:v>41136</c:v>
                </c:pt>
                <c:pt idx="92" formatCode="m/d/yyyy">
                  <c:v>41167</c:v>
                </c:pt>
                <c:pt idx="93" formatCode="m/d/yyyy">
                  <c:v>41197</c:v>
                </c:pt>
                <c:pt idx="94" formatCode="m/d/yyyy">
                  <c:v>41228</c:v>
                </c:pt>
                <c:pt idx="95" formatCode="m/d/yyyy">
                  <c:v>41258</c:v>
                </c:pt>
                <c:pt idx="96" formatCode="m/d/yyyy">
                  <c:v>41289</c:v>
                </c:pt>
                <c:pt idx="97" formatCode="m/d/yyyy">
                  <c:v>41320</c:v>
                </c:pt>
                <c:pt idx="98" formatCode="m/d/yyyy">
                  <c:v>41348</c:v>
                </c:pt>
                <c:pt idx="99" formatCode="m/d/yyyy">
                  <c:v>41379</c:v>
                </c:pt>
                <c:pt idx="100" formatCode="m/d/yyyy">
                  <c:v>41409</c:v>
                </c:pt>
                <c:pt idx="101" formatCode="m/d/yyyy">
                  <c:v>41440</c:v>
                </c:pt>
                <c:pt idx="102" formatCode="m/d/yyyy">
                  <c:v>41470</c:v>
                </c:pt>
                <c:pt idx="103" formatCode="m/d/yyyy">
                  <c:v>41501</c:v>
                </c:pt>
                <c:pt idx="104" formatCode="m/d/yyyy">
                  <c:v>41532</c:v>
                </c:pt>
                <c:pt idx="105" formatCode="m/d/yyyy">
                  <c:v>41562</c:v>
                </c:pt>
                <c:pt idx="106" formatCode="m/d/yyyy">
                  <c:v>41593</c:v>
                </c:pt>
                <c:pt idx="107" formatCode="m/d/yyyy">
                  <c:v>41623</c:v>
                </c:pt>
                <c:pt idx="108" formatCode="m/d/yyyy">
                  <c:v>41654</c:v>
                </c:pt>
                <c:pt idx="109" formatCode="m/d/yyyy">
                  <c:v>41685</c:v>
                </c:pt>
                <c:pt idx="110" formatCode="m/d/yyyy">
                  <c:v>41713</c:v>
                </c:pt>
                <c:pt idx="111" formatCode="m/d/yyyy">
                  <c:v>41744</c:v>
                </c:pt>
                <c:pt idx="112" formatCode="m/d/yyyy">
                  <c:v>41774</c:v>
                </c:pt>
                <c:pt idx="113" formatCode="m/d/yyyy">
                  <c:v>41805</c:v>
                </c:pt>
                <c:pt idx="114" formatCode="m/d/yyyy">
                  <c:v>41835</c:v>
                </c:pt>
                <c:pt idx="115" formatCode="m/d/yyyy">
                  <c:v>41866</c:v>
                </c:pt>
                <c:pt idx="116" formatCode="m/d/yyyy">
                  <c:v>41897</c:v>
                </c:pt>
                <c:pt idx="117" formatCode="m/d/yyyy">
                  <c:v>41927</c:v>
                </c:pt>
                <c:pt idx="118" formatCode="m/d/yyyy">
                  <c:v>41958</c:v>
                </c:pt>
                <c:pt idx="119" formatCode="m/d/yyyy">
                  <c:v>41988</c:v>
                </c:pt>
                <c:pt idx="120" formatCode="m/d/yyyy">
                  <c:v>42019</c:v>
                </c:pt>
                <c:pt idx="121" formatCode="m/d/yyyy">
                  <c:v>42050</c:v>
                </c:pt>
                <c:pt idx="122" formatCode="m/d/yyyy">
                  <c:v>42078</c:v>
                </c:pt>
                <c:pt idx="123" formatCode="m/d/yyyy">
                  <c:v>42109</c:v>
                </c:pt>
                <c:pt idx="124" formatCode="m/d/yyyy">
                  <c:v>42139</c:v>
                </c:pt>
                <c:pt idx="125" formatCode="m/d/yyyy">
                  <c:v>42170</c:v>
                </c:pt>
                <c:pt idx="126" formatCode="m/d/yyyy">
                  <c:v>42200</c:v>
                </c:pt>
                <c:pt idx="127" formatCode="m/d/yyyy">
                  <c:v>42231</c:v>
                </c:pt>
                <c:pt idx="128" formatCode="m/d/yyyy">
                  <c:v>42262</c:v>
                </c:pt>
                <c:pt idx="129" formatCode="m/d/yyyy">
                  <c:v>42292</c:v>
                </c:pt>
                <c:pt idx="130" formatCode="m/d/yyyy">
                  <c:v>42323</c:v>
                </c:pt>
                <c:pt idx="131" formatCode="m/d/yyyy">
                  <c:v>42353</c:v>
                </c:pt>
                <c:pt idx="132" formatCode="m/d/yyyy">
                  <c:v>42384</c:v>
                </c:pt>
                <c:pt idx="133" formatCode="m/d/yyyy">
                  <c:v>42415</c:v>
                </c:pt>
                <c:pt idx="134" formatCode="m/d/yyyy">
                  <c:v>42444</c:v>
                </c:pt>
                <c:pt idx="135" formatCode="m/d/yyyy">
                  <c:v>42475</c:v>
                </c:pt>
                <c:pt idx="136" formatCode="m/d/yyyy">
                  <c:v>42505</c:v>
                </c:pt>
                <c:pt idx="137" formatCode="m/d/yyyy">
                  <c:v>42536</c:v>
                </c:pt>
                <c:pt idx="138" formatCode="m/d/yyyy">
                  <c:v>42566</c:v>
                </c:pt>
                <c:pt idx="139" formatCode="m/d/yyyy">
                  <c:v>42597</c:v>
                </c:pt>
                <c:pt idx="140" formatCode="m/d/yyyy">
                  <c:v>42628</c:v>
                </c:pt>
                <c:pt idx="141" formatCode="m/d/yyyy">
                  <c:v>42658</c:v>
                </c:pt>
                <c:pt idx="142" formatCode="m/d/yyyy">
                  <c:v>42689</c:v>
                </c:pt>
                <c:pt idx="143" formatCode="m/d/yyyy">
                  <c:v>42719</c:v>
                </c:pt>
                <c:pt idx="144" formatCode="m/d/yyyy">
                  <c:v>42750</c:v>
                </c:pt>
                <c:pt idx="145" formatCode="m/d/yyyy">
                  <c:v>42781</c:v>
                </c:pt>
                <c:pt idx="146" formatCode="m/d/yyyy">
                  <c:v>42809</c:v>
                </c:pt>
                <c:pt idx="147" formatCode="m/d/yyyy">
                  <c:v>42840</c:v>
                </c:pt>
                <c:pt idx="148" formatCode="m/d/yyyy">
                  <c:v>42870</c:v>
                </c:pt>
                <c:pt idx="149" formatCode="m/d/yyyy">
                  <c:v>42901</c:v>
                </c:pt>
                <c:pt idx="150" formatCode="m/d/yyyy">
                  <c:v>42931</c:v>
                </c:pt>
                <c:pt idx="151" formatCode="m/d/yyyy">
                  <c:v>42962</c:v>
                </c:pt>
                <c:pt idx="152" formatCode="m/d/yyyy">
                  <c:v>42993</c:v>
                </c:pt>
                <c:pt idx="153" formatCode="m/d/yyyy">
                  <c:v>43023</c:v>
                </c:pt>
                <c:pt idx="154" formatCode="m/d/yyyy">
                  <c:v>43054</c:v>
                </c:pt>
                <c:pt idx="155" formatCode="m/d/yyyy">
                  <c:v>43084</c:v>
                </c:pt>
                <c:pt idx="156" formatCode="m/d/yyyy">
                  <c:v>43115</c:v>
                </c:pt>
              </c:numCache>
            </c:numRef>
          </c:cat>
          <c:val>
            <c:numRef>
              <c:f>Chart!$D$2:$D$158</c:f>
              <c:numCache>
                <c:formatCode>General</c:formatCode>
                <c:ptCount val="157"/>
                <c:pt idx="24" formatCode="_(* #,##0_);_(* \(#,##0\);_(* &quot;-&quot;??_);_(@_)">
                  <c:v>49652.38709677419</c:v>
                </c:pt>
                <c:pt idx="25" formatCode="_(* #,##0_);_(* \(#,##0\);_(* &quot;-&quot;??_);_(@_)">
                  <c:v>50345.5</c:v>
                </c:pt>
                <c:pt idx="26" formatCode="_(* #,##0_);_(* \(#,##0\);_(* &quot;-&quot;??_);_(@_)">
                  <c:v>51150.516129032258</c:v>
                </c:pt>
                <c:pt idx="27" formatCode="_(* #,##0_);_(* \(#,##0\);_(* &quot;-&quot;??_);_(@_)">
                  <c:v>50653.366666666669</c:v>
                </c:pt>
                <c:pt idx="28" formatCode="_(* #,##0_);_(* \(#,##0\);_(* &quot;-&quot;??_);_(@_)">
                  <c:v>52115.419354838712</c:v>
                </c:pt>
                <c:pt idx="29" formatCode="_(* #,##0_);_(* \(#,##0\);_(* &quot;-&quot;??_);_(@_)">
                  <c:v>51919.366666666669</c:v>
                </c:pt>
                <c:pt idx="30" formatCode="_(* #,##0_);_(* \(#,##0\);_(* &quot;-&quot;??_);_(@_)">
                  <c:v>51401.677419354841</c:v>
                </c:pt>
                <c:pt idx="31" formatCode="_(* #,##0_);_(* \(#,##0\);_(* &quot;-&quot;??_);_(@_)">
                  <c:v>51666.161290322583</c:v>
                </c:pt>
                <c:pt idx="32" formatCode="_(* #,##0_);_(* \(#,##0\);_(* &quot;-&quot;??_);_(@_)">
                  <c:v>52115.433333333334</c:v>
                </c:pt>
                <c:pt idx="33" formatCode="_(* #,##0_);_(* \(#,##0\);_(* &quot;-&quot;??_);_(@_)">
                  <c:v>52208.161290322576</c:v>
                </c:pt>
                <c:pt idx="34" formatCode="_(* #,##0_);_(* \(#,##0\);_(* &quot;-&quot;??_);_(@_)">
                  <c:v>53293.133333333331</c:v>
                </c:pt>
                <c:pt idx="35" formatCode="_(* #,##0_);_(* \(#,##0\);_(* &quot;-&quot;??_);_(@_)">
                  <c:v>53410.870967741932</c:v>
                </c:pt>
                <c:pt idx="36" formatCode="_(* #,##0_);_(* \(#,##0\);_(* &quot;-&quot;??_);_(@_)">
                  <c:v>53284.193548387098</c:v>
                </c:pt>
                <c:pt idx="37" formatCode="_(* #,##0_);_(* \(#,##0\);_(* &quot;-&quot;??_);_(@_)">
                  <c:v>53781.34482758621</c:v>
                </c:pt>
                <c:pt idx="38" formatCode="_(* #,##0_);_(* \(#,##0\);_(* &quot;-&quot;??_);_(@_)">
                  <c:v>54403.645161290326</c:v>
                </c:pt>
                <c:pt idx="39" formatCode="_(* #,##0_);_(* \(#,##0\);_(* &quot;-&quot;??_);_(@_)">
                  <c:v>54410.200000000004</c:v>
                </c:pt>
                <c:pt idx="40" formatCode="_(* #,##0_);_(* \(#,##0\);_(* &quot;-&quot;??_);_(@_)">
                  <c:v>54570.580645161288</c:v>
                </c:pt>
                <c:pt idx="41" formatCode="_(* #,##0_);_(* \(#,##0\);_(* &quot;-&quot;??_);_(@_)">
                  <c:v>55064.6</c:v>
                </c:pt>
                <c:pt idx="42" formatCode="_(* #,##0_);_(* \(#,##0\);_(* &quot;-&quot;??_);_(@_)">
                  <c:v>56143.129032258068</c:v>
                </c:pt>
                <c:pt idx="43" formatCode="_(* #,##0_);_(* \(#,##0\);_(* &quot;-&quot;??_);_(@_)">
                  <c:v>55296.838709677424</c:v>
                </c:pt>
                <c:pt idx="44" formatCode="_(* #,##0_);_(* \(#,##0\);_(* &quot;-&quot;??_);_(@_)">
                  <c:v>48558.899999999994</c:v>
                </c:pt>
                <c:pt idx="45" formatCode="_(* #,##0_);_(* \(#,##0\);_(* &quot;-&quot;??_);_(@_)">
                  <c:v>52992.258064516136</c:v>
                </c:pt>
                <c:pt idx="46" formatCode="_(* #,##0_);_(* \(#,##0\);_(* &quot;-&quot;??_);_(@_)">
                  <c:v>54888.633333333331</c:v>
                </c:pt>
                <c:pt idx="47" formatCode="_(* #,##0_);_(* \(#,##0\);_(* &quot;-&quot;??_);_(@_)">
                  <c:v>55153.419354838705</c:v>
                </c:pt>
                <c:pt idx="48" formatCode="_(* #,##0_);_(* \(#,##0\);_(* &quot;-&quot;??_);_(@_)">
                  <c:v>56393.161290322583</c:v>
                </c:pt>
                <c:pt idx="49" formatCode="_(* #,##0_);_(* \(#,##0\);_(* &quot;-&quot;??_);_(@_)">
                  <c:v>56895.178571428572</c:v>
                </c:pt>
                <c:pt idx="50" formatCode="_(* #,##0_);_(* \(#,##0\);_(* &quot;-&quot;??_);_(@_)">
                  <c:v>56466.451612903227</c:v>
                </c:pt>
                <c:pt idx="51" formatCode="_(* #,##0_);_(* \(#,##0\);_(* &quot;-&quot;??_);_(@_)">
                  <c:v>55648.266666666663</c:v>
                </c:pt>
                <c:pt idx="52" formatCode="_(* #,##0_);_(* \(#,##0\);_(* &quot;-&quot;??_);_(@_)">
                  <c:v>55833.903225806454</c:v>
                </c:pt>
                <c:pt idx="53" formatCode="_(* #,##0_);_(* \(#,##0\);_(* &quot;-&quot;??_);_(@_)">
                  <c:v>55922.200000000004</c:v>
                </c:pt>
                <c:pt idx="54" formatCode="_(* #,##0_);_(* \(#,##0\);_(* &quot;-&quot;??_);_(@_)">
                  <c:v>55244.93548387097</c:v>
                </c:pt>
                <c:pt idx="55" formatCode="_(* #,##0_);_(* \(#,##0\);_(* &quot;-&quot;??_);_(@_)">
                  <c:v>55656.870967741939</c:v>
                </c:pt>
                <c:pt idx="56" formatCode="_(* #,##0_);_(* \(#,##0\);_(* &quot;-&quot;??_);_(@_)">
                  <c:v>54008.266666666663</c:v>
                </c:pt>
                <c:pt idx="57" formatCode="_(* #,##0_);_(* \(#,##0\);_(* &quot;-&quot;??_);_(@_)">
                  <c:v>54736.93548387097</c:v>
                </c:pt>
                <c:pt idx="58" formatCode="_(* #,##0_);_(* \(#,##0\);_(* &quot;-&quot;??_);_(@_)">
                  <c:v>54748.6</c:v>
                </c:pt>
                <c:pt idx="59" formatCode="_(* #,##0_);_(* \(#,##0\);_(* &quot;-&quot;??_);_(@_)">
                  <c:v>54274.774193548386</c:v>
                </c:pt>
                <c:pt idx="60" formatCode="_(* #,##0_);_(* \(#,##0\);_(* &quot;-&quot;??_);_(@_)">
                  <c:v>54918.129032258061</c:v>
                </c:pt>
                <c:pt idx="61" formatCode="_(* #,##0_);_(* \(#,##0\);_(* &quot;-&quot;??_);_(@_)">
                  <c:v>56145.785714285717</c:v>
                </c:pt>
                <c:pt idx="62" formatCode="_(* #,##0_);_(* \(#,##0\);_(* &quot;-&quot;??_);_(@_)">
                  <c:v>56211.354838709682</c:v>
                </c:pt>
                <c:pt idx="63" formatCode="_(* #,##0_);_(* \(#,##0\);_(* &quot;-&quot;??_);_(@_)">
                  <c:v>56558.466666666667</c:v>
                </c:pt>
                <c:pt idx="64" formatCode="_(* #,##0_);_(* \(#,##0\);_(* &quot;-&quot;??_);_(@_)">
                  <c:v>57040.032258064515</c:v>
                </c:pt>
                <c:pt idx="65" formatCode="_(* #,##0_);_(* \(#,##0\);_(* &quot;-&quot;??_);_(@_)">
                  <c:v>56405.4</c:v>
                </c:pt>
                <c:pt idx="66" formatCode="_(* #,##0_);_(* \(#,##0\);_(* &quot;-&quot;??_);_(@_)">
                  <c:v>57472.774193548386</c:v>
                </c:pt>
                <c:pt idx="67" formatCode="_(* #,##0_);_(* \(#,##0\);_(* &quot;-&quot;??_);_(@_)">
                  <c:v>58141.161290322583</c:v>
                </c:pt>
                <c:pt idx="68" formatCode="_(* #,##0_);_(* \(#,##0\);_(* &quot;-&quot;??_);_(@_)">
                  <c:v>58167.933333333334</c:v>
                </c:pt>
                <c:pt idx="69" formatCode="_(* #,##0_);_(* \(#,##0\);_(* &quot;-&quot;??_);_(@_)">
                  <c:v>59083.225806451614</c:v>
                </c:pt>
                <c:pt idx="70" formatCode="_(* #,##0_);_(* \(#,##0\);_(* &quot;-&quot;??_);_(@_)">
                  <c:v>59032.9</c:v>
                </c:pt>
                <c:pt idx="71" formatCode="_(* #,##0_);_(* \(#,##0\);_(* &quot;-&quot;??_);_(@_)">
                  <c:v>59878.129032258068</c:v>
                </c:pt>
                <c:pt idx="72" formatCode="_(* #,##0_);_(* \(#,##0\);_(* &quot;-&quot;??_);_(@_)">
                  <c:v>59073.903225806454</c:v>
                </c:pt>
                <c:pt idx="73" formatCode="_(* #,##0_);_(* \(#,##0\);_(* &quot;-&quot;??_);_(@_)">
                  <c:v>57778.571428571428</c:v>
                </c:pt>
                <c:pt idx="74" formatCode="_(* #,##0_);_(* \(#,##0\);_(* &quot;-&quot;??_);_(@_)">
                  <c:v>60511.516129032258</c:v>
                </c:pt>
                <c:pt idx="75" formatCode="_(* #,##0_);_(* \(#,##0\);_(* &quot;-&quot;??_);_(@_)">
                  <c:v>61273.066666666666</c:v>
                </c:pt>
                <c:pt idx="76" formatCode="_(* #,##0_);_(* \(#,##0\);_(* &quot;-&quot;??_);_(@_)">
                  <c:v>61473.225806451614</c:v>
                </c:pt>
                <c:pt idx="77" formatCode="_(* #,##0_);_(* \(#,##0\);_(* &quot;-&quot;??_);_(@_)">
                  <c:v>61244.7</c:v>
                </c:pt>
                <c:pt idx="78" formatCode="_(* #,##0_);_(* \(#,##0\);_(* &quot;-&quot;??_);_(@_)">
                  <c:v>61793.93548387097</c:v>
                </c:pt>
                <c:pt idx="79" formatCode="_(* #,##0_);_(* \(#,##0\);_(* &quot;-&quot;??_);_(@_)">
                  <c:v>62432.967741935485</c:v>
                </c:pt>
                <c:pt idx="80" formatCode="_(* #,##0_);_(* \(#,##0\);_(* &quot;-&quot;??_);_(@_)">
                  <c:v>62203.666666666664</c:v>
                </c:pt>
                <c:pt idx="81" formatCode="_(* #,##0_);_(* \(#,##0\);_(* &quot;-&quot;??_);_(@_)">
                  <c:v>64229.032258064515</c:v>
                </c:pt>
                <c:pt idx="82" formatCode="_(* #,##0_);_(* \(#,##0\);_(* &quot;-&quot;??_);_(@_)">
                  <c:v>64957.799999999996</c:v>
                </c:pt>
                <c:pt idx="83" formatCode="_(* #,##0_);_(* \(#,##0\);_(* &quot;-&quot;??_);_(@_)">
                  <c:v>64647.741935483871</c:v>
                </c:pt>
                <c:pt idx="84" formatCode="_(* #,##0_);_(* \(#,##0\);_(* &quot;-&quot;??_);_(@_)">
                  <c:v>64973.45161290322</c:v>
                </c:pt>
                <c:pt idx="85" formatCode="_(* #,##0_);_(* \(#,##0\);_(* &quot;-&quot;??_);_(@_)">
                  <c:v>63711.862068965514</c:v>
                </c:pt>
                <c:pt idx="86" formatCode="_(* #,##0_);_(* \(#,##0\);_(* &quot;-&quot;??_);_(@_)">
                  <c:v>63974.096774193553</c:v>
                </c:pt>
                <c:pt idx="87" formatCode="_(* #,##0_);_(* \(#,##0\);_(* &quot;-&quot;??_);_(@_)">
                  <c:v>63850.46666666666</c:v>
                </c:pt>
                <c:pt idx="88" formatCode="_(* #,##0_);_(* \(#,##0\);_(* &quot;-&quot;??_);_(@_)">
                  <c:v>64135.838709677424</c:v>
                </c:pt>
                <c:pt idx="89" formatCode="_(* #,##0_);_(* \(#,##0\);_(* &quot;-&quot;??_);_(@_)">
                  <c:v>63770.866666666661</c:v>
                </c:pt>
                <c:pt idx="90" formatCode="_(* #,##0_);_(* \(#,##0\);_(* &quot;-&quot;??_);_(@_)">
                  <c:v>65518.806451612902</c:v>
                </c:pt>
                <c:pt idx="91" formatCode="_(* #,##0_);_(* \(#,##0\);_(* &quot;-&quot;??_);_(@_)">
                  <c:v>65362.93548387097</c:v>
                </c:pt>
                <c:pt idx="92" formatCode="_(* #,##0_);_(* \(#,##0\);_(* &quot;-&quot;??_);_(@_)">
                  <c:v>65535.666666666672</c:v>
                </c:pt>
                <c:pt idx="93" formatCode="_(* #,##0_);_(* \(#,##0\);_(* &quot;-&quot;??_);_(@_)">
                  <c:v>65592.06451612903</c:v>
                </c:pt>
                <c:pt idx="94" formatCode="_(* #,##0_);_(* \(#,##0\);_(* &quot;-&quot;??_);_(@_)">
                  <c:v>65646.233333333337</c:v>
                </c:pt>
                <c:pt idx="95" formatCode="_(* #,##0_);_(* \(#,##0\);_(* &quot;-&quot;??_);_(@_)">
                  <c:v>65014.93548387097</c:v>
                </c:pt>
                <c:pt idx="96" formatCode="_(* #,##0_);_(* \(#,##0\);_(* &quot;-&quot;??_);_(@_)">
                  <c:v>64271.032258064515</c:v>
                </c:pt>
                <c:pt idx="97" formatCode="_(* #,##0_);_(* \(#,##0\);_(* &quot;-&quot;??_);_(@_)">
                  <c:v>64443.357142857145</c:v>
                </c:pt>
                <c:pt idx="98" formatCode="_(* #,##0_);_(* \(#,##0\);_(* &quot;-&quot;??_);_(@_)">
                  <c:v>64295.774193548386</c:v>
                </c:pt>
                <c:pt idx="99" formatCode="_(* #,##0_);_(* \(#,##0\);_(* &quot;-&quot;??_);_(@_)">
                  <c:v>65179.933333333342</c:v>
                </c:pt>
                <c:pt idx="100" formatCode="_(* #,##0_);_(* \(#,##0\);_(* &quot;-&quot;??_);_(@_)">
                  <c:v>65045.354838709674</c:v>
                </c:pt>
                <c:pt idx="101" formatCode="_(* #,##0_);_(* \(#,##0\);_(* &quot;-&quot;??_);_(@_)">
                  <c:v>65000.333333333328</c:v>
                </c:pt>
                <c:pt idx="102" formatCode="_(* #,##0_);_(* \(#,##0\);_(* &quot;-&quot;??_);_(@_)">
                  <c:v>66392</c:v>
                </c:pt>
                <c:pt idx="103" formatCode="_(* #,##0_);_(* \(#,##0\);_(* &quot;-&quot;??_);_(@_)">
                  <c:v>66242.483870967742</c:v>
                </c:pt>
                <c:pt idx="104" formatCode="_(* #,##0_);_(* \(#,##0\);_(* &quot;-&quot;??_);_(@_)">
                  <c:v>65966.100000000006</c:v>
                </c:pt>
                <c:pt idx="105" formatCode="_(* #,##0_);_(* \(#,##0\);_(* &quot;-&quot;??_);_(@_)">
                  <c:v>66116.548387096773</c:v>
                </c:pt>
                <c:pt idx="106" formatCode="_(* #,##0_);_(* \(#,##0\);_(* &quot;-&quot;??_);_(@_)">
                  <c:v>66766.733333333337</c:v>
                </c:pt>
                <c:pt idx="107" formatCode="_(* #,##0_);_(* \(#,##0\);_(* &quot;-&quot;??_);_(@_)">
                  <c:v>65579.06451612903</c:v>
                </c:pt>
                <c:pt idx="108" formatCode="_(* #,##0_);_(* \(#,##0\);_(* &quot;-&quot;??_);_(@_)">
                  <c:v>65825.935483870955</c:v>
                </c:pt>
                <c:pt idx="109" formatCode="_(* #,##0_);_(* \(#,##0\);_(* &quot;-&quot;??_);_(@_)">
                  <c:v>67407.714285714275</c:v>
                </c:pt>
                <c:pt idx="110" formatCode="_(* #,##0_);_(* \(#,##0\);_(* &quot;-&quot;??_);_(@_)">
                  <c:v>67937.129032258061</c:v>
                </c:pt>
                <c:pt idx="111" formatCode="_(* #,##0_);_(* \(#,##0\);_(* &quot;-&quot;??_);_(@_)">
                  <c:v>69624.7</c:v>
                </c:pt>
                <c:pt idx="112" formatCode="_(* #,##0_);_(* \(#,##0\);_(* &quot;-&quot;??_);_(@_)">
                  <c:v>69281.419354838712</c:v>
                </c:pt>
                <c:pt idx="113" formatCode="_(* #,##0_);_(* \(#,##0\);_(* &quot;-&quot;??_);_(@_)">
                  <c:v>69670.733333333337</c:v>
                </c:pt>
                <c:pt idx="114" formatCode="_(* #,##0_);_(* \(#,##0\);_(* &quot;-&quot;??_);_(@_)">
                  <c:v>71235.451612903227</c:v>
                </c:pt>
                <c:pt idx="115" formatCode="_(* #,##0_);_(* \(#,##0\);_(* &quot;-&quot;??_);_(@_)">
                  <c:v>71629.93548387097</c:v>
                </c:pt>
                <c:pt idx="116" formatCode="_(* #,##0_);_(* \(#,##0\);_(* &quot;-&quot;??_);_(@_)">
                  <c:v>71489.866666666669</c:v>
                </c:pt>
                <c:pt idx="117" formatCode="_(* #,##0_);_(* \(#,##0\);_(* &quot;-&quot;??_);_(@_)">
                  <c:v>72194.290322580651</c:v>
                </c:pt>
                <c:pt idx="118" formatCode="_(* #,##0_);_(* \(#,##0\);_(* &quot;-&quot;??_);_(@_)">
                  <c:v>71709</c:v>
                </c:pt>
                <c:pt idx="119" formatCode="_(* #,##0_);_(* \(#,##0\);_(* &quot;-&quot;??_);_(@_)">
                  <c:v>72234.096774193546</c:v>
                </c:pt>
                <c:pt idx="120" formatCode="_(* #,##0_);_(* \(#,##0\);_(* &quot;-&quot;??_);_(@_)">
                  <c:v>72478.096774193546</c:v>
                </c:pt>
                <c:pt idx="121" formatCode="_(* #,##0_);_(* \(#,##0\);_(* &quot;-&quot;??_);_(@_)">
                  <c:v>72874.96428571429</c:v>
                </c:pt>
                <c:pt idx="122" formatCode="_(* #,##0_);_(* \(#,##0\);_(* &quot;-&quot;??_);_(@_)">
                  <c:v>73199</c:v>
                </c:pt>
                <c:pt idx="123" formatCode="_(* #,##0_);_(* \(#,##0\);_(* &quot;-&quot;??_);_(@_)">
                  <c:v>74262.533333333326</c:v>
                </c:pt>
              </c:numCache>
            </c:numRef>
          </c:val>
          <c:extLst>
            <c:ext xmlns:c16="http://schemas.microsoft.com/office/drawing/2014/chart" uri="{C3380CC4-5D6E-409C-BE32-E72D297353CC}">
              <c16:uniqueId val="{00000001-568A-4650-A501-13D8F570BCDC}"/>
            </c:ext>
          </c:extLst>
        </c:ser>
        <c:ser>
          <c:idx val="3"/>
          <c:order val="3"/>
          <c:tx>
            <c:strRef>
              <c:f>Chart!$E$1</c:f>
              <c:strCache>
                <c:ptCount val="1"/>
                <c:pt idx="0">
                  <c:v>Era 3</c:v>
                </c:pt>
              </c:strCache>
            </c:strRef>
          </c:tx>
          <c:spPr>
            <a:solidFill>
              <a:srgbClr val="91AF53"/>
            </a:solidFill>
            <a:ln>
              <a:noFill/>
            </a:ln>
            <a:effectLst/>
          </c:spPr>
          <c:cat>
            <c:numRef>
              <c:f>Chart!$A$2:$A$158</c:f>
              <c:numCache>
                <c:formatCode>mmm\-yyyy</c:formatCode>
                <c:ptCount val="157"/>
                <c:pt idx="0">
                  <c:v>38367</c:v>
                </c:pt>
                <c:pt idx="1">
                  <c:v>38398</c:v>
                </c:pt>
                <c:pt idx="2">
                  <c:v>38426</c:v>
                </c:pt>
                <c:pt idx="3">
                  <c:v>38457</c:v>
                </c:pt>
                <c:pt idx="4">
                  <c:v>38487</c:v>
                </c:pt>
                <c:pt idx="5" formatCode="m/d/yyyy">
                  <c:v>38518</c:v>
                </c:pt>
                <c:pt idx="6" formatCode="m/d/yyyy">
                  <c:v>38548</c:v>
                </c:pt>
                <c:pt idx="7" formatCode="m/d/yyyy">
                  <c:v>38579</c:v>
                </c:pt>
                <c:pt idx="8" formatCode="m/d/yyyy">
                  <c:v>38610</c:v>
                </c:pt>
                <c:pt idx="9" formatCode="m/d/yyyy">
                  <c:v>38640</c:v>
                </c:pt>
                <c:pt idx="10" formatCode="m/d/yyyy">
                  <c:v>38671</c:v>
                </c:pt>
                <c:pt idx="11" formatCode="m/d/yyyy">
                  <c:v>38701</c:v>
                </c:pt>
                <c:pt idx="12" formatCode="m/d/yyyy">
                  <c:v>38732</c:v>
                </c:pt>
                <c:pt idx="13" formatCode="m/d/yyyy">
                  <c:v>38763</c:v>
                </c:pt>
                <c:pt idx="14" formatCode="m/d/yyyy">
                  <c:v>38791</c:v>
                </c:pt>
                <c:pt idx="15" formatCode="m/d/yyyy">
                  <c:v>38822</c:v>
                </c:pt>
                <c:pt idx="16" formatCode="m/d/yyyy">
                  <c:v>38852</c:v>
                </c:pt>
                <c:pt idx="17" formatCode="m/d/yyyy">
                  <c:v>38883</c:v>
                </c:pt>
                <c:pt idx="18" formatCode="m/d/yyyy">
                  <c:v>38913</c:v>
                </c:pt>
                <c:pt idx="19" formatCode="m/d/yyyy">
                  <c:v>38944</c:v>
                </c:pt>
                <c:pt idx="20" formatCode="m/d/yyyy">
                  <c:v>38975</c:v>
                </c:pt>
                <c:pt idx="21" formatCode="m/d/yyyy">
                  <c:v>39005</c:v>
                </c:pt>
                <c:pt idx="22" formatCode="m/d/yyyy">
                  <c:v>39036</c:v>
                </c:pt>
                <c:pt idx="23" formatCode="m/d/yyyy">
                  <c:v>39066</c:v>
                </c:pt>
                <c:pt idx="24" formatCode="m/d/yyyy">
                  <c:v>39097</c:v>
                </c:pt>
                <c:pt idx="25" formatCode="m/d/yyyy">
                  <c:v>39128</c:v>
                </c:pt>
                <c:pt idx="26" formatCode="m/d/yyyy">
                  <c:v>39156</c:v>
                </c:pt>
                <c:pt idx="27" formatCode="m/d/yyyy">
                  <c:v>39187</c:v>
                </c:pt>
                <c:pt idx="28" formatCode="m/d/yyyy">
                  <c:v>39217</c:v>
                </c:pt>
                <c:pt idx="29" formatCode="m/d/yyyy">
                  <c:v>39248</c:v>
                </c:pt>
                <c:pt idx="30" formatCode="m/d/yyyy">
                  <c:v>39278</c:v>
                </c:pt>
                <c:pt idx="31" formatCode="m/d/yyyy">
                  <c:v>39309</c:v>
                </c:pt>
                <c:pt idx="32" formatCode="m/d/yyyy">
                  <c:v>39340</c:v>
                </c:pt>
                <c:pt idx="33" formatCode="m/d/yyyy">
                  <c:v>39370</c:v>
                </c:pt>
                <c:pt idx="34" formatCode="m/d/yyyy">
                  <c:v>39401</c:v>
                </c:pt>
                <c:pt idx="35" formatCode="m/d/yyyy">
                  <c:v>39431</c:v>
                </c:pt>
                <c:pt idx="36" formatCode="m/d/yyyy">
                  <c:v>39462</c:v>
                </c:pt>
                <c:pt idx="37" formatCode="m/d/yyyy">
                  <c:v>39493</c:v>
                </c:pt>
                <c:pt idx="38" formatCode="m/d/yyyy">
                  <c:v>39522</c:v>
                </c:pt>
                <c:pt idx="39" formatCode="m/d/yyyy">
                  <c:v>39553</c:v>
                </c:pt>
                <c:pt idx="40" formatCode="m/d/yyyy">
                  <c:v>39583</c:v>
                </c:pt>
                <c:pt idx="41" formatCode="m/d/yyyy">
                  <c:v>39614</c:v>
                </c:pt>
                <c:pt idx="42" formatCode="m/d/yyyy">
                  <c:v>39644</c:v>
                </c:pt>
                <c:pt idx="43" formatCode="m/d/yyyy">
                  <c:v>39675</c:v>
                </c:pt>
                <c:pt idx="44" formatCode="m/d/yyyy">
                  <c:v>39706</c:v>
                </c:pt>
                <c:pt idx="45" formatCode="m/d/yyyy">
                  <c:v>39736</c:v>
                </c:pt>
                <c:pt idx="46" formatCode="m/d/yyyy">
                  <c:v>39767</c:v>
                </c:pt>
                <c:pt idx="47" formatCode="m/d/yyyy">
                  <c:v>39797</c:v>
                </c:pt>
                <c:pt idx="48" formatCode="m/d/yyyy">
                  <c:v>39828</c:v>
                </c:pt>
                <c:pt idx="49" formatCode="m/d/yyyy">
                  <c:v>39859</c:v>
                </c:pt>
                <c:pt idx="50" formatCode="m/d/yyyy">
                  <c:v>39887</c:v>
                </c:pt>
                <c:pt idx="51" formatCode="m/d/yyyy">
                  <c:v>39918</c:v>
                </c:pt>
                <c:pt idx="52" formatCode="m/d/yyyy">
                  <c:v>39948</c:v>
                </c:pt>
                <c:pt idx="53" formatCode="m/d/yyyy">
                  <c:v>39979</c:v>
                </c:pt>
                <c:pt idx="54" formatCode="m/d/yyyy">
                  <c:v>40009</c:v>
                </c:pt>
                <c:pt idx="55" formatCode="m/d/yyyy">
                  <c:v>40040</c:v>
                </c:pt>
                <c:pt idx="56" formatCode="m/d/yyyy">
                  <c:v>40071</c:v>
                </c:pt>
                <c:pt idx="57" formatCode="m/d/yyyy">
                  <c:v>40101</c:v>
                </c:pt>
                <c:pt idx="58" formatCode="m/d/yyyy">
                  <c:v>40132</c:v>
                </c:pt>
                <c:pt idx="59" formatCode="m/d/yyyy">
                  <c:v>40162</c:v>
                </c:pt>
                <c:pt idx="60" formatCode="m/d/yyyy">
                  <c:v>40193</c:v>
                </c:pt>
                <c:pt idx="61" formatCode="m/d/yyyy">
                  <c:v>40224</c:v>
                </c:pt>
                <c:pt idx="62" formatCode="m/d/yyyy">
                  <c:v>40252</c:v>
                </c:pt>
                <c:pt idx="63" formatCode="m/d/yyyy">
                  <c:v>40283</c:v>
                </c:pt>
                <c:pt idx="64" formatCode="m/d/yyyy">
                  <c:v>40313</c:v>
                </c:pt>
                <c:pt idx="65" formatCode="m/d/yyyy">
                  <c:v>40344</c:v>
                </c:pt>
                <c:pt idx="66" formatCode="m/d/yyyy">
                  <c:v>40374</c:v>
                </c:pt>
                <c:pt idx="67" formatCode="m/d/yyyy">
                  <c:v>40405</c:v>
                </c:pt>
                <c:pt idx="68" formatCode="m/d/yyyy">
                  <c:v>40436</c:v>
                </c:pt>
                <c:pt idx="69" formatCode="m/d/yyyy">
                  <c:v>40466</c:v>
                </c:pt>
                <c:pt idx="70" formatCode="m/d/yyyy">
                  <c:v>40497</c:v>
                </c:pt>
                <c:pt idx="71" formatCode="m/d/yyyy">
                  <c:v>40527</c:v>
                </c:pt>
                <c:pt idx="72" formatCode="m/d/yyyy">
                  <c:v>40558</c:v>
                </c:pt>
                <c:pt idx="73" formatCode="m/d/yyyy">
                  <c:v>40589</c:v>
                </c:pt>
                <c:pt idx="74" formatCode="m/d/yyyy">
                  <c:v>40617</c:v>
                </c:pt>
                <c:pt idx="75" formatCode="m/d/yyyy">
                  <c:v>40648</c:v>
                </c:pt>
                <c:pt idx="76" formatCode="m/d/yyyy">
                  <c:v>40678</c:v>
                </c:pt>
                <c:pt idx="77" formatCode="m/d/yyyy">
                  <c:v>40709</c:v>
                </c:pt>
                <c:pt idx="78" formatCode="m/d/yyyy">
                  <c:v>40739</c:v>
                </c:pt>
                <c:pt idx="79" formatCode="m/d/yyyy">
                  <c:v>40770</c:v>
                </c:pt>
                <c:pt idx="80" formatCode="m/d/yyyy">
                  <c:v>40801</c:v>
                </c:pt>
                <c:pt idx="81" formatCode="m/d/yyyy">
                  <c:v>40831</c:v>
                </c:pt>
                <c:pt idx="82" formatCode="m/d/yyyy">
                  <c:v>40862</c:v>
                </c:pt>
                <c:pt idx="83" formatCode="m/d/yyyy">
                  <c:v>40892</c:v>
                </c:pt>
                <c:pt idx="84" formatCode="m/d/yyyy">
                  <c:v>40923</c:v>
                </c:pt>
                <c:pt idx="85" formatCode="m/d/yyyy">
                  <c:v>40954</c:v>
                </c:pt>
                <c:pt idx="86" formatCode="m/d/yyyy">
                  <c:v>40983</c:v>
                </c:pt>
                <c:pt idx="87" formatCode="m/d/yyyy">
                  <c:v>41014</c:v>
                </c:pt>
                <c:pt idx="88" formatCode="m/d/yyyy">
                  <c:v>41044</c:v>
                </c:pt>
                <c:pt idx="89" formatCode="m/d/yyyy">
                  <c:v>41075</c:v>
                </c:pt>
                <c:pt idx="90" formatCode="m/d/yyyy">
                  <c:v>41105</c:v>
                </c:pt>
                <c:pt idx="91" formatCode="m/d/yyyy">
                  <c:v>41136</c:v>
                </c:pt>
                <c:pt idx="92" formatCode="m/d/yyyy">
                  <c:v>41167</c:v>
                </c:pt>
                <c:pt idx="93" formatCode="m/d/yyyy">
                  <c:v>41197</c:v>
                </c:pt>
                <c:pt idx="94" formatCode="m/d/yyyy">
                  <c:v>41228</c:v>
                </c:pt>
                <c:pt idx="95" formatCode="m/d/yyyy">
                  <c:v>41258</c:v>
                </c:pt>
                <c:pt idx="96" formatCode="m/d/yyyy">
                  <c:v>41289</c:v>
                </c:pt>
                <c:pt idx="97" formatCode="m/d/yyyy">
                  <c:v>41320</c:v>
                </c:pt>
                <c:pt idx="98" formatCode="m/d/yyyy">
                  <c:v>41348</c:v>
                </c:pt>
                <c:pt idx="99" formatCode="m/d/yyyy">
                  <c:v>41379</c:v>
                </c:pt>
                <c:pt idx="100" formatCode="m/d/yyyy">
                  <c:v>41409</c:v>
                </c:pt>
                <c:pt idx="101" formatCode="m/d/yyyy">
                  <c:v>41440</c:v>
                </c:pt>
                <c:pt idx="102" formatCode="m/d/yyyy">
                  <c:v>41470</c:v>
                </c:pt>
                <c:pt idx="103" formatCode="m/d/yyyy">
                  <c:v>41501</c:v>
                </c:pt>
                <c:pt idx="104" formatCode="m/d/yyyy">
                  <c:v>41532</c:v>
                </c:pt>
                <c:pt idx="105" formatCode="m/d/yyyy">
                  <c:v>41562</c:v>
                </c:pt>
                <c:pt idx="106" formatCode="m/d/yyyy">
                  <c:v>41593</c:v>
                </c:pt>
                <c:pt idx="107" formatCode="m/d/yyyy">
                  <c:v>41623</c:v>
                </c:pt>
                <c:pt idx="108" formatCode="m/d/yyyy">
                  <c:v>41654</c:v>
                </c:pt>
                <c:pt idx="109" formatCode="m/d/yyyy">
                  <c:v>41685</c:v>
                </c:pt>
                <c:pt idx="110" formatCode="m/d/yyyy">
                  <c:v>41713</c:v>
                </c:pt>
                <c:pt idx="111" formatCode="m/d/yyyy">
                  <c:v>41744</c:v>
                </c:pt>
                <c:pt idx="112" formatCode="m/d/yyyy">
                  <c:v>41774</c:v>
                </c:pt>
                <c:pt idx="113" formatCode="m/d/yyyy">
                  <c:v>41805</c:v>
                </c:pt>
                <c:pt idx="114" formatCode="m/d/yyyy">
                  <c:v>41835</c:v>
                </c:pt>
                <c:pt idx="115" formatCode="m/d/yyyy">
                  <c:v>41866</c:v>
                </c:pt>
                <c:pt idx="116" formatCode="m/d/yyyy">
                  <c:v>41897</c:v>
                </c:pt>
                <c:pt idx="117" formatCode="m/d/yyyy">
                  <c:v>41927</c:v>
                </c:pt>
                <c:pt idx="118" formatCode="m/d/yyyy">
                  <c:v>41958</c:v>
                </c:pt>
                <c:pt idx="119" formatCode="m/d/yyyy">
                  <c:v>41988</c:v>
                </c:pt>
                <c:pt idx="120" formatCode="m/d/yyyy">
                  <c:v>42019</c:v>
                </c:pt>
                <c:pt idx="121" formatCode="m/d/yyyy">
                  <c:v>42050</c:v>
                </c:pt>
                <c:pt idx="122" formatCode="m/d/yyyy">
                  <c:v>42078</c:v>
                </c:pt>
                <c:pt idx="123" formatCode="m/d/yyyy">
                  <c:v>42109</c:v>
                </c:pt>
                <c:pt idx="124" formatCode="m/d/yyyy">
                  <c:v>42139</c:v>
                </c:pt>
                <c:pt idx="125" formatCode="m/d/yyyy">
                  <c:v>42170</c:v>
                </c:pt>
                <c:pt idx="126" formatCode="m/d/yyyy">
                  <c:v>42200</c:v>
                </c:pt>
                <c:pt idx="127" formatCode="m/d/yyyy">
                  <c:v>42231</c:v>
                </c:pt>
                <c:pt idx="128" formatCode="m/d/yyyy">
                  <c:v>42262</c:v>
                </c:pt>
                <c:pt idx="129" formatCode="m/d/yyyy">
                  <c:v>42292</c:v>
                </c:pt>
                <c:pt idx="130" formatCode="m/d/yyyy">
                  <c:v>42323</c:v>
                </c:pt>
                <c:pt idx="131" formatCode="m/d/yyyy">
                  <c:v>42353</c:v>
                </c:pt>
                <c:pt idx="132" formatCode="m/d/yyyy">
                  <c:v>42384</c:v>
                </c:pt>
                <c:pt idx="133" formatCode="m/d/yyyy">
                  <c:v>42415</c:v>
                </c:pt>
                <c:pt idx="134" formatCode="m/d/yyyy">
                  <c:v>42444</c:v>
                </c:pt>
                <c:pt idx="135" formatCode="m/d/yyyy">
                  <c:v>42475</c:v>
                </c:pt>
                <c:pt idx="136" formatCode="m/d/yyyy">
                  <c:v>42505</c:v>
                </c:pt>
                <c:pt idx="137" formatCode="m/d/yyyy">
                  <c:v>42536</c:v>
                </c:pt>
                <c:pt idx="138" formatCode="m/d/yyyy">
                  <c:v>42566</c:v>
                </c:pt>
                <c:pt idx="139" formatCode="m/d/yyyy">
                  <c:v>42597</c:v>
                </c:pt>
                <c:pt idx="140" formatCode="m/d/yyyy">
                  <c:v>42628</c:v>
                </c:pt>
                <c:pt idx="141" formatCode="m/d/yyyy">
                  <c:v>42658</c:v>
                </c:pt>
                <c:pt idx="142" formatCode="m/d/yyyy">
                  <c:v>42689</c:v>
                </c:pt>
                <c:pt idx="143" formatCode="m/d/yyyy">
                  <c:v>42719</c:v>
                </c:pt>
                <c:pt idx="144" formatCode="m/d/yyyy">
                  <c:v>42750</c:v>
                </c:pt>
                <c:pt idx="145" formatCode="m/d/yyyy">
                  <c:v>42781</c:v>
                </c:pt>
                <c:pt idx="146" formatCode="m/d/yyyy">
                  <c:v>42809</c:v>
                </c:pt>
                <c:pt idx="147" formatCode="m/d/yyyy">
                  <c:v>42840</c:v>
                </c:pt>
                <c:pt idx="148" formatCode="m/d/yyyy">
                  <c:v>42870</c:v>
                </c:pt>
                <c:pt idx="149" formatCode="m/d/yyyy">
                  <c:v>42901</c:v>
                </c:pt>
                <c:pt idx="150" formatCode="m/d/yyyy">
                  <c:v>42931</c:v>
                </c:pt>
                <c:pt idx="151" formatCode="m/d/yyyy">
                  <c:v>42962</c:v>
                </c:pt>
                <c:pt idx="152" formatCode="m/d/yyyy">
                  <c:v>42993</c:v>
                </c:pt>
                <c:pt idx="153" formatCode="m/d/yyyy">
                  <c:v>43023</c:v>
                </c:pt>
                <c:pt idx="154" formatCode="m/d/yyyy">
                  <c:v>43054</c:v>
                </c:pt>
                <c:pt idx="155" formatCode="m/d/yyyy">
                  <c:v>43084</c:v>
                </c:pt>
                <c:pt idx="156" formatCode="m/d/yyyy">
                  <c:v>43115</c:v>
                </c:pt>
              </c:numCache>
            </c:numRef>
          </c:cat>
          <c:val>
            <c:numRef>
              <c:f>Chart!$E$2:$E$158</c:f>
              <c:numCache>
                <c:formatCode>General</c:formatCode>
                <c:ptCount val="157"/>
                <c:pt idx="123" formatCode="_(* #,##0_);_(* \(#,##0\);_(* &quot;-&quot;??_);_(@_)">
                  <c:v>74262.533333333326</c:v>
                </c:pt>
                <c:pt idx="124" formatCode="_(* #,##0_);_(* \(#,##0\);_(* &quot;-&quot;??_);_(@_)">
                  <c:v>73231.774193548394</c:v>
                </c:pt>
                <c:pt idx="125" formatCode="_(* #,##0_);_(* \(#,##0\);_(* &quot;-&quot;??_);_(@_)">
                  <c:v>73132.033333333326</c:v>
                </c:pt>
                <c:pt idx="126" formatCode="_(* #,##0_);_(* \(#,##0\);_(* &quot;-&quot;??_);_(@_)">
                  <c:v>73372.516129032258</c:v>
                </c:pt>
                <c:pt idx="127" formatCode="_(* #,##0_);_(* \(#,##0\);_(* &quot;-&quot;??_);_(@_)">
                  <c:v>73505.516129032258</c:v>
                </c:pt>
                <c:pt idx="128" formatCode="_(* #,##0_);_(* \(#,##0\);_(* &quot;-&quot;??_);_(@_)">
                  <c:v>73866.733333333337</c:v>
                </c:pt>
                <c:pt idx="129" formatCode="_(* #,##0_);_(* \(#,##0\);_(* &quot;-&quot;??_);_(@_)">
                  <c:v>73300.645161290318</c:v>
                </c:pt>
                <c:pt idx="130" formatCode="_(* #,##0_);_(* \(#,##0\);_(* &quot;-&quot;??_);_(@_)">
                  <c:v>72940.666666666672</c:v>
                </c:pt>
                <c:pt idx="131" formatCode="_(* #,##0_);_(* \(#,##0\);_(* &quot;-&quot;??_);_(@_)">
                  <c:v>72936.516129032258</c:v>
                </c:pt>
                <c:pt idx="132" formatCode="_(* #,##0_);_(* \(#,##0\);_(* &quot;-&quot;??_);_(@_)">
                  <c:v>72835.322580645166</c:v>
                </c:pt>
                <c:pt idx="133" formatCode="_(* #,##0_);_(* \(#,##0\);_(* &quot;-&quot;??_);_(@_)">
                  <c:v>73792.655172413783</c:v>
                </c:pt>
                <c:pt idx="134" formatCode="_(* #,##0_);_(* \(#,##0\);_(* &quot;-&quot;??_);_(@_)">
                  <c:v>73036.129032258061</c:v>
                </c:pt>
                <c:pt idx="135" formatCode="_(* #,##0_);_(* \(#,##0\);_(* &quot;-&quot;??_);_(@_)">
                  <c:v>73019.06666666668</c:v>
                </c:pt>
                <c:pt idx="136" formatCode="_(* #,##0_);_(* \(#,##0\);_(* &quot;-&quot;??_);_(@_)">
                  <c:v>72666.193548387106</c:v>
                </c:pt>
                <c:pt idx="137" formatCode="_(* #,##0_);_(* \(#,##0\);_(* &quot;-&quot;??_);_(@_)">
                  <c:v>71708.333333333343</c:v>
                </c:pt>
                <c:pt idx="138" formatCode="_(* #,##0_);_(* \(#,##0\);_(* &quot;-&quot;??_);_(@_)">
                  <c:v>72347.290322580637</c:v>
                </c:pt>
                <c:pt idx="139" formatCode="_(* #,##0_);_(* \(#,##0\);_(* &quot;-&quot;??_);_(@_)">
                  <c:v>71577.838709677424</c:v>
                </c:pt>
                <c:pt idx="140" formatCode="_(* #,##0_);_(* \(#,##0\);_(* &quot;-&quot;??_);_(@_)">
                  <c:v>71105.633333333331</c:v>
                </c:pt>
                <c:pt idx="141" formatCode="_(* #,##0_);_(* \(#,##0\);_(* &quot;-&quot;??_);_(@_)">
                  <c:v>70547.870967741939</c:v>
                </c:pt>
                <c:pt idx="142" formatCode="_(* #,##0_);_(* \(#,##0\);_(* &quot;-&quot;??_);_(@_)">
                  <c:v>70935.03333333334</c:v>
                </c:pt>
                <c:pt idx="143" formatCode="_(* #,##0_);_(* \(#,##0\);_(* &quot;-&quot;??_);_(@_)">
                  <c:v>70191.677419354848</c:v>
                </c:pt>
                <c:pt idx="144" formatCode="_(* #,##0_);_(* \(#,##0\);_(* &quot;-&quot;??_);_(@_)">
                  <c:v>69702.358626115165</c:v>
                </c:pt>
              </c:numCache>
            </c:numRef>
          </c:val>
          <c:extLst>
            <c:ext xmlns:c16="http://schemas.microsoft.com/office/drawing/2014/chart" uri="{C3380CC4-5D6E-409C-BE32-E72D297353CC}">
              <c16:uniqueId val="{00000002-568A-4650-A501-13D8F570BCDC}"/>
            </c:ext>
          </c:extLst>
        </c:ser>
        <c:ser>
          <c:idx val="4"/>
          <c:order val="4"/>
          <c:tx>
            <c:strRef>
              <c:f>Chart!$F$1</c:f>
              <c:strCache>
                <c:ptCount val="1"/>
                <c:pt idx="0">
                  <c:v>Era 4</c:v>
                </c:pt>
              </c:strCache>
            </c:strRef>
          </c:tx>
          <c:spPr>
            <a:solidFill>
              <a:srgbClr val="91AF53"/>
            </a:solidFill>
            <a:ln>
              <a:noFill/>
            </a:ln>
            <a:effectLst/>
          </c:spPr>
          <c:cat>
            <c:numRef>
              <c:f>Chart!$A$2:$A$158</c:f>
              <c:numCache>
                <c:formatCode>mmm\-yyyy</c:formatCode>
                <c:ptCount val="157"/>
                <c:pt idx="0">
                  <c:v>38367</c:v>
                </c:pt>
                <c:pt idx="1">
                  <c:v>38398</c:v>
                </c:pt>
                <c:pt idx="2">
                  <c:v>38426</c:v>
                </c:pt>
                <c:pt idx="3">
                  <c:v>38457</c:v>
                </c:pt>
                <c:pt idx="4">
                  <c:v>38487</c:v>
                </c:pt>
                <c:pt idx="5" formatCode="m/d/yyyy">
                  <c:v>38518</c:v>
                </c:pt>
                <c:pt idx="6" formatCode="m/d/yyyy">
                  <c:v>38548</c:v>
                </c:pt>
                <c:pt idx="7" formatCode="m/d/yyyy">
                  <c:v>38579</c:v>
                </c:pt>
                <c:pt idx="8" formatCode="m/d/yyyy">
                  <c:v>38610</c:v>
                </c:pt>
                <c:pt idx="9" formatCode="m/d/yyyy">
                  <c:v>38640</c:v>
                </c:pt>
                <c:pt idx="10" formatCode="m/d/yyyy">
                  <c:v>38671</c:v>
                </c:pt>
                <c:pt idx="11" formatCode="m/d/yyyy">
                  <c:v>38701</c:v>
                </c:pt>
                <c:pt idx="12" formatCode="m/d/yyyy">
                  <c:v>38732</c:v>
                </c:pt>
                <c:pt idx="13" formatCode="m/d/yyyy">
                  <c:v>38763</c:v>
                </c:pt>
                <c:pt idx="14" formatCode="m/d/yyyy">
                  <c:v>38791</c:v>
                </c:pt>
                <c:pt idx="15" formatCode="m/d/yyyy">
                  <c:v>38822</c:v>
                </c:pt>
                <c:pt idx="16" formatCode="m/d/yyyy">
                  <c:v>38852</c:v>
                </c:pt>
                <c:pt idx="17" formatCode="m/d/yyyy">
                  <c:v>38883</c:v>
                </c:pt>
                <c:pt idx="18" formatCode="m/d/yyyy">
                  <c:v>38913</c:v>
                </c:pt>
                <c:pt idx="19" formatCode="m/d/yyyy">
                  <c:v>38944</c:v>
                </c:pt>
                <c:pt idx="20" formatCode="m/d/yyyy">
                  <c:v>38975</c:v>
                </c:pt>
                <c:pt idx="21" formatCode="m/d/yyyy">
                  <c:v>39005</c:v>
                </c:pt>
                <c:pt idx="22" formatCode="m/d/yyyy">
                  <c:v>39036</c:v>
                </c:pt>
                <c:pt idx="23" formatCode="m/d/yyyy">
                  <c:v>39066</c:v>
                </c:pt>
                <c:pt idx="24" formatCode="m/d/yyyy">
                  <c:v>39097</c:v>
                </c:pt>
                <c:pt idx="25" formatCode="m/d/yyyy">
                  <c:v>39128</c:v>
                </c:pt>
                <c:pt idx="26" formatCode="m/d/yyyy">
                  <c:v>39156</c:v>
                </c:pt>
                <c:pt idx="27" formatCode="m/d/yyyy">
                  <c:v>39187</c:v>
                </c:pt>
                <c:pt idx="28" formatCode="m/d/yyyy">
                  <c:v>39217</c:v>
                </c:pt>
                <c:pt idx="29" formatCode="m/d/yyyy">
                  <c:v>39248</c:v>
                </c:pt>
                <c:pt idx="30" formatCode="m/d/yyyy">
                  <c:v>39278</c:v>
                </c:pt>
                <c:pt idx="31" formatCode="m/d/yyyy">
                  <c:v>39309</c:v>
                </c:pt>
                <c:pt idx="32" formatCode="m/d/yyyy">
                  <c:v>39340</c:v>
                </c:pt>
                <c:pt idx="33" formatCode="m/d/yyyy">
                  <c:v>39370</c:v>
                </c:pt>
                <c:pt idx="34" formatCode="m/d/yyyy">
                  <c:v>39401</c:v>
                </c:pt>
                <c:pt idx="35" formatCode="m/d/yyyy">
                  <c:v>39431</c:v>
                </c:pt>
                <c:pt idx="36" formatCode="m/d/yyyy">
                  <c:v>39462</c:v>
                </c:pt>
                <c:pt idx="37" formatCode="m/d/yyyy">
                  <c:v>39493</c:v>
                </c:pt>
                <c:pt idx="38" formatCode="m/d/yyyy">
                  <c:v>39522</c:v>
                </c:pt>
                <c:pt idx="39" formatCode="m/d/yyyy">
                  <c:v>39553</c:v>
                </c:pt>
                <c:pt idx="40" formatCode="m/d/yyyy">
                  <c:v>39583</c:v>
                </c:pt>
                <c:pt idx="41" formatCode="m/d/yyyy">
                  <c:v>39614</c:v>
                </c:pt>
                <c:pt idx="42" formatCode="m/d/yyyy">
                  <c:v>39644</c:v>
                </c:pt>
                <c:pt idx="43" formatCode="m/d/yyyy">
                  <c:v>39675</c:v>
                </c:pt>
                <c:pt idx="44" formatCode="m/d/yyyy">
                  <c:v>39706</c:v>
                </c:pt>
                <c:pt idx="45" formatCode="m/d/yyyy">
                  <c:v>39736</c:v>
                </c:pt>
                <c:pt idx="46" formatCode="m/d/yyyy">
                  <c:v>39767</c:v>
                </c:pt>
                <c:pt idx="47" formatCode="m/d/yyyy">
                  <c:v>39797</c:v>
                </c:pt>
                <c:pt idx="48" formatCode="m/d/yyyy">
                  <c:v>39828</c:v>
                </c:pt>
                <c:pt idx="49" formatCode="m/d/yyyy">
                  <c:v>39859</c:v>
                </c:pt>
                <c:pt idx="50" formatCode="m/d/yyyy">
                  <c:v>39887</c:v>
                </c:pt>
                <c:pt idx="51" formatCode="m/d/yyyy">
                  <c:v>39918</c:v>
                </c:pt>
                <c:pt idx="52" formatCode="m/d/yyyy">
                  <c:v>39948</c:v>
                </c:pt>
                <c:pt idx="53" formatCode="m/d/yyyy">
                  <c:v>39979</c:v>
                </c:pt>
                <c:pt idx="54" formatCode="m/d/yyyy">
                  <c:v>40009</c:v>
                </c:pt>
                <c:pt idx="55" formatCode="m/d/yyyy">
                  <c:v>40040</c:v>
                </c:pt>
                <c:pt idx="56" formatCode="m/d/yyyy">
                  <c:v>40071</c:v>
                </c:pt>
                <c:pt idx="57" formatCode="m/d/yyyy">
                  <c:v>40101</c:v>
                </c:pt>
                <c:pt idx="58" formatCode="m/d/yyyy">
                  <c:v>40132</c:v>
                </c:pt>
                <c:pt idx="59" formatCode="m/d/yyyy">
                  <c:v>40162</c:v>
                </c:pt>
                <c:pt idx="60" formatCode="m/d/yyyy">
                  <c:v>40193</c:v>
                </c:pt>
                <c:pt idx="61" formatCode="m/d/yyyy">
                  <c:v>40224</c:v>
                </c:pt>
                <c:pt idx="62" formatCode="m/d/yyyy">
                  <c:v>40252</c:v>
                </c:pt>
                <c:pt idx="63" formatCode="m/d/yyyy">
                  <c:v>40283</c:v>
                </c:pt>
                <c:pt idx="64" formatCode="m/d/yyyy">
                  <c:v>40313</c:v>
                </c:pt>
                <c:pt idx="65" formatCode="m/d/yyyy">
                  <c:v>40344</c:v>
                </c:pt>
                <c:pt idx="66" formatCode="m/d/yyyy">
                  <c:v>40374</c:v>
                </c:pt>
                <c:pt idx="67" formatCode="m/d/yyyy">
                  <c:v>40405</c:v>
                </c:pt>
                <c:pt idx="68" formatCode="m/d/yyyy">
                  <c:v>40436</c:v>
                </c:pt>
                <c:pt idx="69" formatCode="m/d/yyyy">
                  <c:v>40466</c:v>
                </c:pt>
                <c:pt idx="70" formatCode="m/d/yyyy">
                  <c:v>40497</c:v>
                </c:pt>
                <c:pt idx="71" formatCode="m/d/yyyy">
                  <c:v>40527</c:v>
                </c:pt>
                <c:pt idx="72" formatCode="m/d/yyyy">
                  <c:v>40558</c:v>
                </c:pt>
                <c:pt idx="73" formatCode="m/d/yyyy">
                  <c:v>40589</c:v>
                </c:pt>
                <c:pt idx="74" formatCode="m/d/yyyy">
                  <c:v>40617</c:v>
                </c:pt>
                <c:pt idx="75" formatCode="m/d/yyyy">
                  <c:v>40648</c:v>
                </c:pt>
                <c:pt idx="76" formatCode="m/d/yyyy">
                  <c:v>40678</c:v>
                </c:pt>
                <c:pt idx="77" formatCode="m/d/yyyy">
                  <c:v>40709</c:v>
                </c:pt>
                <c:pt idx="78" formatCode="m/d/yyyy">
                  <c:v>40739</c:v>
                </c:pt>
                <c:pt idx="79" formatCode="m/d/yyyy">
                  <c:v>40770</c:v>
                </c:pt>
                <c:pt idx="80" formatCode="m/d/yyyy">
                  <c:v>40801</c:v>
                </c:pt>
                <c:pt idx="81" formatCode="m/d/yyyy">
                  <c:v>40831</c:v>
                </c:pt>
                <c:pt idx="82" formatCode="m/d/yyyy">
                  <c:v>40862</c:v>
                </c:pt>
                <c:pt idx="83" formatCode="m/d/yyyy">
                  <c:v>40892</c:v>
                </c:pt>
                <c:pt idx="84" formatCode="m/d/yyyy">
                  <c:v>40923</c:v>
                </c:pt>
                <c:pt idx="85" formatCode="m/d/yyyy">
                  <c:v>40954</c:v>
                </c:pt>
                <c:pt idx="86" formatCode="m/d/yyyy">
                  <c:v>40983</c:v>
                </c:pt>
                <c:pt idx="87" formatCode="m/d/yyyy">
                  <c:v>41014</c:v>
                </c:pt>
                <c:pt idx="88" formatCode="m/d/yyyy">
                  <c:v>41044</c:v>
                </c:pt>
                <c:pt idx="89" formatCode="m/d/yyyy">
                  <c:v>41075</c:v>
                </c:pt>
                <c:pt idx="90" formatCode="m/d/yyyy">
                  <c:v>41105</c:v>
                </c:pt>
                <c:pt idx="91" formatCode="m/d/yyyy">
                  <c:v>41136</c:v>
                </c:pt>
                <c:pt idx="92" formatCode="m/d/yyyy">
                  <c:v>41167</c:v>
                </c:pt>
                <c:pt idx="93" formatCode="m/d/yyyy">
                  <c:v>41197</c:v>
                </c:pt>
                <c:pt idx="94" formatCode="m/d/yyyy">
                  <c:v>41228</c:v>
                </c:pt>
                <c:pt idx="95" formatCode="m/d/yyyy">
                  <c:v>41258</c:v>
                </c:pt>
                <c:pt idx="96" formatCode="m/d/yyyy">
                  <c:v>41289</c:v>
                </c:pt>
                <c:pt idx="97" formatCode="m/d/yyyy">
                  <c:v>41320</c:v>
                </c:pt>
                <c:pt idx="98" formatCode="m/d/yyyy">
                  <c:v>41348</c:v>
                </c:pt>
                <c:pt idx="99" formatCode="m/d/yyyy">
                  <c:v>41379</c:v>
                </c:pt>
                <c:pt idx="100" formatCode="m/d/yyyy">
                  <c:v>41409</c:v>
                </c:pt>
                <c:pt idx="101" formatCode="m/d/yyyy">
                  <c:v>41440</c:v>
                </c:pt>
                <c:pt idx="102" formatCode="m/d/yyyy">
                  <c:v>41470</c:v>
                </c:pt>
                <c:pt idx="103" formatCode="m/d/yyyy">
                  <c:v>41501</c:v>
                </c:pt>
                <c:pt idx="104" formatCode="m/d/yyyy">
                  <c:v>41532</c:v>
                </c:pt>
                <c:pt idx="105" formatCode="m/d/yyyy">
                  <c:v>41562</c:v>
                </c:pt>
                <c:pt idx="106" formatCode="m/d/yyyy">
                  <c:v>41593</c:v>
                </c:pt>
                <c:pt idx="107" formatCode="m/d/yyyy">
                  <c:v>41623</c:v>
                </c:pt>
                <c:pt idx="108" formatCode="m/d/yyyy">
                  <c:v>41654</c:v>
                </c:pt>
                <c:pt idx="109" formatCode="m/d/yyyy">
                  <c:v>41685</c:v>
                </c:pt>
                <c:pt idx="110" formatCode="m/d/yyyy">
                  <c:v>41713</c:v>
                </c:pt>
                <c:pt idx="111" formatCode="m/d/yyyy">
                  <c:v>41744</c:v>
                </c:pt>
                <c:pt idx="112" formatCode="m/d/yyyy">
                  <c:v>41774</c:v>
                </c:pt>
                <c:pt idx="113" formatCode="m/d/yyyy">
                  <c:v>41805</c:v>
                </c:pt>
                <c:pt idx="114" formatCode="m/d/yyyy">
                  <c:v>41835</c:v>
                </c:pt>
                <c:pt idx="115" formatCode="m/d/yyyy">
                  <c:v>41866</c:v>
                </c:pt>
                <c:pt idx="116" formatCode="m/d/yyyy">
                  <c:v>41897</c:v>
                </c:pt>
                <c:pt idx="117" formatCode="m/d/yyyy">
                  <c:v>41927</c:v>
                </c:pt>
                <c:pt idx="118" formatCode="m/d/yyyy">
                  <c:v>41958</c:v>
                </c:pt>
                <c:pt idx="119" formatCode="m/d/yyyy">
                  <c:v>41988</c:v>
                </c:pt>
                <c:pt idx="120" formatCode="m/d/yyyy">
                  <c:v>42019</c:v>
                </c:pt>
                <c:pt idx="121" formatCode="m/d/yyyy">
                  <c:v>42050</c:v>
                </c:pt>
                <c:pt idx="122" formatCode="m/d/yyyy">
                  <c:v>42078</c:v>
                </c:pt>
                <c:pt idx="123" formatCode="m/d/yyyy">
                  <c:v>42109</c:v>
                </c:pt>
                <c:pt idx="124" formatCode="m/d/yyyy">
                  <c:v>42139</c:v>
                </c:pt>
                <c:pt idx="125" formatCode="m/d/yyyy">
                  <c:v>42170</c:v>
                </c:pt>
                <c:pt idx="126" formatCode="m/d/yyyy">
                  <c:v>42200</c:v>
                </c:pt>
                <c:pt idx="127" formatCode="m/d/yyyy">
                  <c:v>42231</c:v>
                </c:pt>
                <c:pt idx="128" formatCode="m/d/yyyy">
                  <c:v>42262</c:v>
                </c:pt>
                <c:pt idx="129" formatCode="m/d/yyyy">
                  <c:v>42292</c:v>
                </c:pt>
                <c:pt idx="130" formatCode="m/d/yyyy">
                  <c:v>42323</c:v>
                </c:pt>
                <c:pt idx="131" formatCode="m/d/yyyy">
                  <c:v>42353</c:v>
                </c:pt>
                <c:pt idx="132" formatCode="m/d/yyyy">
                  <c:v>42384</c:v>
                </c:pt>
                <c:pt idx="133" formatCode="m/d/yyyy">
                  <c:v>42415</c:v>
                </c:pt>
                <c:pt idx="134" formatCode="m/d/yyyy">
                  <c:v>42444</c:v>
                </c:pt>
                <c:pt idx="135" formatCode="m/d/yyyy">
                  <c:v>42475</c:v>
                </c:pt>
                <c:pt idx="136" formatCode="m/d/yyyy">
                  <c:v>42505</c:v>
                </c:pt>
                <c:pt idx="137" formatCode="m/d/yyyy">
                  <c:v>42536</c:v>
                </c:pt>
                <c:pt idx="138" formatCode="m/d/yyyy">
                  <c:v>42566</c:v>
                </c:pt>
                <c:pt idx="139" formatCode="m/d/yyyy">
                  <c:v>42597</c:v>
                </c:pt>
                <c:pt idx="140" formatCode="m/d/yyyy">
                  <c:v>42628</c:v>
                </c:pt>
                <c:pt idx="141" formatCode="m/d/yyyy">
                  <c:v>42658</c:v>
                </c:pt>
                <c:pt idx="142" formatCode="m/d/yyyy">
                  <c:v>42689</c:v>
                </c:pt>
                <c:pt idx="143" formatCode="m/d/yyyy">
                  <c:v>42719</c:v>
                </c:pt>
                <c:pt idx="144" formatCode="m/d/yyyy">
                  <c:v>42750</c:v>
                </c:pt>
                <c:pt idx="145" formatCode="m/d/yyyy">
                  <c:v>42781</c:v>
                </c:pt>
                <c:pt idx="146" formatCode="m/d/yyyy">
                  <c:v>42809</c:v>
                </c:pt>
                <c:pt idx="147" formatCode="m/d/yyyy">
                  <c:v>42840</c:v>
                </c:pt>
                <c:pt idx="148" formatCode="m/d/yyyy">
                  <c:v>42870</c:v>
                </c:pt>
                <c:pt idx="149" formatCode="m/d/yyyy">
                  <c:v>42901</c:v>
                </c:pt>
                <c:pt idx="150" formatCode="m/d/yyyy">
                  <c:v>42931</c:v>
                </c:pt>
                <c:pt idx="151" formatCode="m/d/yyyy">
                  <c:v>42962</c:v>
                </c:pt>
                <c:pt idx="152" formatCode="m/d/yyyy">
                  <c:v>42993</c:v>
                </c:pt>
                <c:pt idx="153" formatCode="m/d/yyyy">
                  <c:v>43023</c:v>
                </c:pt>
                <c:pt idx="154" formatCode="m/d/yyyy">
                  <c:v>43054</c:v>
                </c:pt>
                <c:pt idx="155" formatCode="m/d/yyyy">
                  <c:v>43084</c:v>
                </c:pt>
                <c:pt idx="156" formatCode="m/d/yyyy">
                  <c:v>43115</c:v>
                </c:pt>
              </c:numCache>
            </c:numRef>
          </c:cat>
          <c:val>
            <c:numRef>
              <c:f>Chart!$F$2:$F$158</c:f>
              <c:numCache>
                <c:formatCode>General</c:formatCode>
                <c:ptCount val="157"/>
                <c:pt idx="144" formatCode="_(* #,##0_);_(* \(#,##0\);_(* &quot;-&quot;??_);_(@_)">
                  <c:v>69702.358626115165</c:v>
                </c:pt>
                <c:pt idx="145" formatCode="_(* #,##0_);_(* \(#,##0\);_(* &quot;-&quot;??_);_(@_)">
                  <c:v>70616.815500669036</c:v>
                </c:pt>
                <c:pt idx="146" formatCode="_(* #,##0_);_(* \(#,##0\);_(* &quot;-&quot;??_);_(@_)">
                  <c:v>70629.310476267667</c:v>
                </c:pt>
                <c:pt idx="147" formatCode="_(* #,##0_);_(* \(#,##0\);_(* &quot;-&quot;??_);_(@_)">
                  <c:v>70799.840642605268</c:v>
                </c:pt>
                <c:pt idx="148" formatCode="_(* #,##0_);_(* \(#,##0\);_(* &quot;-&quot;??_);_(@_)">
                  <c:v>70912.277957216284</c:v>
                </c:pt>
                <c:pt idx="149" formatCode="_(* #,##0_);_(* \(#,##0\);_(* &quot;-&quot;??_);_(@_)">
                  <c:v>71854.404318018074</c:v>
                </c:pt>
                <c:pt idx="150" formatCode="_(* #,##0_);_(* \(#,##0\);_(* &quot;-&quot;??_);_(@_)">
                  <c:v>72788.424234246486</c:v>
                </c:pt>
                <c:pt idx="151" formatCode="_(* #,##0_);_(* \(#,##0\);_(* &quot;-&quot;??_);_(@_)">
                  <c:v>72854.131704893429</c:v>
                </c:pt>
                <c:pt idx="152" formatCode="_(* #,##0_);_(* \(#,##0\);_(* &quot;-&quot;??_);_(@_)">
                  <c:v>74136.076497589951</c:v>
                </c:pt>
                <c:pt idx="153" formatCode="_(* #,##0_);_(* \(#,##0\);_(* &quot;-&quot;??_);_(@_)">
                  <c:v>74204.349768346976</c:v>
                </c:pt>
                <c:pt idx="154" formatCode="_(* #,##0_);_(* \(#,##0\);_(* &quot;-&quot;??_);_(@_)">
                  <c:v>76444.017564847629</c:v>
                </c:pt>
                <c:pt idx="155" formatCode="_(* #,##0_);_(* \(#,##0\);_(* &quot;-&quot;??_);_(@_)">
                  <c:v>76444.017564847629</c:v>
                </c:pt>
                <c:pt idx="156" formatCode="_(* #,##0_);_(* \(#,##0\);_(* &quot;-&quot;??_);_(@_)">
                  <c:v>76921.693744376142</c:v>
                </c:pt>
              </c:numCache>
            </c:numRef>
          </c:val>
          <c:extLst>
            <c:ext xmlns:c16="http://schemas.microsoft.com/office/drawing/2014/chart" uri="{C3380CC4-5D6E-409C-BE32-E72D297353CC}">
              <c16:uniqueId val="{00000003-568A-4650-A501-13D8F570BCDC}"/>
            </c:ext>
          </c:extLst>
        </c:ser>
        <c:dLbls>
          <c:showLegendKey val="0"/>
          <c:showVal val="0"/>
          <c:showCatName val="0"/>
          <c:showSerName val="0"/>
          <c:showPercent val="0"/>
          <c:showBubbleSize val="0"/>
        </c:dLbls>
        <c:axId val="77566384"/>
        <c:axId val="77568344"/>
      </c:areaChart>
      <c:lineChart>
        <c:grouping val="standard"/>
        <c:varyColors val="0"/>
        <c:ser>
          <c:idx val="0"/>
          <c:order val="0"/>
          <c:tx>
            <c:strRef>
              <c:f>Chart!$B$1</c:f>
              <c:strCache>
                <c:ptCount val="1"/>
                <c:pt idx="0">
                  <c:v>Volume</c:v>
                </c:pt>
              </c:strCache>
            </c:strRef>
          </c:tx>
          <c:spPr>
            <a:ln w="9525" cap="rnd">
              <a:solidFill>
                <a:schemeClr val="accent3">
                  <a:lumMod val="50000"/>
                </a:schemeClr>
              </a:solidFill>
              <a:round/>
            </a:ln>
            <a:effectLst/>
          </c:spPr>
          <c:marker>
            <c:symbol val="none"/>
          </c:marker>
          <c:cat>
            <c:numRef>
              <c:f>Chart!$A$2:$A$158</c:f>
              <c:numCache>
                <c:formatCode>mmm\-yyyy</c:formatCode>
                <c:ptCount val="157"/>
                <c:pt idx="0">
                  <c:v>38367</c:v>
                </c:pt>
                <c:pt idx="1">
                  <c:v>38398</c:v>
                </c:pt>
                <c:pt idx="2">
                  <c:v>38426</c:v>
                </c:pt>
                <c:pt idx="3">
                  <c:v>38457</c:v>
                </c:pt>
                <c:pt idx="4">
                  <c:v>38487</c:v>
                </c:pt>
                <c:pt idx="5" formatCode="m/d/yyyy">
                  <c:v>38518</c:v>
                </c:pt>
                <c:pt idx="6" formatCode="m/d/yyyy">
                  <c:v>38548</c:v>
                </c:pt>
                <c:pt idx="7" formatCode="m/d/yyyy">
                  <c:v>38579</c:v>
                </c:pt>
                <c:pt idx="8" formatCode="m/d/yyyy">
                  <c:v>38610</c:v>
                </c:pt>
                <c:pt idx="9" formatCode="m/d/yyyy">
                  <c:v>38640</c:v>
                </c:pt>
                <c:pt idx="10" formatCode="m/d/yyyy">
                  <c:v>38671</c:v>
                </c:pt>
                <c:pt idx="11" formatCode="m/d/yyyy">
                  <c:v>38701</c:v>
                </c:pt>
                <c:pt idx="12" formatCode="m/d/yyyy">
                  <c:v>38732</c:v>
                </c:pt>
                <c:pt idx="13" formatCode="m/d/yyyy">
                  <c:v>38763</c:v>
                </c:pt>
                <c:pt idx="14" formatCode="m/d/yyyy">
                  <c:v>38791</c:v>
                </c:pt>
                <c:pt idx="15" formatCode="m/d/yyyy">
                  <c:v>38822</c:v>
                </c:pt>
                <c:pt idx="16" formatCode="m/d/yyyy">
                  <c:v>38852</c:v>
                </c:pt>
                <c:pt idx="17" formatCode="m/d/yyyy">
                  <c:v>38883</c:v>
                </c:pt>
                <c:pt idx="18" formatCode="m/d/yyyy">
                  <c:v>38913</c:v>
                </c:pt>
                <c:pt idx="19" formatCode="m/d/yyyy">
                  <c:v>38944</c:v>
                </c:pt>
                <c:pt idx="20" formatCode="m/d/yyyy">
                  <c:v>38975</c:v>
                </c:pt>
                <c:pt idx="21" formatCode="m/d/yyyy">
                  <c:v>39005</c:v>
                </c:pt>
                <c:pt idx="22" formatCode="m/d/yyyy">
                  <c:v>39036</c:v>
                </c:pt>
                <c:pt idx="23" formatCode="m/d/yyyy">
                  <c:v>39066</c:v>
                </c:pt>
                <c:pt idx="24" formatCode="m/d/yyyy">
                  <c:v>39097</c:v>
                </c:pt>
                <c:pt idx="25" formatCode="m/d/yyyy">
                  <c:v>39128</c:v>
                </c:pt>
                <c:pt idx="26" formatCode="m/d/yyyy">
                  <c:v>39156</c:v>
                </c:pt>
                <c:pt idx="27" formatCode="m/d/yyyy">
                  <c:v>39187</c:v>
                </c:pt>
                <c:pt idx="28" formatCode="m/d/yyyy">
                  <c:v>39217</c:v>
                </c:pt>
                <c:pt idx="29" formatCode="m/d/yyyy">
                  <c:v>39248</c:v>
                </c:pt>
                <c:pt idx="30" formatCode="m/d/yyyy">
                  <c:v>39278</c:v>
                </c:pt>
                <c:pt idx="31" formatCode="m/d/yyyy">
                  <c:v>39309</c:v>
                </c:pt>
                <c:pt idx="32" formatCode="m/d/yyyy">
                  <c:v>39340</c:v>
                </c:pt>
                <c:pt idx="33" formatCode="m/d/yyyy">
                  <c:v>39370</c:v>
                </c:pt>
                <c:pt idx="34" formatCode="m/d/yyyy">
                  <c:v>39401</c:v>
                </c:pt>
                <c:pt idx="35" formatCode="m/d/yyyy">
                  <c:v>39431</c:v>
                </c:pt>
                <c:pt idx="36" formatCode="m/d/yyyy">
                  <c:v>39462</c:v>
                </c:pt>
                <c:pt idx="37" formatCode="m/d/yyyy">
                  <c:v>39493</c:v>
                </c:pt>
                <c:pt idx="38" formatCode="m/d/yyyy">
                  <c:v>39522</c:v>
                </c:pt>
                <c:pt idx="39" formatCode="m/d/yyyy">
                  <c:v>39553</c:v>
                </c:pt>
                <c:pt idx="40" formatCode="m/d/yyyy">
                  <c:v>39583</c:v>
                </c:pt>
                <c:pt idx="41" formatCode="m/d/yyyy">
                  <c:v>39614</c:v>
                </c:pt>
                <c:pt idx="42" formatCode="m/d/yyyy">
                  <c:v>39644</c:v>
                </c:pt>
                <c:pt idx="43" formatCode="m/d/yyyy">
                  <c:v>39675</c:v>
                </c:pt>
                <c:pt idx="44" formatCode="m/d/yyyy">
                  <c:v>39706</c:v>
                </c:pt>
                <c:pt idx="45" formatCode="m/d/yyyy">
                  <c:v>39736</c:v>
                </c:pt>
                <c:pt idx="46" formatCode="m/d/yyyy">
                  <c:v>39767</c:v>
                </c:pt>
                <c:pt idx="47" formatCode="m/d/yyyy">
                  <c:v>39797</c:v>
                </c:pt>
                <c:pt idx="48" formatCode="m/d/yyyy">
                  <c:v>39828</c:v>
                </c:pt>
                <c:pt idx="49" formatCode="m/d/yyyy">
                  <c:v>39859</c:v>
                </c:pt>
                <c:pt idx="50" formatCode="m/d/yyyy">
                  <c:v>39887</c:v>
                </c:pt>
                <c:pt idx="51" formatCode="m/d/yyyy">
                  <c:v>39918</c:v>
                </c:pt>
                <c:pt idx="52" formatCode="m/d/yyyy">
                  <c:v>39948</c:v>
                </c:pt>
                <c:pt idx="53" formatCode="m/d/yyyy">
                  <c:v>39979</c:v>
                </c:pt>
                <c:pt idx="54" formatCode="m/d/yyyy">
                  <c:v>40009</c:v>
                </c:pt>
                <c:pt idx="55" formatCode="m/d/yyyy">
                  <c:v>40040</c:v>
                </c:pt>
                <c:pt idx="56" formatCode="m/d/yyyy">
                  <c:v>40071</c:v>
                </c:pt>
                <c:pt idx="57" formatCode="m/d/yyyy">
                  <c:v>40101</c:v>
                </c:pt>
                <c:pt idx="58" formatCode="m/d/yyyy">
                  <c:v>40132</c:v>
                </c:pt>
                <c:pt idx="59" formatCode="m/d/yyyy">
                  <c:v>40162</c:v>
                </c:pt>
                <c:pt idx="60" formatCode="m/d/yyyy">
                  <c:v>40193</c:v>
                </c:pt>
                <c:pt idx="61" formatCode="m/d/yyyy">
                  <c:v>40224</c:v>
                </c:pt>
                <c:pt idx="62" formatCode="m/d/yyyy">
                  <c:v>40252</c:v>
                </c:pt>
                <c:pt idx="63" formatCode="m/d/yyyy">
                  <c:v>40283</c:v>
                </c:pt>
                <c:pt idx="64" formatCode="m/d/yyyy">
                  <c:v>40313</c:v>
                </c:pt>
                <c:pt idx="65" formatCode="m/d/yyyy">
                  <c:v>40344</c:v>
                </c:pt>
                <c:pt idx="66" formatCode="m/d/yyyy">
                  <c:v>40374</c:v>
                </c:pt>
                <c:pt idx="67" formatCode="m/d/yyyy">
                  <c:v>40405</c:v>
                </c:pt>
                <c:pt idx="68" formatCode="m/d/yyyy">
                  <c:v>40436</c:v>
                </c:pt>
                <c:pt idx="69" formatCode="m/d/yyyy">
                  <c:v>40466</c:v>
                </c:pt>
                <c:pt idx="70" formatCode="m/d/yyyy">
                  <c:v>40497</c:v>
                </c:pt>
                <c:pt idx="71" formatCode="m/d/yyyy">
                  <c:v>40527</c:v>
                </c:pt>
                <c:pt idx="72" formatCode="m/d/yyyy">
                  <c:v>40558</c:v>
                </c:pt>
                <c:pt idx="73" formatCode="m/d/yyyy">
                  <c:v>40589</c:v>
                </c:pt>
                <c:pt idx="74" formatCode="m/d/yyyy">
                  <c:v>40617</c:v>
                </c:pt>
                <c:pt idx="75" formatCode="m/d/yyyy">
                  <c:v>40648</c:v>
                </c:pt>
                <c:pt idx="76" formatCode="m/d/yyyy">
                  <c:v>40678</c:v>
                </c:pt>
                <c:pt idx="77" formatCode="m/d/yyyy">
                  <c:v>40709</c:v>
                </c:pt>
                <c:pt idx="78" formatCode="m/d/yyyy">
                  <c:v>40739</c:v>
                </c:pt>
                <c:pt idx="79" formatCode="m/d/yyyy">
                  <c:v>40770</c:v>
                </c:pt>
                <c:pt idx="80" formatCode="m/d/yyyy">
                  <c:v>40801</c:v>
                </c:pt>
                <c:pt idx="81" formatCode="m/d/yyyy">
                  <c:v>40831</c:v>
                </c:pt>
                <c:pt idx="82" formatCode="m/d/yyyy">
                  <c:v>40862</c:v>
                </c:pt>
                <c:pt idx="83" formatCode="m/d/yyyy">
                  <c:v>40892</c:v>
                </c:pt>
                <c:pt idx="84" formatCode="m/d/yyyy">
                  <c:v>40923</c:v>
                </c:pt>
                <c:pt idx="85" formatCode="m/d/yyyy">
                  <c:v>40954</c:v>
                </c:pt>
                <c:pt idx="86" formatCode="m/d/yyyy">
                  <c:v>40983</c:v>
                </c:pt>
                <c:pt idx="87" formatCode="m/d/yyyy">
                  <c:v>41014</c:v>
                </c:pt>
                <c:pt idx="88" formatCode="m/d/yyyy">
                  <c:v>41044</c:v>
                </c:pt>
                <c:pt idx="89" formatCode="m/d/yyyy">
                  <c:v>41075</c:v>
                </c:pt>
                <c:pt idx="90" formatCode="m/d/yyyy">
                  <c:v>41105</c:v>
                </c:pt>
                <c:pt idx="91" formatCode="m/d/yyyy">
                  <c:v>41136</c:v>
                </c:pt>
                <c:pt idx="92" formatCode="m/d/yyyy">
                  <c:v>41167</c:v>
                </c:pt>
                <c:pt idx="93" formatCode="m/d/yyyy">
                  <c:v>41197</c:v>
                </c:pt>
                <c:pt idx="94" formatCode="m/d/yyyy">
                  <c:v>41228</c:v>
                </c:pt>
                <c:pt idx="95" formatCode="m/d/yyyy">
                  <c:v>41258</c:v>
                </c:pt>
                <c:pt idx="96" formatCode="m/d/yyyy">
                  <c:v>41289</c:v>
                </c:pt>
                <c:pt idx="97" formatCode="m/d/yyyy">
                  <c:v>41320</c:v>
                </c:pt>
                <c:pt idx="98" formatCode="m/d/yyyy">
                  <c:v>41348</c:v>
                </c:pt>
                <c:pt idx="99" formatCode="m/d/yyyy">
                  <c:v>41379</c:v>
                </c:pt>
                <c:pt idx="100" formatCode="m/d/yyyy">
                  <c:v>41409</c:v>
                </c:pt>
                <c:pt idx="101" formatCode="m/d/yyyy">
                  <c:v>41440</c:v>
                </c:pt>
                <c:pt idx="102" formatCode="m/d/yyyy">
                  <c:v>41470</c:v>
                </c:pt>
                <c:pt idx="103" formatCode="m/d/yyyy">
                  <c:v>41501</c:v>
                </c:pt>
                <c:pt idx="104" formatCode="m/d/yyyy">
                  <c:v>41532</c:v>
                </c:pt>
                <c:pt idx="105" formatCode="m/d/yyyy">
                  <c:v>41562</c:v>
                </c:pt>
                <c:pt idx="106" formatCode="m/d/yyyy">
                  <c:v>41593</c:v>
                </c:pt>
                <c:pt idx="107" formatCode="m/d/yyyy">
                  <c:v>41623</c:v>
                </c:pt>
                <c:pt idx="108" formatCode="m/d/yyyy">
                  <c:v>41654</c:v>
                </c:pt>
                <c:pt idx="109" formatCode="m/d/yyyy">
                  <c:v>41685</c:v>
                </c:pt>
                <c:pt idx="110" formatCode="m/d/yyyy">
                  <c:v>41713</c:v>
                </c:pt>
                <c:pt idx="111" formatCode="m/d/yyyy">
                  <c:v>41744</c:v>
                </c:pt>
                <c:pt idx="112" formatCode="m/d/yyyy">
                  <c:v>41774</c:v>
                </c:pt>
                <c:pt idx="113" formatCode="m/d/yyyy">
                  <c:v>41805</c:v>
                </c:pt>
                <c:pt idx="114" formatCode="m/d/yyyy">
                  <c:v>41835</c:v>
                </c:pt>
                <c:pt idx="115" formatCode="m/d/yyyy">
                  <c:v>41866</c:v>
                </c:pt>
                <c:pt idx="116" formatCode="m/d/yyyy">
                  <c:v>41897</c:v>
                </c:pt>
                <c:pt idx="117" formatCode="m/d/yyyy">
                  <c:v>41927</c:v>
                </c:pt>
                <c:pt idx="118" formatCode="m/d/yyyy">
                  <c:v>41958</c:v>
                </c:pt>
                <c:pt idx="119" formatCode="m/d/yyyy">
                  <c:v>41988</c:v>
                </c:pt>
                <c:pt idx="120" formatCode="m/d/yyyy">
                  <c:v>42019</c:v>
                </c:pt>
                <c:pt idx="121" formatCode="m/d/yyyy">
                  <c:v>42050</c:v>
                </c:pt>
                <c:pt idx="122" formatCode="m/d/yyyy">
                  <c:v>42078</c:v>
                </c:pt>
                <c:pt idx="123" formatCode="m/d/yyyy">
                  <c:v>42109</c:v>
                </c:pt>
                <c:pt idx="124" formatCode="m/d/yyyy">
                  <c:v>42139</c:v>
                </c:pt>
                <c:pt idx="125" formatCode="m/d/yyyy">
                  <c:v>42170</c:v>
                </c:pt>
                <c:pt idx="126" formatCode="m/d/yyyy">
                  <c:v>42200</c:v>
                </c:pt>
                <c:pt idx="127" formatCode="m/d/yyyy">
                  <c:v>42231</c:v>
                </c:pt>
                <c:pt idx="128" formatCode="m/d/yyyy">
                  <c:v>42262</c:v>
                </c:pt>
                <c:pt idx="129" formatCode="m/d/yyyy">
                  <c:v>42292</c:v>
                </c:pt>
                <c:pt idx="130" formatCode="m/d/yyyy">
                  <c:v>42323</c:v>
                </c:pt>
                <c:pt idx="131" formatCode="m/d/yyyy">
                  <c:v>42353</c:v>
                </c:pt>
                <c:pt idx="132" formatCode="m/d/yyyy">
                  <c:v>42384</c:v>
                </c:pt>
                <c:pt idx="133" formatCode="m/d/yyyy">
                  <c:v>42415</c:v>
                </c:pt>
                <c:pt idx="134" formatCode="m/d/yyyy">
                  <c:v>42444</c:v>
                </c:pt>
                <c:pt idx="135" formatCode="m/d/yyyy">
                  <c:v>42475</c:v>
                </c:pt>
                <c:pt idx="136" formatCode="m/d/yyyy">
                  <c:v>42505</c:v>
                </c:pt>
                <c:pt idx="137" formatCode="m/d/yyyy">
                  <c:v>42536</c:v>
                </c:pt>
                <c:pt idx="138" formatCode="m/d/yyyy">
                  <c:v>42566</c:v>
                </c:pt>
                <c:pt idx="139" formatCode="m/d/yyyy">
                  <c:v>42597</c:v>
                </c:pt>
                <c:pt idx="140" formatCode="m/d/yyyy">
                  <c:v>42628</c:v>
                </c:pt>
                <c:pt idx="141" formatCode="m/d/yyyy">
                  <c:v>42658</c:v>
                </c:pt>
                <c:pt idx="142" formatCode="m/d/yyyy">
                  <c:v>42689</c:v>
                </c:pt>
                <c:pt idx="143" formatCode="m/d/yyyy">
                  <c:v>42719</c:v>
                </c:pt>
                <c:pt idx="144" formatCode="m/d/yyyy">
                  <c:v>42750</c:v>
                </c:pt>
                <c:pt idx="145" formatCode="m/d/yyyy">
                  <c:v>42781</c:v>
                </c:pt>
                <c:pt idx="146" formatCode="m/d/yyyy">
                  <c:v>42809</c:v>
                </c:pt>
                <c:pt idx="147" formatCode="m/d/yyyy">
                  <c:v>42840</c:v>
                </c:pt>
                <c:pt idx="148" formatCode="m/d/yyyy">
                  <c:v>42870</c:v>
                </c:pt>
                <c:pt idx="149" formatCode="m/d/yyyy">
                  <c:v>42901</c:v>
                </c:pt>
                <c:pt idx="150" formatCode="m/d/yyyy">
                  <c:v>42931</c:v>
                </c:pt>
                <c:pt idx="151" formatCode="m/d/yyyy">
                  <c:v>42962</c:v>
                </c:pt>
                <c:pt idx="152" formatCode="m/d/yyyy">
                  <c:v>42993</c:v>
                </c:pt>
                <c:pt idx="153" formatCode="m/d/yyyy">
                  <c:v>43023</c:v>
                </c:pt>
                <c:pt idx="154" formatCode="m/d/yyyy">
                  <c:v>43054</c:v>
                </c:pt>
                <c:pt idx="155" formatCode="m/d/yyyy">
                  <c:v>43084</c:v>
                </c:pt>
                <c:pt idx="156" formatCode="m/d/yyyy">
                  <c:v>43115</c:v>
                </c:pt>
              </c:numCache>
            </c:numRef>
          </c:cat>
          <c:val>
            <c:numRef>
              <c:f>Chart!$B$2:$B$158</c:f>
              <c:numCache>
                <c:formatCode>_(* #,##0_);_(* \(#,##0\);_(* "-"??_);_(@_)</c:formatCode>
                <c:ptCount val="157"/>
                <c:pt idx="0">
                  <c:v>48852.123307377566</c:v>
                </c:pt>
                <c:pt idx="1">
                  <c:v>49591.329206996335</c:v>
                </c:pt>
                <c:pt idx="2">
                  <c:v>50521.343606750946</c:v>
                </c:pt>
                <c:pt idx="3">
                  <c:v>50024.461633708641</c:v>
                </c:pt>
                <c:pt idx="4">
                  <c:v>49675.140459624112</c:v>
                </c:pt>
                <c:pt idx="5">
                  <c:v>50002.873818953944</c:v>
                </c:pt>
                <c:pt idx="6">
                  <c:v>48899.872790745751</c:v>
                </c:pt>
                <c:pt idx="7">
                  <c:v>48604.666972120984</c:v>
                </c:pt>
                <c:pt idx="8">
                  <c:v>43250.443899534352</c:v>
                </c:pt>
                <c:pt idx="9">
                  <c:v>44047.353990960437</c:v>
                </c:pt>
                <c:pt idx="10">
                  <c:v>46767.437266343091</c:v>
                </c:pt>
                <c:pt idx="11">
                  <c:v>47600.056655702414</c:v>
                </c:pt>
                <c:pt idx="12">
                  <c:v>48299.354838709674</c:v>
                </c:pt>
                <c:pt idx="13">
                  <c:v>48146.535714285717</c:v>
                </c:pt>
                <c:pt idx="14">
                  <c:v>48877</c:v>
                </c:pt>
                <c:pt idx="15">
                  <c:v>48803.166666666664</c:v>
                </c:pt>
                <c:pt idx="16">
                  <c:v>49271.354838709674</c:v>
                </c:pt>
                <c:pt idx="17">
                  <c:v>50187.066666666666</c:v>
                </c:pt>
                <c:pt idx="18">
                  <c:v>49706.870967741932</c:v>
                </c:pt>
                <c:pt idx="19">
                  <c:v>49860.93548387097</c:v>
                </c:pt>
                <c:pt idx="20">
                  <c:v>50236.26666666667</c:v>
                </c:pt>
                <c:pt idx="21">
                  <c:v>50347.548387096773</c:v>
                </c:pt>
                <c:pt idx="22">
                  <c:v>50134.966666666667</c:v>
                </c:pt>
                <c:pt idx="23">
                  <c:v>50558.677419354841</c:v>
                </c:pt>
                <c:pt idx="24">
                  <c:v>49652.38709677419</c:v>
                </c:pt>
                <c:pt idx="25">
                  <c:v>50345.5</c:v>
                </c:pt>
                <c:pt idx="26">
                  <c:v>51150.516129032258</c:v>
                </c:pt>
                <c:pt idx="27">
                  <c:v>50653.366666666669</c:v>
                </c:pt>
                <c:pt idx="28">
                  <c:v>52115.419354838712</c:v>
                </c:pt>
                <c:pt idx="29">
                  <c:v>51919.366666666669</c:v>
                </c:pt>
                <c:pt idx="30">
                  <c:v>51401.677419354841</c:v>
                </c:pt>
                <c:pt idx="31">
                  <c:v>51666.161290322583</c:v>
                </c:pt>
                <c:pt idx="32">
                  <c:v>52115.433333333334</c:v>
                </c:pt>
                <c:pt idx="33">
                  <c:v>52208.161290322576</c:v>
                </c:pt>
                <c:pt idx="34">
                  <c:v>53293.133333333331</c:v>
                </c:pt>
                <c:pt idx="35">
                  <c:v>53410.870967741932</c:v>
                </c:pt>
                <c:pt idx="36">
                  <c:v>53284.193548387098</c:v>
                </c:pt>
                <c:pt idx="37">
                  <c:v>53781.34482758621</c:v>
                </c:pt>
                <c:pt idx="38">
                  <c:v>54403.645161290326</c:v>
                </c:pt>
                <c:pt idx="39">
                  <c:v>54410.200000000004</c:v>
                </c:pt>
                <c:pt idx="40">
                  <c:v>54570.580645161288</c:v>
                </c:pt>
                <c:pt idx="41">
                  <c:v>55064.6</c:v>
                </c:pt>
                <c:pt idx="42">
                  <c:v>56143.129032258068</c:v>
                </c:pt>
                <c:pt idx="43">
                  <c:v>55296.838709677424</c:v>
                </c:pt>
                <c:pt idx="44">
                  <c:v>48558.899999999994</c:v>
                </c:pt>
                <c:pt idx="45">
                  <c:v>52992.258064516136</c:v>
                </c:pt>
                <c:pt idx="46">
                  <c:v>54888.633333333331</c:v>
                </c:pt>
                <c:pt idx="47">
                  <c:v>55153.419354838705</c:v>
                </c:pt>
                <c:pt idx="48">
                  <c:v>56393.161290322583</c:v>
                </c:pt>
                <c:pt idx="49">
                  <c:v>56895.178571428572</c:v>
                </c:pt>
                <c:pt idx="50">
                  <c:v>56466.451612903227</c:v>
                </c:pt>
                <c:pt idx="51">
                  <c:v>55648.266666666663</c:v>
                </c:pt>
                <c:pt idx="52">
                  <c:v>55833.903225806454</c:v>
                </c:pt>
                <c:pt idx="53">
                  <c:v>55922.200000000004</c:v>
                </c:pt>
                <c:pt idx="54">
                  <c:v>55244.93548387097</c:v>
                </c:pt>
                <c:pt idx="55">
                  <c:v>55656.870967741939</c:v>
                </c:pt>
                <c:pt idx="56">
                  <c:v>54008.266666666663</c:v>
                </c:pt>
                <c:pt idx="57">
                  <c:v>54736.93548387097</c:v>
                </c:pt>
                <c:pt idx="58">
                  <c:v>54748.6</c:v>
                </c:pt>
                <c:pt idx="59">
                  <c:v>54274.774193548386</c:v>
                </c:pt>
                <c:pt idx="60">
                  <c:v>54918.129032258061</c:v>
                </c:pt>
                <c:pt idx="61">
                  <c:v>56145.785714285717</c:v>
                </c:pt>
                <c:pt idx="62">
                  <c:v>56211.354838709682</c:v>
                </c:pt>
                <c:pt idx="63">
                  <c:v>56558.466666666667</c:v>
                </c:pt>
                <c:pt idx="64">
                  <c:v>57040.032258064515</c:v>
                </c:pt>
                <c:pt idx="65">
                  <c:v>56405.4</c:v>
                </c:pt>
                <c:pt idx="66">
                  <c:v>57472.774193548386</c:v>
                </c:pt>
                <c:pt idx="67">
                  <c:v>58141.161290322583</c:v>
                </c:pt>
                <c:pt idx="68">
                  <c:v>58167.933333333334</c:v>
                </c:pt>
                <c:pt idx="69">
                  <c:v>59083.225806451614</c:v>
                </c:pt>
                <c:pt idx="70">
                  <c:v>59032.9</c:v>
                </c:pt>
                <c:pt idx="71">
                  <c:v>59878.129032258068</c:v>
                </c:pt>
                <c:pt idx="72">
                  <c:v>59073.903225806454</c:v>
                </c:pt>
                <c:pt idx="73">
                  <c:v>57778.571428571428</c:v>
                </c:pt>
                <c:pt idx="74">
                  <c:v>60511.516129032258</c:v>
                </c:pt>
                <c:pt idx="75">
                  <c:v>61273.066666666666</c:v>
                </c:pt>
                <c:pt idx="76">
                  <c:v>61473.225806451614</c:v>
                </c:pt>
                <c:pt idx="77">
                  <c:v>61244.7</c:v>
                </c:pt>
                <c:pt idx="78">
                  <c:v>61793.93548387097</c:v>
                </c:pt>
                <c:pt idx="79">
                  <c:v>62432.967741935485</c:v>
                </c:pt>
                <c:pt idx="80">
                  <c:v>62203.666666666664</c:v>
                </c:pt>
                <c:pt idx="81">
                  <c:v>64229.032258064515</c:v>
                </c:pt>
                <c:pt idx="82">
                  <c:v>64957.799999999996</c:v>
                </c:pt>
                <c:pt idx="83">
                  <c:v>64647.741935483871</c:v>
                </c:pt>
                <c:pt idx="84">
                  <c:v>64973.45161290322</c:v>
                </c:pt>
                <c:pt idx="85">
                  <c:v>63711.862068965514</c:v>
                </c:pt>
                <c:pt idx="86">
                  <c:v>63974.096774193553</c:v>
                </c:pt>
                <c:pt idx="87">
                  <c:v>63850.46666666666</c:v>
                </c:pt>
                <c:pt idx="88">
                  <c:v>64135.838709677424</c:v>
                </c:pt>
                <c:pt idx="89">
                  <c:v>63770.866666666661</c:v>
                </c:pt>
                <c:pt idx="90">
                  <c:v>65518.806451612902</c:v>
                </c:pt>
                <c:pt idx="91">
                  <c:v>65362.93548387097</c:v>
                </c:pt>
                <c:pt idx="92">
                  <c:v>65535.666666666672</c:v>
                </c:pt>
                <c:pt idx="93">
                  <c:v>65592.06451612903</c:v>
                </c:pt>
                <c:pt idx="94">
                  <c:v>65646.233333333337</c:v>
                </c:pt>
                <c:pt idx="95">
                  <c:v>65014.93548387097</c:v>
                </c:pt>
                <c:pt idx="96">
                  <c:v>64271.032258064515</c:v>
                </c:pt>
                <c:pt idx="97">
                  <c:v>64443.357142857145</c:v>
                </c:pt>
                <c:pt idx="98">
                  <c:v>64295.774193548386</c:v>
                </c:pt>
                <c:pt idx="99">
                  <c:v>65179.933333333342</c:v>
                </c:pt>
                <c:pt idx="100">
                  <c:v>65045.354838709674</c:v>
                </c:pt>
                <c:pt idx="101">
                  <c:v>65000.333333333328</c:v>
                </c:pt>
                <c:pt idx="102">
                  <c:v>66392</c:v>
                </c:pt>
                <c:pt idx="103">
                  <c:v>66242.483870967742</c:v>
                </c:pt>
                <c:pt idx="104">
                  <c:v>65966.100000000006</c:v>
                </c:pt>
                <c:pt idx="105">
                  <c:v>66116.548387096773</c:v>
                </c:pt>
                <c:pt idx="106">
                  <c:v>66766.733333333337</c:v>
                </c:pt>
                <c:pt idx="107">
                  <c:v>65579.06451612903</c:v>
                </c:pt>
                <c:pt idx="108">
                  <c:v>65825.935483870955</c:v>
                </c:pt>
                <c:pt idx="109">
                  <c:v>67407.714285714275</c:v>
                </c:pt>
                <c:pt idx="110">
                  <c:v>67937.129032258061</c:v>
                </c:pt>
                <c:pt idx="111">
                  <c:v>69624.7</c:v>
                </c:pt>
                <c:pt idx="112">
                  <c:v>69281.419354838712</c:v>
                </c:pt>
                <c:pt idx="113">
                  <c:v>69670.733333333337</c:v>
                </c:pt>
                <c:pt idx="114">
                  <c:v>71235.451612903227</c:v>
                </c:pt>
                <c:pt idx="115">
                  <c:v>71629.93548387097</c:v>
                </c:pt>
                <c:pt idx="116">
                  <c:v>71489.866666666669</c:v>
                </c:pt>
                <c:pt idx="117">
                  <c:v>72194.290322580651</c:v>
                </c:pt>
                <c:pt idx="118">
                  <c:v>71709</c:v>
                </c:pt>
                <c:pt idx="119">
                  <c:v>72234.096774193546</c:v>
                </c:pt>
                <c:pt idx="120">
                  <c:v>72478.096774193546</c:v>
                </c:pt>
                <c:pt idx="121">
                  <c:v>72874.96428571429</c:v>
                </c:pt>
                <c:pt idx="122">
                  <c:v>73199</c:v>
                </c:pt>
                <c:pt idx="123">
                  <c:v>74262.533333333326</c:v>
                </c:pt>
                <c:pt idx="124">
                  <c:v>73231.774193548394</c:v>
                </c:pt>
                <c:pt idx="125">
                  <c:v>73132.033333333326</c:v>
                </c:pt>
                <c:pt idx="126">
                  <c:v>73372.516129032258</c:v>
                </c:pt>
                <c:pt idx="127">
                  <c:v>73505.516129032258</c:v>
                </c:pt>
                <c:pt idx="128">
                  <c:v>73866.733333333337</c:v>
                </c:pt>
                <c:pt idx="129">
                  <c:v>73300.645161290318</c:v>
                </c:pt>
                <c:pt idx="130">
                  <c:v>72940.666666666672</c:v>
                </c:pt>
                <c:pt idx="131">
                  <c:v>72936.516129032258</c:v>
                </c:pt>
                <c:pt idx="132">
                  <c:v>72835.322580645166</c:v>
                </c:pt>
                <c:pt idx="133">
                  <c:v>73792.655172413783</c:v>
                </c:pt>
                <c:pt idx="134">
                  <c:v>73036.129032258061</c:v>
                </c:pt>
                <c:pt idx="135">
                  <c:v>73019.06666666668</c:v>
                </c:pt>
                <c:pt idx="136">
                  <c:v>72666.193548387106</c:v>
                </c:pt>
                <c:pt idx="137">
                  <c:v>71708.333333333343</c:v>
                </c:pt>
                <c:pt idx="138">
                  <c:v>72347.290322580637</c:v>
                </c:pt>
                <c:pt idx="139">
                  <c:v>71577.838709677424</c:v>
                </c:pt>
                <c:pt idx="140">
                  <c:v>71105.633333333331</c:v>
                </c:pt>
                <c:pt idx="141">
                  <c:v>70547.870967741939</c:v>
                </c:pt>
                <c:pt idx="142">
                  <c:v>70935.03333333334</c:v>
                </c:pt>
                <c:pt idx="143">
                  <c:v>70191.677419354848</c:v>
                </c:pt>
                <c:pt idx="144">
                  <c:v>69702.358626115165</c:v>
                </c:pt>
                <c:pt idx="145">
                  <c:v>70616.815500669036</c:v>
                </c:pt>
                <c:pt idx="146">
                  <c:v>70629.310476267667</c:v>
                </c:pt>
                <c:pt idx="147">
                  <c:v>70799.840642605268</c:v>
                </c:pt>
                <c:pt idx="148">
                  <c:v>70912.277957216284</c:v>
                </c:pt>
                <c:pt idx="149">
                  <c:v>71854.404318018074</c:v>
                </c:pt>
                <c:pt idx="150">
                  <c:v>72788.424234246486</c:v>
                </c:pt>
                <c:pt idx="151">
                  <c:v>72854.131704893429</c:v>
                </c:pt>
                <c:pt idx="152">
                  <c:v>74136.076497589951</c:v>
                </c:pt>
                <c:pt idx="153">
                  <c:v>74204.349768346976</c:v>
                </c:pt>
                <c:pt idx="154">
                  <c:v>76444.017564847629</c:v>
                </c:pt>
                <c:pt idx="155">
                  <c:v>76444.017564847629</c:v>
                </c:pt>
                <c:pt idx="156">
                  <c:v>76921.693744376142</c:v>
                </c:pt>
              </c:numCache>
            </c:numRef>
          </c:val>
          <c:smooth val="0"/>
          <c:extLst>
            <c:ext xmlns:c16="http://schemas.microsoft.com/office/drawing/2014/chart" uri="{C3380CC4-5D6E-409C-BE32-E72D297353CC}">
              <c16:uniqueId val="{00000004-568A-4650-A501-13D8F570BCDC}"/>
            </c:ext>
          </c:extLst>
        </c:ser>
        <c:dLbls>
          <c:showLegendKey val="0"/>
          <c:showVal val="0"/>
          <c:showCatName val="0"/>
          <c:showSerName val="0"/>
          <c:showPercent val="0"/>
          <c:showBubbleSize val="0"/>
        </c:dLbls>
        <c:marker val="1"/>
        <c:smooth val="0"/>
        <c:axId val="77566384"/>
        <c:axId val="77568344"/>
      </c:lineChart>
      <c:lineChart>
        <c:grouping val="standard"/>
        <c:varyColors val="0"/>
        <c:ser>
          <c:idx val="5"/>
          <c:order val="5"/>
          <c:tx>
            <c:strRef>
              <c:f>Chart!$G$1</c:f>
              <c:strCache>
                <c:ptCount val="1"/>
                <c:pt idx="0">
                  <c:v>Marcellus/Utica</c:v>
                </c:pt>
              </c:strCache>
            </c:strRef>
          </c:tx>
          <c:spPr>
            <a:ln w="38100" cap="rnd">
              <a:solidFill>
                <a:srgbClr val="7030A0"/>
              </a:solidFill>
              <a:round/>
            </a:ln>
            <a:effectLst/>
          </c:spPr>
          <c:marker>
            <c:symbol val="none"/>
          </c:marker>
          <c:cat>
            <c:numRef>
              <c:f>Chart!$A$2:$A$158</c:f>
              <c:numCache>
                <c:formatCode>mmm\-yyyy</c:formatCode>
                <c:ptCount val="157"/>
                <c:pt idx="0">
                  <c:v>38367</c:v>
                </c:pt>
                <c:pt idx="1">
                  <c:v>38398</c:v>
                </c:pt>
                <c:pt idx="2">
                  <c:v>38426</c:v>
                </c:pt>
                <c:pt idx="3">
                  <c:v>38457</c:v>
                </c:pt>
                <c:pt idx="4">
                  <c:v>38487</c:v>
                </c:pt>
                <c:pt idx="5" formatCode="m/d/yyyy">
                  <c:v>38518</c:v>
                </c:pt>
                <c:pt idx="6" formatCode="m/d/yyyy">
                  <c:v>38548</c:v>
                </c:pt>
                <c:pt idx="7" formatCode="m/d/yyyy">
                  <c:v>38579</c:v>
                </c:pt>
                <c:pt idx="8" formatCode="m/d/yyyy">
                  <c:v>38610</c:v>
                </c:pt>
                <c:pt idx="9" formatCode="m/d/yyyy">
                  <c:v>38640</c:v>
                </c:pt>
                <c:pt idx="10" formatCode="m/d/yyyy">
                  <c:v>38671</c:v>
                </c:pt>
                <c:pt idx="11" formatCode="m/d/yyyy">
                  <c:v>38701</c:v>
                </c:pt>
                <c:pt idx="12" formatCode="m/d/yyyy">
                  <c:v>38732</c:v>
                </c:pt>
                <c:pt idx="13" formatCode="m/d/yyyy">
                  <c:v>38763</c:v>
                </c:pt>
                <c:pt idx="14" formatCode="m/d/yyyy">
                  <c:v>38791</c:v>
                </c:pt>
                <c:pt idx="15" formatCode="m/d/yyyy">
                  <c:v>38822</c:v>
                </c:pt>
                <c:pt idx="16" formatCode="m/d/yyyy">
                  <c:v>38852</c:v>
                </c:pt>
                <c:pt idx="17" formatCode="m/d/yyyy">
                  <c:v>38883</c:v>
                </c:pt>
                <c:pt idx="18" formatCode="m/d/yyyy">
                  <c:v>38913</c:v>
                </c:pt>
                <c:pt idx="19" formatCode="m/d/yyyy">
                  <c:v>38944</c:v>
                </c:pt>
                <c:pt idx="20" formatCode="m/d/yyyy">
                  <c:v>38975</c:v>
                </c:pt>
                <c:pt idx="21" formatCode="m/d/yyyy">
                  <c:v>39005</c:v>
                </c:pt>
                <c:pt idx="22" formatCode="m/d/yyyy">
                  <c:v>39036</c:v>
                </c:pt>
                <c:pt idx="23" formatCode="m/d/yyyy">
                  <c:v>39066</c:v>
                </c:pt>
                <c:pt idx="24" formatCode="m/d/yyyy">
                  <c:v>39097</c:v>
                </c:pt>
                <c:pt idx="25" formatCode="m/d/yyyy">
                  <c:v>39128</c:v>
                </c:pt>
                <c:pt idx="26" formatCode="m/d/yyyy">
                  <c:v>39156</c:v>
                </c:pt>
                <c:pt idx="27" formatCode="m/d/yyyy">
                  <c:v>39187</c:v>
                </c:pt>
                <c:pt idx="28" formatCode="m/d/yyyy">
                  <c:v>39217</c:v>
                </c:pt>
                <c:pt idx="29" formatCode="m/d/yyyy">
                  <c:v>39248</c:v>
                </c:pt>
                <c:pt idx="30" formatCode="m/d/yyyy">
                  <c:v>39278</c:v>
                </c:pt>
                <c:pt idx="31" formatCode="m/d/yyyy">
                  <c:v>39309</c:v>
                </c:pt>
                <c:pt idx="32" formatCode="m/d/yyyy">
                  <c:v>39340</c:v>
                </c:pt>
                <c:pt idx="33" formatCode="m/d/yyyy">
                  <c:v>39370</c:v>
                </c:pt>
                <c:pt idx="34" formatCode="m/d/yyyy">
                  <c:v>39401</c:v>
                </c:pt>
                <c:pt idx="35" formatCode="m/d/yyyy">
                  <c:v>39431</c:v>
                </c:pt>
                <c:pt idx="36" formatCode="m/d/yyyy">
                  <c:v>39462</c:v>
                </c:pt>
                <c:pt idx="37" formatCode="m/d/yyyy">
                  <c:v>39493</c:v>
                </c:pt>
                <c:pt idx="38" formatCode="m/d/yyyy">
                  <c:v>39522</c:v>
                </c:pt>
                <c:pt idx="39" formatCode="m/d/yyyy">
                  <c:v>39553</c:v>
                </c:pt>
                <c:pt idx="40" formatCode="m/d/yyyy">
                  <c:v>39583</c:v>
                </c:pt>
                <c:pt idx="41" formatCode="m/d/yyyy">
                  <c:v>39614</c:v>
                </c:pt>
                <c:pt idx="42" formatCode="m/d/yyyy">
                  <c:v>39644</c:v>
                </c:pt>
                <c:pt idx="43" formatCode="m/d/yyyy">
                  <c:v>39675</c:v>
                </c:pt>
                <c:pt idx="44" formatCode="m/d/yyyy">
                  <c:v>39706</c:v>
                </c:pt>
                <c:pt idx="45" formatCode="m/d/yyyy">
                  <c:v>39736</c:v>
                </c:pt>
                <c:pt idx="46" formatCode="m/d/yyyy">
                  <c:v>39767</c:v>
                </c:pt>
                <c:pt idx="47" formatCode="m/d/yyyy">
                  <c:v>39797</c:v>
                </c:pt>
                <c:pt idx="48" formatCode="m/d/yyyy">
                  <c:v>39828</c:v>
                </c:pt>
                <c:pt idx="49" formatCode="m/d/yyyy">
                  <c:v>39859</c:v>
                </c:pt>
                <c:pt idx="50" formatCode="m/d/yyyy">
                  <c:v>39887</c:v>
                </c:pt>
                <c:pt idx="51" formatCode="m/d/yyyy">
                  <c:v>39918</c:v>
                </c:pt>
                <c:pt idx="52" formatCode="m/d/yyyy">
                  <c:v>39948</c:v>
                </c:pt>
                <c:pt idx="53" formatCode="m/d/yyyy">
                  <c:v>39979</c:v>
                </c:pt>
                <c:pt idx="54" formatCode="m/d/yyyy">
                  <c:v>40009</c:v>
                </c:pt>
                <c:pt idx="55" formatCode="m/d/yyyy">
                  <c:v>40040</c:v>
                </c:pt>
                <c:pt idx="56" formatCode="m/d/yyyy">
                  <c:v>40071</c:v>
                </c:pt>
                <c:pt idx="57" formatCode="m/d/yyyy">
                  <c:v>40101</c:v>
                </c:pt>
                <c:pt idx="58" formatCode="m/d/yyyy">
                  <c:v>40132</c:v>
                </c:pt>
                <c:pt idx="59" formatCode="m/d/yyyy">
                  <c:v>40162</c:v>
                </c:pt>
                <c:pt idx="60" formatCode="m/d/yyyy">
                  <c:v>40193</c:v>
                </c:pt>
                <c:pt idx="61" formatCode="m/d/yyyy">
                  <c:v>40224</c:v>
                </c:pt>
                <c:pt idx="62" formatCode="m/d/yyyy">
                  <c:v>40252</c:v>
                </c:pt>
                <c:pt idx="63" formatCode="m/d/yyyy">
                  <c:v>40283</c:v>
                </c:pt>
                <c:pt idx="64" formatCode="m/d/yyyy">
                  <c:v>40313</c:v>
                </c:pt>
                <c:pt idx="65" formatCode="m/d/yyyy">
                  <c:v>40344</c:v>
                </c:pt>
                <c:pt idx="66" formatCode="m/d/yyyy">
                  <c:v>40374</c:v>
                </c:pt>
                <c:pt idx="67" formatCode="m/d/yyyy">
                  <c:v>40405</c:v>
                </c:pt>
                <c:pt idx="68" formatCode="m/d/yyyy">
                  <c:v>40436</c:v>
                </c:pt>
                <c:pt idx="69" formatCode="m/d/yyyy">
                  <c:v>40466</c:v>
                </c:pt>
                <c:pt idx="70" formatCode="m/d/yyyy">
                  <c:v>40497</c:v>
                </c:pt>
                <c:pt idx="71" formatCode="m/d/yyyy">
                  <c:v>40527</c:v>
                </c:pt>
                <c:pt idx="72" formatCode="m/d/yyyy">
                  <c:v>40558</c:v>
                </c:pt>
                <c:pt idx="73" formatCode="m/d/yyyy">
                  <c:v>40589</c:v>
                </c:pt>
                <c:pt idx="74" formatCode="m/d/yyyy">
                  <c:v>40617</c:v>
                </c:pt>
                <c:pt idx="75" formatCode="m/d/yyyy">
                  <c:v>40648</c:v>
                </c:pt>
                <c:pt idx="76" formatCode="m/d/yyyy">
                  <c:v>40678</c:v>
                </c:pt>
                <c:pt idx="77" formatCode="m/d/yyyy">
                  <c:v>40709</c:v>
                </c:pt>
                <c:pt idx="78" formatCode="m/d/yyyy">
                  <c:v>40739</c:v>
                </c:pt>
                <c:pt idx="79" formatCode="m/d/yyyy">
                  <c:v>40770</c:v>
                </c:pt>
                <c:pt idx="80" formatCode="m/d/yyyy">
                  <c:v>40801</c:v>
                </c:pt>
                <c:pt idx="81" formatCode="m/d/yyyy">
                  <c:v>40831</c:v>
                </c:pt>
                <c:pt idx="82" formatCode="m/d/yyyy">
                  <c:v>40862</c:v>
                </c:pt>
                <c:pt idx="83" formatCode="m/d/yyyy">
                  <c:v>40892</c:v>
                </c:pt>
                <c:pt idx="84" formatCode="m/d/yyyy">
                  <c:v>40923</c:v>
                </c:pt>
                <c:pt idx="85" formatCode="m/d/yyyy">
                  <c:v>40954</c:v>
                </c:pt>
                <c:pt idx="86" formatCode="m/d/yyyy">
                  <c:v>40983</c:v>
                </c:pt>
                <c:pt idx="87" formatCode="m/d/yyyy">
                  <c:v>41014</c:v>
                </c:pt>
                <c:pt idx="88" formatCode="m/d/yyyy">
                  <c:v>41044</c:v>
                </c:pt>
                <c:pt idx="89" formatCode="m/d/yyyy">
                  <c:v>41075</c:v>
                </c:pt>
                <c:pt idx="90" formatCode="m/d/yyyy">
                  <c:v>41105</c:v>
                </c:pt>
                <c:pt idx="91" formatCode="m/d/yyyy">
                  <c:v>41136</c:v>
                </c:pt>
                <c:pt idx="92" formatCode="m/d/yyyy">
                  <c:v>41167</c:v>
                </c:pt>
                <c:pt idx="93" formatCode="m/d/yyyy">
                  <c:v>41197</c:v>
                </c:pt>
                <c:pt idx="94" formatCode="m/d/yyyy">
                  <c:v>41228</c:v>
                </c:pt>
                <c:pt idx="95" formatCode="m/d/yyyy">
                  <c:v>41258</c:v>
                </c:pt>
                <c:pt idx="96" formatCode="m/d/yyyy">
                  <c:v>41289</c:v>
                </c:pt>
                <c:pt idx="97" formatCode="m/d/yyyy">
                  <c:v>41320</c:v>
                </c:pt>
                <c:pt idx="98" formatCode="m/d/yyyy">
                  <c:v>41348</c:v>
                </c:pt>
                <c:pt idx="99" formatCode="m/d/yyyy">
                  <c:v>41379</c:v>
                </c:pt>
                <c:pt idx="100" formatCode="m/d/yyyy">
                  <c:v>41409</c:v>
                </c:pt>
                <c:pt idx="101" formatCode="m/d/yyyy">
                  <c:v>41440</c:v>
                </c:pt>
                <c:pt idx="102" formatCode="m/d/yyyy">
                  <c:v>41470</c:v>
                </c:pt>
                <c:pt idx="103" formatCode="m/d/yyyy">
                  <c:v>41501</c:v>
                </c:pt>
                <c:pt idx="104" formatCode="m/d/yyyy">
                  <c:v>41532</c:v>
                </c:pt>
                <c:pt idx="105" formatCode="m/d/yyyy">
                  <c:v>41562</c:v>
                </c:pt>
                <c:pt idx="106" formatCode="m/d/yyyy">
                  <c:v>41593</c:v>
                </c:pt>
                <c:pt idx="107" formatCode="m/d/yyyy">
                  <c:v>41623</c:v>
                </c:pt>
                <c:pt idx="108" formatCode="m/d/yyyy">
                  <c:v>41654</c:v>
                </c:pt>
                <c:pt idx="109" formatCode="m/d/yyyy">
                  <c:v>41685</c:v>
                </c:pt>
                <c:pt idx="110" formatCode="m/d/yyyy">
                  <c:v>41713</c:v>
                </c:pt>
                <c:pt idx="111" formatCode="m/d/yyyy">
                  <c:v>41744</c:v>
                </c:pt>
                <c:pt idx="112" formatCode="m/d/yyyy">
                  <c:v>41774</c:v>
                </c:pt>
                <c:pt idx="113" formatCode="m/d/yyyy">
                  <c:v>41805</c:v>
                </c:pt>
                <c:pt idx="114" formatCode="m/d/yyyy">
                  <c:v>41835</c:v>
                </c:pt>
                <c:pt idx="115" formatCode="m/d/yyyy">
                  <c:v>41866</c:v>
                </c:pt>
                <c:pt idx="116" formatCode="m/d/yyyy">
                  <c:v>41897</c:v>
                </c:pt>
                <c:pt idx="117" formatCode="m/d/yyyy">
                  <c:v>41927</c:v>
                </c:pt>
                <c:pt idx="118" formatCode="m/d/yyyy">
                  <c:v>41958</c:v>
                </c:pt>
                <c:pt idx="119" formatCode="m/d/yyyy">
                  <c:v>41988</c:v>
                </c:pt>
                <c:pt idx="120" formatCode="m/d/yyyy">
                  <c:v>42019</c:v>
                </c:pt>
                <c:pt idx="121" formatCode="m/d/yyyy">
                  <c:v>42050</c:v>
                </c:pt>
                <c:pt idx="122" formatCode="m/d/yyyy">
                  <c:v>42078</c:v>
                </c:pt>
                <c:pt idx="123" formatCode="m/d/yyyy">
                  <c:v>42109</c:v>
                </c:pt>
                <c:pt idx="124" formatCode="m/d/yyyy">
                  <c:v>42139</c:v>
                </c:pt>
                <c:pt idx="125" formatCode="m/d/yyyy">
                  <c:v>42170</c:v>
                </c:pt>
                <c:pt idx="126" formatCode="m/d/yyyy">
                  <c:v>42200</c:v>
                </c:pt>
                <c:pt idx="127" formatCode="m/d/yyyy">
                  <c:v>42231</c:v>
                </c:pt>
                <c:pt idx="128" formatCode="m/d/yyyy">
                  <c:v>42262</c:v>
                </c:pt>
                <c:pt idx="129" formatCode="m/d/yyyy">
                  <c:v>42292</c:v>
                </c:pt>
                <c:pt idx="130" formatCode="m/d/yyyy">
                  <c:v>42323</c:v>
                </c:pt>
                <c:pt idx="131" formatCode="m/d/yyyy">
                  <c:v>42353</c:v>
                </c:pt>
                <c:pt idx="132" formatCode="m/d/yyyy">
                  <c:v>42384</c:v>
                </c:pt>
                <c:pt idx="133" formatCode="m/d/yyyy">
                  <c:v>42415</c:v>
                </c:pt>
                <c:pt idx="134" formatCode="m/d/yyyy">
                  <c:v>42444</c:v>
                </c:pt>
                <c:pt idx="135" formatCode="m/d/yyyy">
                  <c:v>42475</c:v>
                </c:pt>
                <c:pt idx="136" formatCode="m/d/yyyy">
                  <c:v>42505</c:v>
                </c:pt>
                <c:pt idx="137" formatCode="m/d/yyyy">
                  <c:v>42536</c:v>
                </c:pt>
                <c:pt idx="138" formatCode="m/d/yyyy">
                  <c:v>42566</c:v>
                </c:pt>
                <c:pt idx="139" formatCode="m/d/yyyy">
                  <c:v>42597</c:v>
                </c:pt>
                <c:pt idx="140" formatCode="m/d/yyyy">
                  <c:v>42628</c:v>
                </c:pt>
                <c:pt idx="141" formatCode="m/d/yyyy">
                  <c:v>42658</c:v>
                </c:pt>
                <c:pt idx="142" formatCode="m/d/yyyy">
                  <c:v>42689</c:v>
                </c:pt>
                <c:pt idx="143" formatCode="m/d/yyyy">
                  <c:v>42719</c:v>
                </c:pt>
                <c:pt idx="144" formatCode="m/d/yyyy">
                  <c:v>42750</c:v>
                </c:pt>
                <c:pt idx="145" formatCode="m/d/yyyy">
                  <c:v>42781</c:v>
                </c:pt>
                <c:pt idx="146" formatCode="m/d/yyyy">
                  <c:v>42809</c:v>
                </c:pt>
                <c:pt idx="147" formatCode="m/d/yyyy">
                  <c:v>42840</c:v>
                </c:pt>
                <c:pt idx="148" formatCode="m/d/yyyy">
                  <c:v>42870</c:v>
                </c:pt>
                <c:pt idx="149" formatCode="m/d/yyyy">
                  <c:v>42901</c:v>
                </c:pt>
                <c:pt idx="150" formatCode="m/d/yyyy">
                  <c:v>42931</c:v>
                </c:pt>
                <c:pt idx="151" formatCode="m/d/yyyy">
                  <c:v>42962</c:v>
                </c:pt>
                <c:pt idx="152" formatCode="m/d/yyyy">
                  <c:v>42993</c:v>
                </c:pt>
                <c:pt idx="153" formatCode="m/d/yyyy">
                  <c:v>43023</c:v>
                </c:pt>
                <c:pt idx="154" formatCode="m/d/yyyy">
                  <c:v>43054</c:v>
                </c:pt>
                <c:pt idx="155" formatCode="m/d/yyyy">
                  <c:v>43084</c:v>
                </c:pt>
                <c:pt idx="156" formatCode="m/d/yyyy">
                  <c:v>43115</c:v>
                </c:pt>
              </c:numCache>
            </c:numRef>
          </c:cat>
          <c:val>
            <c:numRef>
              <c:f>Chart!$G$2:$G$158</c:f>
              <c:numCache>
                <c:formatCode>_(* #,##0_);_(* \(#,##0\);_(* "-"??_);_(@_)</c:formatCode>
                <c:ptCount val="157"/>
                <c:pt idx="0">
                  <c:v>1974.1871700000002</c:v>
                </c:pt>
                <c:pt idx="1">
                  <c:v>1974.1871700000002</c:v>
                </c:pt>
                <c:pt idx="2">
                  <c:v>1974.1871700000002</c:v>
                </c:pt>
                <c:pt idx="3">
                  <c:v>1974.1871700000002</c:v>
                </c:pt>
                <c:pt idx="4">
                  <c:v>1974.1871700000002</c:v>
                </c:pt>
                <c:pt idx="5">
                  <c:v>1974.1871700000002</c:v>
                </c:pt>
                <c:pt idx="6">
                  <c:v>1974.1871700000002</c:v>
                </c:pt>
                <c:pt idx="7">
                  <c:v>1974.1871700000002</c:v>
                </c:pt>
                <c:pt idx="8">
                  <c:v>1974.1871700000002</c:v>
                </c:pt>
                <c:pt idx="9">
                  <c:v>1974.1871700000002</c:v>
                </c:pt>
                <c:pt idx="10">
                  <c:v>1974.1871700000002</c:v>
                </c:pt>
                <c:pt idx="11">
                  <c:v>1974.1871700000002</c:v>
                </c:pt>
                <c:pt idx="12">
                  <c:v>1974.1871700000002</c:v>
                </c:pt>
                <c:pt idx="13">
                  <c:v>1974.1871700000002</c:v>
                </c:pt>
                <c:pt idx="14">
                  <c:v>1974.1871700000002</c:v>
                </c:pt>
                <c:pt idx="15">
                  <c:v>1974.1871700000002</c:v>
                </c:pt>
                <c:pt idx="16">
                  <c:v>1974.1871700000002</c:v>
                </c:pt>
                <c:pt idx="17">
                  <c:v>1974.1871700000002</c:v>
                </c:pt>
                <c:pt idx="18">
                  <c:v>1974.1871700000002</c:v>
                </c:pt>
                <c:pt idx="19">
                  <c:v>1974.1871700000002</c:v>
                </c:pt>
                <c:pt idx="20">
                  <c:v>1974.1871700000002</c:v>
                </c:pt>
                <c:pt idx="21">
                  <c:v>1974.1871700000002</c:v>
                </c:pt>
                <c:pt idx="22">
                  <c:v>1974.1871700000002</c:v>
                </c:pt>
                <c:pt idx="23">
                  <c:v>2196.47588</c:v>
                </c:pt>
                <c:pt idx="24">
                  <c:v>1991.8293800000001</c:v>
                </c:pt>
                <c:pt idx="25">
                  <c:v>2000.77548</c:v>
                </c:pt>
                <c:pt idx="26">
                  <c:v>1974.1871700000002</c:v>
                </c:pt>
                <c:pt idx="27">
                  <c:v>1999.4283599999999</c:v>
                </c:pt>
                <c:pt idx="28">
                  <c:v>2040.2871700000001</c:v>
                </c:pt>
                <c:pt idx="29">
                  <c:v>2058.5815500000003</c:v>
                </c:pt>
                <c:pt idx="30">
                  <c:v>2063.8275699999999</c:v>
                </c:pt>
                <c:pt idx="31">
                  <c:v>2077.43039</c:v>
                </c:pt>
                <c:pt idx="32">
                  <c:v>2123.6638800000001</c:v>
                </c:pt>
                <c:pt idx="33">
                  <c:v>2101.1738299999997</c:v>
                </c:pt>
                <c:pt idx="34">
                  <c:v>2171.62093</c:v>
                </c:pt>
                <c:pt idx="35">
                  <c:v>2166.3554200000003</c:v>
                </c:pt>
                <c:pt idx="36">
                  <c:v>2132.3217300000001</c:v>
                </c:pt>
                <c:pt idx="37">
                  <c:v>2182.9715500000002</c:v>
                </c:pt>
                <c:pt idx="38">
                  <c:v>2127.6171999999997</c:v>
                </c:pt>
                <c:pt idx="39">
                  <c:v>2163.8591799999999</c:v>
                </c:pt>
                <c:pt idx="40">
                  <c:v>2144.3121599999999</c:v>
                </c:pt>
                <c:pt idx="41">
                  <c:v>2209.9246599999997</c:v>
                </c:pt>
                <c:pt idx="42">
                  <c:v>2212.0995399999997</c:v>
                </c:pt>
                <c:pt idx="43">
                  <c:v>2233.2490600000006</c:v>
                </c:pt>
                <c:pt idx="44">
                  <c:v>2249.7092400000001</c:v>
                </c:pt>
                <c:pt idx="45">
                  <c:v>2282.7765799999997</c:v>
                </c:pt>
                <c:pt idx="46">
                  <c:v>2327.4690600000004</c:v>
                </c:pt>
                <c:pt idx="47">
                  <c:v>2263.8212600000002</c:v>
                </c:pt>
                <c:pt idx="48">
                  <c:v>2294.33367</c:v>
                </c:pt>
                <c:pt idx="49">
                  <c:v>2380.6568299999999</c:v>
                </c:pt>
                <c:pt idx="50">
                  <c:v>2254.6313300000002</c:v>
                </c:pt>
                <c:pt idx="51">
                  <c:v>2342.8659699999998</c:v>
                </c:pt>
                <c:pt idx="52">
                  <c:v>2330.3746999999998</c:v>
                </c:pt>
                <c:pt idx="53">
                  <c:v>2342.3215499999997</c:v>
                </c:pt>
                <c:pt idx="54">
                  <c:v>2496.8264800000002</c:v>
                </c:pt>
                <c:pt idx="55">
                  <c:v>2552.3220000000001</c:v>
                </c:pt>
                <c:pt idx="56">
                  <c:v>2682.6321699999999</c:v>
                </c:pt>
                <c:pt idx="57">
                  <c:v>2723.9534800000001</c:v>
                </c:pt>
                <c:pt idx="58">
                  <c:v>2800.5154900000002</c:v>
                </c:pt>
                <c:pt idx="59">
                  <c:v>2797.5755600000002</c:v>
                </c:pt>
                <c:pt idx="60">
                  <c:v>2673.4263100000003</c:v>
                </c:pt>
                <c:pt idx="61">
                  <c:v>2891.9590300000004</c:v>
                </c:pt>
                <c:pt idx="62">
                  <c:v>2800.1626099999999</c:v>
                </c:pt>
                <c:pt idx="63">
                  <c:v>3003.59294</c:v>
                </c:pt>
                <c:pt idx="64">
                  <c:v>3063.0243299999997</c:v>
                </c:pt>
                <c:pt idx="65">
                  <c:v>3201.75173</c:v>
                </c:pt>
                <c:pt idx="66">
                  <c:v>3443.4953300000002</c:v>
                </c:pt>
                <c:pt idx="67">
                  <c:v>3492.9962</c:v>
                </c:pt>
                <c:pt idx="68">
                  <c:v>3712.1390299999998</c:v>
                </c:pt>
                <c:pt idx="69">
                  <c:v>3831.4175700000001</c:v>
                </c:pt>
                <c:pt idx="70">
                  <c:v>3940.8202700000006</c:v>
                </c:pt>
                <c:pt idx="71">
                  <c:v>3924.4679699999997</c:v>
                </c:pt>
                <c:pt idx="72">
                  <c:v>4684.685199999999</c:v>
                </c:pt>
                <c:pt idx="73">
                  <c:v>4972.2587400000002</c:v>
                </c:pt>
                <c:pt idx="74">
                  <c:v>4861.8196200000002</c:v>
                </c:pt>
                <c:pt idx="75">
                  <c:v>5239.1644899999992</c:v>
                </c:pt>
                <c:pt idx="76">
                  <c:v>5278.0047200000008</c:v>
                </c:pt>
                <c:pt idx="77">
                  <c:v>5451.2415900000005</c:v>
                </c:pt>
                <c:pt idx="78">
                  <c:v>5829.8984099999998</c:v>
                </c:pt>
                <c:pt idx="79">
                  <c:v>5871.0791300000001</c:v>
                </c:pt>
                <c:pt idx="80">
                  <c:v>6176.8361799999993</c:v>
                </c:pt>
                <c:pt idx="81">
                  <c:v>6296.1056099999987</c:v>
                </c:pt>
                <c:pt idx="82">
                  <c:v>6562.0609400000012</c:v>
                </c:pt>
                <c:pt idx="83">
                  <c:v>6716.1259200000004</c:v>
                </c:pt>
                <c:pt idx="84">
                  <c:v>7395.8678</c:v>
                </c:pt>
                <c:pt idx="85">
                  <c:v>7593.6209699999999</c:v>
                </c:pt>
                <c:pt idx="86">
                  <c:v>7598.3739699999996</c:v>
                </c:pt>
                <c:pt idx="87">
                  <c:v>7872.6188899999997</c:v>
                </c:pt>
                <c:pt idx="88">
                  <c:v>8046.7340999999997</c:v>
                </c:pt>
                <c:pt idx="89">
                  <c:v>8162.2541999999994</c:v>
                </c:pt>
                <c:pt idx="90">
                  <c:v>8701.2597399999995</c:v>
                </c:pt>
                <c:pt idx="91">
                  <c:v>9013.5399399999988</c:v>
                </c:pt>
                <c:pt idx="92">
                  <c:v>9168.0898399999987</c:v>
                </c:pt>
                <c:pt idx="93">
                  <c:v>9488.5685600000015</c:v>
                </c:pt>
                <c:pt idx="94">
                  <c:v>9775.6746000000003</c:v>
                </c:pt>
                <c:pt idx="95">
                  <c:v>9780.8728300000002</c:v>
                </c:pt>
                <c:pt idx="96">
                  <c:v>10277.45924</c:v>
                </c:pt>
                <c:pt idx="97">
                  <c:v>10412.199280000001</c:v>
                </c:pt>
                <c:pt idx="98">
                  <c:v>10517.500740000001</c:v>
                </c:pt>
                <c:pt idx="99">
                  <c:v>10980.4452</c:v>
                </c:pt>
                <c:pt idx="100">
                  <c:v>11478.783729999999</c:v>
                </c:pt>
                <c:pt idx="101">
                  <c:v>11988.041580000001</c:v>
                </c:pt>
                <c:pt idx="102">
                  <c:v>12401.742129999999</c:v>
                </c:pt>
                <c:pt idx="103">
                  <c:v>12509.72962</c:v>
                </c:pt>
                <c:pt idx="104">
                  <c:v>12806.643840000001</c:v>
                </c:pt>
                <c:pt idx="105">
                  <c:v>12792.933389999998</c:v>
                </c:pt>
                <c:pt idx="106">
                  <c:v>13698.561079999999</c:v>
                </c:pt>
                <c:pt idx="107">
                  <c:v>13881.082419999999</c:v>
                </c:pt>
                <c:pt idx="108">
                  <c:v>14580.854640000001</c:v>
                </c:pt>
                <c:pt idx="109">
                  <c:v>15983.558689999998</c:v>
                </c:pt>
                <c:pt idx="110">
                  <c:v>14883.65033</c:v>
                </c:pt>
                <c:pt idx="111">
                  <c:v>15327.190599999998</c:v>
                </c:pt>
                <c:pt idx="112">
                  <c:v>15093.030379999998</c:v>
                </c:pt>
                <c:pt idx="113">
                  <c:v>15627.674979999998</c:v>
                </c:pt>
                <c:pt idx="114">
                  <c:v>16372.919259999999</c:v>
                </c:pt>
                <c:pt idx="115">
                  <c:v>16766.011169999998</c:v>
                </c:pt>
                <c:pt idx="116">
                  <c:v>17557.577690000002</c:v>
                </c:pt>
                <c:pt idx="117">
                  <c:v>17400.195110000001</c:v>
                </c:pt>
                <c:pt idx="118">
                  <c:v>18017.524419999998</c:v>
                </c:pt>
                <c:pt idx="119">
                  <c:v>17911.816920000001</c:v>
                </c:pt>
                <c:pt idx="120">
                  <c:v>18954.187349999997</c:v>
                </c:pt>
                <c:pt idx="121">
                  <c:v>19371.746330000002</c:v>
                </c:pt>
                <c:pt idx="122">
                  <c:v>19321.013049999998</c:v>
                </c:pt>
                <c:pt idx="123">
                  <c:v>19418.9002</c:v>
                </c:pt>
                <c:pt idx="124">
                  <c:v>19115.960639999998</c:v>
                </c:pt>
                <c:pt idx="125">
                  <c:v>19136.065269999999</c:v>
                </c:pt>
                <c:pt idx="126">
                  <c:v>19366.579430000002</c:v>
                </c:pt>
                <c:pt idx="127">
                  <c:v>20048.312879999998</c:v>
                </c:pt>
                <c:pt idx="128">
                  <c:v>20054.011120000003</c:v>
                </c:pt>
                <c:pt idx="129">
                  <c:v>19862.874849999997</c:v>
                </c:pt>
                <c:pt idx="130">
                  <c:v>20464.494650000001</c:v>
                </c:pt>
                <c:pt idx="131">
                  <c:v>20781.634109999999</c:v>
                </c:pt>
                <c:pt idx="132">
                  <c:v>21942.942589999999</c:v>
                </c:pt>
                <c:pt idx="133">
                  <c:v>22422.506789999999</c:v>
                </c:pt>
                <c:pt idx="134">
                  <c:v>21948.6829</c:v>
                </c:pt>
                <c:pt idx="135">
                  <c:v>21914.472470000001</c:v>
                </c:pt>
                <c:pt idx="136">
                  <c:v>22361.128629999999</c:v>
                </c:pt>
                <c:pt idx="137">
                  <c:v>21859.989310000004</c:v>
                </c:pt>
                <c:pt idx="138">
                  <c:v>22291.610789999999</c:v>
                </c:pt>
                <c:pt idx="139">
                  <c:v>22094.743020000002</c:v>
                </c:pt>
                <c:pt idx="140">
                  <c:v>21929.578460000001</c:v>
                </c:pt>
                <c:pt idx="141">
                  <c:v>21589.502669999998</c:v>
                </c:pt>
                <c:pt idx="142">
                  <c:v>22576.770860000001</c:v>
                </c:pt>
                <c:pt idx="143">
                  <c:v>23012.397099999998</c:v>
                </c:pt>
                <c:pt idx="144">
                  <c:v>22981.547529999996</c:v>
                </c:pt>
                <c:pt idx="145">
                  <c:v>23429.347199999997</c:v>
                </c:pt>
                <c:pt idx="146">
                  <c:v>23122.794669999996</c:v>
                </c:pt>
                <c:pt idx="147">
                  <c:v>23535.962340000002</c:v>
                </c:pt>
                <c:pt idx="148">
                  <c:v>23514.401439999998</c:v>
                </c:pt>
                <c:pt idx="149">
                  <c:v>23583.857489999995</c:v>
                </c:pt>
                <c:pt idx="150">
                  <c:v>24149.859390000005</c:v>
                </c:pt>
                <c:pt idx="151">
                  <c:v>24183.805180000003</c:v>
                </c:pt>
                <c:pt idx="152">
                  <c:v>24665.753990000001</c:v>
                </c:pt>
                <c:pt idx="153">
                  <c:v>24588.938880000002</c:v>
                </c:pt>
                <c:pt idx="154">
                  <c:v>26085.870049999998</c:v>
                </c:pt>
                <c:pt idx="155">
                  <c:v>26348.641608230482</c:v>
                </c:pt>
                <c:pt idx="156">
                  <c:v>26798.202692001054</c:v>
                </c:pt>
              </c:numCache>
            </c:numRef>
          </c:val>
          <c:smooth val="0"/>
          <c:extLst>
            <c:ext xmlns:c16="http://schemas.microsoft.com/office/drawing/2014/chart" uri="{C3380CC4-5D6E-409C-BE32-E72D297353CC}">
              <c16:uniqueId val="{00000005-568A-4650-A501-13D8F570BCDC}"/>
            </c:ext>
          </c:extLst>
        </c:ser>
        <c:dLbls>
          <c:showLegendKey val="0"/>
          <c:showVal val="0"/>
          <c:showCatName val="0"/>
          <c:showSerName val="0"/>
          <c:showPercent val="0"/>
          <c:showBubbleSize val="0"/>
        </c:dLbls>
        <c:marker val="1"/>
        <c:smooth val="0"/>
        <c:axId val="570977344"/>
        <c:axId val="570976032"/>
      </c:lineChart>
      <c:dateAx>
        <c:axId val="77566384"/>
        <c:scaling>
          <c:orientation val="minMax"/>
          <c:min val="38718"/>
        </c:scaling>
        <c:delete val="0"/>
        <c:axPos val="b"/>
        <c:numFmt formatCode="yyyy" sourceLinked="0"/>
        <c:majorTickMark val="out"/>
        <c:minorTickMark val="cross"/>
        <c:tickLblPos val="nextTo"/>
        <c:spPr>
          <a:solidFill>
            <a:schemeClr val="bg1"/>
          </a:solidFill>
          <a:ln w="9525" cap="flat" cmpd="sng" algn="ctr">
            <a:solidFill>
              <a:schemeClr val="tx1"/>
            </a:solidFill>
            <a:round/>
          </a:ln>
          <a:effectLst/>
        </c:spPr>
        <c:txPr>
          <a:bodyPr rot="-2700000" spcFirstLastPara="1" vertOverflow="ellipsis" wrap="square" anchor="ctr" anchorCtr="1"/>
          <a:lstStyle/>
          <a:p>
            <a:pPr>
              <a:defRPr sz="1800" b="1" i="0" u="none" strike="noStrike" kern="1200" baseline="0">
                <a:solidFill>
                  <a:schemeClr val="tx1"/>
                </a:solidFill>
                <a:latin typeface="+mn-lt"/>
                <a:ea typeface="+mn-ea"/>
                <a:cs typeface="Arial" panose="020B0604020202020204" pitchFamily="34" charset="0"/>
              </a:defRPr>
            </a:pPr>
            <a:endParaRPr lang="en-US"/>
          </a:p>
        </c:txPr>
        <c:crossAx val="77568344"/>
        <c:crosses val="autoZero"/>
        <c:auto val="1"/>
        <c:lblOffset val="100"/>
        <c:baseTimeUnit val="months"/>
        <c:majorUnit val="2"/>
        <c:majorTimeUnit val="years"/>
      </c:dateAx>
      <c:valAx>
        <c:axId val="77568344"/>
        <c:scaling>
          <c:orientation val="minMax"/>
          <c:max val="78000"/>
          <c:min val="40000"/>
        </c:scaling>
        <c:delete val="0"/>
        <c:axPos val="l"/>
        <c:majorGridlines>
          <c:spPr>
            <a:ln w="9525" cap="flat" cmpd="sng" algn="ctr">
              <a:solidFill>
                <a:schemeClr val="tx1"/>
              </a:solidFill>
              <a:round/>
            </a:ln>
            <a:effectLst/>
          </c:spPr>
        </c:majorGridlines>
        <c:numFmt formatCode="_(* #,##0_);_(* \(#,##0\);_(* &quot;-&quot;??_);_(@_)"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Arial" panose="020B0604020202020204" pitchFamily="34" charset="0"/>
              </a:defRPr>
            </a:pPr>
            <a:endParaRPr lang="en-US"/>
          </a:p>
        </c:txPr>
        <c:crossAx val="77566384"/>
        <c:crosses val="autoZero"/>
        <c:crossBetween val="between"/>
        <c:dispUnits>
          <c:builtInUnit val="thousands"/>
          <c:dispUnitsLbl>
            <c:layout>
              <c:manualLayout>
                <c:xMode val="edge"/>
                <c:yMode val="edge"/>
                <c:x val="3.3103459780729982E-3"/>
                <c:y val="0.37528009790417982"/>
              </c:manualLayout>
            </c:layout>
            <c:tx>
              <c:rich>
                <a:bodyPr rot="-5400000" spcFirstLastPara="1" vertOverflow="ellipsis" vert="horz" wrap="square" anchor="ctr" anchorCtr="1"/>
                <a:lstStyle/>
                <a:p>
                  <a:pPr>
                    <a:defRPr sz="1800" b="1" i="0" u="none" strike="noStrike" kern="1200" baseline="0">
                      <a:solidFill>
                        <a:schemeClr val="tx1"/>
                      </a:solidFill>
                      <a:latin typeface="+mn-lt"/>
                      <a:ea typeface="+mn-ea"/>
                      <a:cs typeface="Arial" panose="020B0604020202020204" pitchFamily="34" charset="0"/>
                    </a:defRPr>
                  </a:pPr>
                  <a:r>
                    <a:rPr lang="en-US" sz="1800">
                      <a:latin typeface="+mn-lt"/>
                    </a:rPr>
                    <a:t>Bcf/d</a:t>
                  </a:r>
                </a:p>
              </c:rich>
            </c:tx>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Arial" panose="020B0604020202020204" pitchFamily="34" charset="0"/>
                  </a:defRPr>
                </a:pPr>
                <a:endParaRPr lang="en-US"/>
              </a:p>
            </c:txPr>
          </c:dispUnitsLbl>
        </c:dispUnits>
      </c:valAx>
      <c:valAx>
        <c:axId val="570976032"/>
        <c:scaling>
          <c:orientation val="minMax"/>
          <c:max val="35000"/>
        </c:scaling>
        <c:delete val="0"/>
        <c:axPos val="r"/>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70977344"/>
        <c:crosses val="max"/>
        <c:crossBetween val="between"/>
        <c:dispUnits>
          <c:builtInUnit val="thousands"/>
          <c:dispUnitsLbl>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ispUnitsLbl>
        </c:dispUnits>
      </c:valAx>
      <c:dateAx>
        <c:axId val="570977344"/>
        <c:scaling>
          <c:orientation val="minMax"/>
        </c:scaling>
        <c:delete val="1"/>
        <c:axPos val="b"/>
        <c:numFmt formatCode="mmm\-yyyy" sourceLinked="1"/>
        <c:majorTickMark val="out"/>
        <c:minorTickMark val="none"/>
        <c:tickLblPos val="nextTo"/>
        <c:crossAx val="570976032"/>
        <c:crosses val="autoZero"/>
        <c:auto val="1"/>
        <c:lblOffset val="100"/>
        <c:baseTimeUnit val="months"/>
      </c:dateAx>
      <c:spPr>
        <a:noFill/>
        <a:ln>
          <a:solidFill>
            <a:schemeClr val="tx1"/>
          </a:solidFill>
        </a:ln>
        <a:effectLst/>
      </c:spPr>
    </c:plotArea>
    <c:plotVisOnly val="1"/>
    <c:dispBlanksAs val="zero"/>
    <c:showDLblsOverMax val="0"/>
  </c:chart>
  <c:spPr>
    <a:solidFill>
      <a:schemeClr val="bg1"/>
    </a:solidFill>
    <a:ln>
      <a:noFill/>
    </a:ln>
    <a:effectLst/>
  </c:spPr>
  <c:txPr>
    <a:bodyPr/>
    <a:lstStyle/>
    <a:p>
      <a:pPr>
        <a:defRPr sz="1800" b="1">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000" b="1" i="0" u="none" strike="noStrike" kern="1200" baseline="0">
                <a:solidFill>
                  <a:schemeClr val="tx1"/>
                </a:solidFill>
                <a:latin typeface="+mn-lt"/>
                <a:ea typeface="+mn-ea"/>
                <a:cs typeface="Arial" panose="020B0604020202020204" pitchFamily="34" charset="0"/>
              </a:defRPr>
            </a:pPr>
            <a:r>
              <a:rPr lang="en-US" sz="2000" b="1" i="0" baseline="0" dirty="0">
                <a:effectLst/>
                <a:latin typeface="+mn-lt"/>
              </a:rPr>
              <a:t>U.S. NGL</a:t>
            </a:r>
          </a:p>
          <a:p>
            <a:pPr>
              <a:defRPr sz="2000">
                <a:latin typeface="+mn-lt"/>
              </a:defRPr>
            </a:pPr>
            <a:r>
              <a:rPr lang="en-US" sz="2000" b="1" i="0" baseline="0" dirty="0">
                <a:effectLst/>
                <a:latin typeface="+mn-lt"/>
              </a:rPr>
              <a:t>Production From </a:t>
            </a:r>
          </a:p>
          <a:p>
            <a:pPr>
              <a:defRPr sz="2000">
                <a:latin typeface="+mn-lt"/>
              </a:defRPr>
            </a:pPr>
            <a:r>
              <a:rPr lang="en-US" sz="2000" b="1" i="0" baseline="0" dirty="0">
                <a:effectLst/>
                <a:latin typeface="+mn-lt"/>
              </a:rPr>
              <a:t>Gas Processing</a:t>
            </a:r>
            <a:endParaRPr lang="en-US" sz="2000" dirty="0">
              <a:effectLst/>
              <a:latin typeface="+mn-lt"/>
            </a:endParaRPr>
          </a:p>
        </c:rich>
      </c:tx>
      <c:layout>
        <c:manualLayout>
          <c:xMode val="edge"/>
          <c:yMode val="edge"/>
          <c:x val="0.28672275340582426"/>
          <c:y val="6.2153327616122543E-2"/>
        </c:manualLayout>
      </c:layout>
      <c:overlay val="1"/>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Arial" panose="020B0604020202020204" pitchFamily="34" charset="0"/>
            </a:defRPr>
          </a:pPr>
          <a:endParaRPr lang="en-US"/>
        </a:p>
      </c:txPr>
    </c:title>
    <c:autoTitleDeleted val="0"/>
    <c:plotArea>
      <c:layout>
        <c:manualLayout>
          <c:layoutTarget val="inner"/>
          <c:xMode val="edge"/>
          <c:yMode val="edge"/>
          <c:x val="0.2590098112735908"/>
          <c:y val="4.0211276301305707E-2"/>
          <c:w val="0.65587452610090402"/>
          <c:h val="0.7841222407440035"/>
        </c:manualLayout>
      </c:layout>
      <c:areaChart>
        <c:grouping val="standard"/>
        <c:varyColors val="0"/>
        <c:ser>
          <c:idx val="2"/>
          <c:order val="1"/>
          <c:tx>
            <c:strRef>
              <c:f>Sheet1!$C$1</c:f>
              <c:strCache>
                <c:ptCount val="1"/>
                <c:pt idx="0">
                  <c:v>Era 1</c:v>
                </c:pt>
              </c:strCache>
            </c:strRef>
          </c:tx>
          <c:spPr>
            <a:solidFill>
              <a:srgbClr val="C0504D"/>
            </a:solidFill>
            <a:ln>
              <a:noFill/>
            </a:ln>
            <a:effectLst/>
          </c:spPr>
          <c:cat>
            <c:numRef>
              <c:f>Sheet1!$A$2:$A$158</c:f>
              <c:numCache>
                <c:formatCode>m/d/yyyy</c:formatCode>
                <c:ptCount val="157"/>
                <c:pt idx="0">
                  <c:v>38367</c:v>
                </c:pt>
                <c:pt idx="1">
                  <c:v>38398</c:v>
                </c:pt>
                <c:pt idx="2">
                  <c:v>38426</c:v>
                </c:pt>
                <c:pt idx="3">
                  <c:v>38457</c:v>
                </c:pt>
                <c:pt idx="4">
                  <c:v>38487</c:v>
                </c:pt>
                <c:pt idx="5">
                  <c:v>38518</c:v>
                </c:pt>
                <c:pt idx="6">
                  <c:v>38548</c:v>
                </c:pt>
                <c:pt idx="7">
                  <c:v>38579</c:v>
                </c:pt>
                <c:pt idx="8">
                  <c:v>38610</c:v>
                </c:pt>
                <c:pt idx="9">
                  <c:v>38640</c:v>
                </c:pt>
                <c:pt idx="10">
                  <c:v>38671</c:v>
                </c:pt>
                <c:pt idx="11">
                  <c:v>38701</c:v>
                </c:pt>
                <c:pt idx="12">
                  <c:v>38732</c:v>
                </c:pt>
                <c:pt idx="13">
                  <c:v>38763</c:v>
                </c:pt>
                <c:pt idx="14">
                  <c:v>38791</c:v>
                </c:pt>
                <c:pt idx="15">
                  <c:v>38822</c:v>
                </c:pt>
                <c:pt idx="16">
                  <c:v>38852</c:v>
                </c:pt>
                <c:pt idx="17">
                  <c:v>38883</c:v>
                </c:pt>
                <c:pt idx="18">
                  <c:v>38913</c:v>
                </c:pt>
                <c:pt idx="19">
                  <c:v>38944</c:v>
                </c:pt>
                <c:pt idx="20">
                  <c:v>38975</c:v>
                </c:pt>
                <c:pt idx="21">
                  <c:v>39005</c:v>
                </c:pt>
                <c:pt idx="22">
                  <c:v>39036</c:v>
                </c:pt>
                <c:pt idx="23">
                  <c:v>39066</c:v>
                </c:pt>
                <c:pt idx="24">
                  <c:v>39097</c:v>
                </c:pt>
                <c:pt idx="25">
                  <c:v>39128</c:v>
                </c:pt>
                <c:pt idx="26">
                  <c:v>39156</c:v>
                </c:pt>
                <c:pt idx="27">
                  <c:v>39187</c:v>
                </c:pt>
                <c:pt idx="28">
                  <c:v>39217</c:v>
                </c:pt>
                <c:pt idx="29">
                  <c:v>39248</c:v>
                </c:pt>
                <c:pt idx="30">
                  <c:v>39278</c:v>
                </c:pt>
                <c:pt idx="31">
                  <c:v>39309</c:v>
                </c:pt>
                <c:pt idx="32">
                  <c:v>39340</c:v>
                </c:pt>
                <c:pt idx="33">
                  <c:v>39370</c:v>
                </c:pt>
                <c:pt idx="34">
                  <c:v>39401</c:v>
                </c:pt>
                <c:pt idx="35">
                  <c:v>39431</c:v>
                </c:pt>
                <c:pt idx="36">
                  <c:v>39462</c:v>
                </c:pt>
                <c:pt idx="37">
                  <c:v>39493</c:v>
                </c:pt>
                <c:pt idx="38">
                  <c:v>39522</c:v>
                </c:pt>
                <c:pt idx="39">
                  <c:v>39553</c:v>
                </c:pt>
                <c:pt idx="40">
                  <c:v>39583</c:v>
                </c:pt>
                <c:pt idx="41">
                  <c:v>39614</c:v>
                </c:pt>
                <c:pt idx="42">
                  <c:v>39644</c:v>
                </c:pt>
                <c:pt idx="43">
                  <c:v>39675</c:v>
                </c:pt>
                <c:pt idx="44">
                  <c:v>39706</c:v>
                </c:pt>
                <c:pt idx="45">
                  <c:v>39736</c:v>
                </c:pt>
                <c:pt idx="46">
                  <c:v>39767</c:v>
                </c:pt>
                <c:pt idx="47">
                  <c:v>39797</c:v>
                </c:pt>
                <c:pt idx="48">
                  <c:v>39828</c:v>
                </c:pt>
                <c:pt idx="49">
                  <c:v>39859</c:v>
                </c:pt>
                <c:pt idx="50">
                  <c:v>39887</c:v>
                </c:pt>
                <c:pt idx="51">
                  <c:v>39918</c:v>
                </c:pt>
                <c:pt idx="52">
                  <c:v>39948</c:v>
                </c:pt>
                <c:pt idx="53">
                  <c:v>39979</c:v>
                </c:pt>
                <c:pt idx="54">
                  <c:v>40009</c:v>
                </c:pt>
                <c:pt idx="55">
                  <c:v>40040</c:v>
                </c:pt>
                <c:pt idx="56">
                  <c:v>40071</c:v>
                </c:pt>
                <c:pt idx="57">
                  <c:v>40101</c:v>
                </c:pt>
                <c:pt idx="58">
                  <c:v>40132</c:v>
                </c:pt>
                <c:pt idx="59">
                  <c:v>40162</c:v>
                </c:pt>
                <c:pt idx="60">
                  <c:v>40193</c:v>
                </c:pt>
                <c:pt idx="61">
                  <c:v>40224</c:v>
                </c:pt>
                <c:pt idx="62">
                  <c:v>40252</c:v>
                </c:pt>
                <c:pt idx="63">
                  <c:v>40283</c:v>
                </c:pt>
                <c:pt idx="64">
                  <c:v>40313</c:v>
                </c:pt>
                <c:pt idx="65">
                  <c:v>40344</c:v>
                </c:pt>
                <c:pt idx="66">
                  <c:v>40374</c:v>
                </c:pt>
                <c:pt idx="67">
                  <c:v>40405</c:v>
                </c:pt>
                <c:pt idx="68">
                  <c:v>40436</c:v>
                </c:pt>
                <c:pt idx="69">
                  <c:v>40466</c:v>
                </c:pt>
                <c:pt idx="70">
                  <c:v>40497</c:v>
                </c:pt>
                <c:pt idx="71">
                  <c:v>40527</c:v>
                </c:pt>
                <c:pt idx="72">
                  <c:v>40558</c:v>
                </c:pt>
                <c:pt idx="73">
                  <c:v>40589</c:v>
                </c:pt>
                <c:pt idx="74">
                  <c:v>40617</c:v>
                </c:pt>
                <c:pt idx="75">
                  <c:v>40648</c:v>
                </c:pt>
                <c:pt idx="76">
                  <c:v>40678</c:v>
                </c:pt>
                <c:pt idx="77">
                  <c:v>40709</c:v>
                </c:pt>
                <c:pt idx="78">
                  <c:v>40739</c:v>
                </c:pt>
                <c:pt idx="79">
                  <c:v>40770</c:v>
                </c:pt>
                <c:pt idx="80">
                  <c:v>40801</c:v>
                </c:pt>
                <c:pt idx="81">
                  <c:v>40831</c:v>
                </c:pt>
                <c:pt idx="82">
                  <c:v>40862</c:v>
                </c:pt>
                <c:pt idx="83">
                  <c:v>40892</c:v>
                </c:pt>
                <c:pt idx="84">
                  <c:v>40923</c:v>
                </c:pt>
                <c:pt idx="85">
                  <c:v>40954</c:v>
                </c:pt>
                <c:pt idx="86">
                  <c:v>40983</c:v>
                </c:pt>
                <c:pt idx="87">
                  <c:v>41014</c:v>
                </c:pt>
                <c:pt idx="88">
                  <c:v>41044</c:v>
                </c:pt>
                <c:pt idx="89">
                  <c:v>41075</c:v>
                </c:pt>
                <c:pt idx="90">
                  <c:v>41105</c:v>
                </c:pt>
                <c:pt idx="91">
                  <c:v>41136</c:v>
                </c:pt>
                <c:pt idx="92">
                  <c:v>41167</c:v>
                </c:pt>
                <c:pt idx="93">
                  <c:v>41197</c:v>
                </c:pt>
                <c:pt idx="94">
                  <c:v>41228</c:v>
                </c:pt>
                <c:pt idx="95">
                  <c:v>41258</c:v>
                </c:pt>
                <c:pt idx="96">
                  <c:v>41289</c:v>
                </c:pt>
                <c:pt idx="97">
                  <c:v>41320</c:v>
                </c:pt>
                <c:pt idx="98">
                  <c:v>41348</c:v>
                </c:pt>
                <c:pt idx="99">
                  <c:v>41379</c:v>
                </c:pt>
                <c:pt idx="100">
                  <c:v>41409</c:v>
                </c:pt>
                <c:pt idx="101">
                  <c:v>41440</c:v>
                </c:pt>
                <c:pt idx="102">
                  <c:v>41470</c:v>
                </c:pt>
                <c:pt idx="103">
                  <c:v>41501</c:v>
                </c:pt>
                <c:pt idx="104">
                  <c:v>41532</c:v>
                </c:pt>
                <c:pt idx="105">
                  <c:v>41548</c:v>
                </c:pt>
                <c:pt idx="106">
                  <c:v>41593</c:v>
                </c:pt>
                <c:pt idx="107">
                  <c:v>41623</c:v>
                </c:pt>
                <c:pt idx="108">
                  <c:v>41654</c:v>
                </c:pt>
                <c:pt idx="109">
                  <c:v>41685</c:v>
                </c:pt>
                <c:pt idx="110">
                  <c:v>41713</c:v>
                </c:pt>
                <c:pt idx="111">
                  <c:v>41744</c:v>
                </c:pt>
                <c:pt idx="112">
                  <c:v>41774</c:v>
                </c:pt>
                <c:pt idx="113">
                  <c:v>41805</c:v>
                </c:pt>
                <c:pt idx="114">
                  <c:v>41835</c:v>
                </c:pt>
                <c:pt idx="115">
                  <c:v>41866</c:v>
                </c:pt>
                <c:pt idx="116">
                  <c:v>41897</c:v>
                </c:pt>
                <c:pt idx="117">
                  <c:v>41927</c:v>
                </c:pt>
                <c:pt idx="118">
                  <c:v>41958</c:v>
                </c:pt>
                <c:pt idx="119">
                  <c:v>41988</c:v>
                </c:pt>
                <c:pt idx="120">
                  <c:v>42019</c:v>
                </c:pt>
                <c:pt idx="121">
                  <c:v>42050</c:v>
                </c:pt>
                <c:pt idx="122">
                  <c:v>42078</c:v>
                </c:pt>
                <c:pt idx="123">
                  <c:v>42109</c:v>
                </c:pt>
                <c:pt idx="124">
                  <c:v>42139</c:v>
                </c:pt>
                <c:pt idx="125">
                  <c:v>42170</c:v>
                </c:pt>
                <c:pt idx="126">
                  <c:v>42200</c:v>
                </c:pt>
                <c:pt idx="127">
                  <c:v>42231</c:v>
                </c:pt>
                <c:pt idx="128">
                  <c:v>42262</c:v>
                </c:pt>
                <c:pt idx="129">
                  <c:v>42292</c:v>
                </c:pt>
                <c:pt idx="130">
                  <c:v>42323</c:v>
                </c:pt>
                <c:pt idx="131">
                  <c:v>42353</c:v>
                </c:pt>
                <c:pt idx="132">
                  <c:v>42384</c:v>
                </c:pt>
                <c:pt idx="133">
                  <c:v>42415</c:v>
                </c:pt>
                <c:pt idx="134">
                  <c:v>42444</c:v>
                </c:pt>
                <c:pt idx="135">
                  <c:v>42475</c:v>
                </c:pt>
                <c:pt idx="136">
                  <c:v>42505</c:v>
                </c:pt>
                <c:pt idx="137">
                  <c:v>42536</c:v>
                </c:pt>
                <c:pt idx="138">
                  <c:v>42566</c:v>
                </c:pt>
                <c:pt idx="139">
                  <c:v>42597</c:v>
                </c:pt>
                <c:pt idx="140">
                  <c:v>42628</c:v>
                </c:pt>
                <c:pt idx="141">
                  <c:v>42658</c:v>
                </c:pt>
                <c:pt idx="142">
                  <c:v>42689</c:v>
                </c:pt>
                <c:pt idx="143">
                  <c:v>42719</c:v>
                </c:pt>
                <c:pt idx="144">
                  <c:v>42750</c:v>
                </c:pt>
                <c:pt idx="145">
                  <c:v>42781</c:v>
                </c:pt>
                <c:pt idx="146">
                  <c:v>42809</c:v>
                </c:pt>
                <c:pt idx="147">
                  <c:v>42840</c:v>
                </c:pt>
                <c:pt idx="148">
                  <c:v>42870</c:v>
                </c:pt>
                <c:pt idx="149">
                  <c:v>42901</c:v>
                </c:pt>
                <c:pt idx="150">
                  <c:v>42931</c:v>
                </c:pt>
                <c:pt idx="151">
                  <c:v>42962</c:v>
                </c:pt>
                <c:pt idx="152">
                  <c:v>42993</c:v>
                </c:pt>
                <c:pt idx="153">
                  <c:v>43023</c:v>
                </c:pt>
                <c:pt idx="154">
                  <c:v>43054</c:v>
                </c:pt>
                <c:pt idx="155">
                  <c:v>43084</c:v>
                </c:pt>
                <c:pt idx="156">
                  <c:v>43115</c:v>
                </c:pt>
              </c:numCache>
            </c:numRef>
          </c:cat>
          <c:val>
            <c:numRef>
              <c:f>Sheet1!$C$2:$C$158</c:f>
              <c:numCache>
                <c:formatCode>General</c:formatCode>
                <c:ptCount val="157"/>
                <c:pt idx="0">
                  <c:v>1812</c:v>
                </c:pt>
                <c:pt idx="1">
                  <c:v>1868</c:v>
                </c:pt>
                <c:pt idx="2">
                  <c:v>1872</c:v>
                </c:pt>
                <c:pt idx="3">
                  <c:v>1840</c:v>
                </c:pt>
                <c:pt idx="4">
                  <c:v>1849</c:v>
                </c:pt>
                <c:pt idx="5">
                  <c:v>1785</c:v>
                </c:pt>
                <c:pt idx="6">
                  <c:v>1748</c:v>
                </c:pt>
                <c:pt idx="7">
                  <c:v>1724</c:v>
                </c:pt>
                <c:pt idx="8">
                  <c:v>1491</c:v>
                </c:pt>
                <c:pt idx="9">
                  <c:v>1544</c:v>
                </c:pt>
                <c:pt idx="10">
                  <c:v>1621</c:v>
                </c:pt>
                <c:pt idx="11">
                  <c:v>1459</c:v>
                </c:pt>
                <c:pt idx="12">
                  <c:v>1682</c:v>
                </c:pt>
                <c:pt idx="13">
                  <c:v>1682</c:v>
                </c:pt>
                <c:pt idx="14">
                  <c:v>1702</c:v>
                </c:pt>
                <c:pt idx="15">
                  <c:v>1737</c:v>
                </c:pt>
                <c:pt idx="16">
                  <c:v>1755</c:v>
                </c:pt>
                <c:pt idx="17">
                  <c:v>1756</c:v>
                </c:pt>
                <c:pt idx="18">
                  <c:v>1759</c:v>
                </c:pt>
                <c:pt idx="19">
                  <c:v>1732</c:v>
                </c:pt>
                <c:pt idx="20">
                  <c:v>1776</c:v>
                </c:pt>
                <c:pt idx="21">
                  <c:v>1773</c:v>
                </c:pt>
                <c:pt idx="22">
                  <c:v>1770</c:v>
                </c:pt>
                <c:pt idx="23">
                  <c:v>1736</c:v>
                </c:pt>
                <c:pt idx="24">
                  <c:v>1677</c:v>
                </c:pt>
                <c:pt idx="25">
                  <c:v>1710</c:v>
                </c:pt>
                <c:pt idx="26">
                  <c:v>1776</c:v>
                </c:pt>
                <c:pt idx="27">
                  <c:v>1755</c:v>
                </c:pt>
                <c:pt idx="28">
                  <c:v>1793</c:v>
                </c:pt>
                <c:pt idx="29">
                  <c:v>1780</c:v>
                </c:pt>
                <c:pt idx="30">
                  <c:v>1785</c:v>
                </c:pt>
                <c:pt idx="31">
                  <c:v>1768</c:v>
                </c:pt>
                <c:pt idx="32">
                  <c:v>1793</c:v>
                </c:pt>
                <c:pt idx="33">
                  <c:v>1840</c:v>
                </c:pt>
                <c:pt idx="34">
                  <c:v>1886</c:v>
                </c:pt>
                <c:pt idx="35">
                  <c:v>1828</c:v>
                </c:pt>
                <c:pt idx="36">
                  <c:v>1791</c:v>
                </c:pt>
                <c:pt idx="37">
                  <c:v>1845</c:v>
                </c:pt>
                <c:pt idx="38">
                  <c:v>1875</c:v>
                </c:pt>
                <c:pt idx="39">
                  <c:v>1885</c:v>
                </c:pt>
                <c:pt idx="40">
                  <c:v>1885</c:v>
                </c:pt>
                <c:pt idx="41">
                  <c:v>1836</c:v>
                </c:pt>
                <c:pt idx="42">
                  <c:v>1861</c:v>
                </c:pt>
                <c:pt idx="43">
                  <c:v>1815</c:v>
                </c:pt>
                <c:pt idx="44">
                  <c:v>1514</c:v>
                </c:pt>
                <c:pt idx="45">
                  <c:v>1749</c:v>
                </c:pt>
                <c:pt idx="46">
                  <c:v>1740</c:v>
                </c:pt>
                <c:pt idx="47">
                  <c:v>1607</c:v>
                </c:pt>
                <c:pt idx="48">
                  <c:v>1711</c:v>
                </c:pt>
              </c:numCache>
            </c:numRef>
          </c:val>
          <c:extLst>
            <c:ext xmlns:c16="http://schemas.microsoft.com/office/drawing/2014/chart" uri="{C3380CC4-5D6E-409C-BE32-E72D297353CC}">
              <c16:uniqueId val="{00000000-95D9-4298-A686-08B6F0697081}"/>
            </c:ext>
          </c:extLst>
        </c:ser>
        <c:ser>
          <c:idx val="0"/>
          <c:order val="2"/>
          <c:tx>
            <c:strRef>
              <c:f>Sheet1!$D$1</c:f>
              <c:strCache>
                <c:ptCount val="1"/>
                <c:pt idx="0">
                  <c:v>Era 2</c:v>
                </c:pt>
              </c:strCache>
            </c:strRef>
          </c:tx>
          <c:spPr>
            <a:solidFill>
              <a:schemeClr val="accent2"/>
            </a:solidFill>
            <a:ln>
              <a:noFill/>
            </a:ln>
            <a:effectLst/>
          </c:spPr>
          <c:cat>
            <c:numRef>
              <c:f>Sheet1!$A$2:$A$158</c:f>
              <c:numCache>
                <c:formatCode>m/d/yyyy</c:formatCode>
                <c:ptCount val="157"/>
                <c:pt idx="0">
                  <c:v>38367</c:v>
                </c:pt>
                <c:pt idx="1">
                  <c:v>38398</c:v>
                </c:pt>
                <c:pt idx="2">
                  <c:v>38426</c:v>
                </c:pt>
                <c:pt idx="3">
                  <c:v>38457</c:v>
                </c:pt>
                <c:pt idx="4">
                  <c:v>38487</c:v>
                </c:pt>
                <c:pt idx="5">
                  <c:v>38518</c:v>
                </c:pt>
                <c:pt idx="6">
                  <c:v>38548</c:v>
                </c:pt>
                <c:pt idx="7">
                  <c:v>38579</c:v>
                </c:pt>
                <c:pt idx="8">
                  <c:v>38610</c:v>
                </c:pt>
                <c:pt idx="9">
                  <c:v>38640</c:v>
                </c:pt>
                <c:pt idx="10">
                  <c:v>38671</c:v>
                </c:pt>
                <c:pt idx="11">
                  <c:v>38701</c:v>
                </c:pt>
                <c:pt idx="12">
                  <c:v>38732</c:v>
                </c:pt>
                <c:pt idx="13">
                  <c:v>38763</c:v>
                </c:pt>
                <c:pt idx="14">
                  <c:v>38791</c:v>
                </c:pt>
                <c:pt idx="15">
                  <c:v>38822</c:v>
                </c:pt>
                <c:pt idx="16">
                  <c:v>38852</c:v>
                </c:pt>
                <c:pt idx="17">
                  <c:v>38883</c:v>
                </c:pt>
                <c:pt idx="18">
                  <c:v>38913</c:v>
                </c:pt>
                <c:pt idx="19">
                  <c:v>38944</c:v>
                </c:pt>
                <c:pt idx="20">
                  <c:v>38975</c:v>
                </c:pt>
                <c:pt idx="21">
                  <c:v>39005</c:v>
                </c:pt>
                <c:pt idx="22">
                  <c:v>39036</c:v>
                </c:pt>
                <c:pt idx="23">
                  <c:v>39066</c:v>
                </c:pt>
                <c:pt idx="24">
                  <c:v>39097</c:v>
                </c:pt>
                <c:pt idx="25">
                  <c:v>39128</c:v>
                </c:pt>
                <c:pt idx="26">
                  <c:v>39156</c:v>
                </c:pt>
                <c:pt idx="27">
                  <c:v>39187</c:v>
                </c:pt>
                <c:pt idx="28">
                  <c:v>39217</c:v>
                </c:pt>
                <c:pt idx="29">
                  <c:v>39248</c:v>
                </c:pt>
                <c:pt idx="30">
                  <c:v>39278</c:v>
                </c:pt>
                <c:pt idx="31">
                  <c:v>39309</c:v>
                </c:pt>
                <c:pt idx="32">
                  <c:v>39340</c:v>
                </c:pt>
                <c:pt idx="33">
                  <c:v>39370</c:v>
                </c:pt>
                <c:pt idx="34">
                  <c:v>39401</c:v>
                </c:pt>
                <c:pt idx="35">
                  <c:v>39431</c:v>
                </c:pt>
                <c:pt idx="36">
                  <c:v>39462</c:v>
                </c:pt>
                <c:pt idx="37">
                  <c:v>39493</c:v>
                </c:pt>
                <c:pt idx="38">
                  <c:v>39522</c:v>
                </c:pt>
                <c:pt idx="39">
                  <c:v>39553</c:v>
                </c:pt>
                <c:pt idx="40">
                  <c:v>39583</c:v>
                </c:pt>
                <c:pt idx="41">
                  <c:v>39614</c:v>
                </c:pt>
                <c:pt idx="42">
                  <c:v>39644</c:v>
                </c:pt>
                <c:pt idx="43">
                  <c:v>39675</c:v>
                </c:pt>
                <c:pt idx="44">
                  <c:v>39706</c:v>
                </c:pt>
                <c:pt idx="45">
                  <c:v>39736</c:v>
                </c:pt>
                <c:pt idx="46">
                  <c:v>39767</c:v>
                </c:pt>
                <c:pt idx="47">
                  <c:v>39797</c:v>
                </c:pt>
                <c:pt idx="48">
                  <c:v>39828</c:v>
                </c:pt>
                <c:pt idx="49">
                  <c:v>39859</c:v>
                </c:pt>
                <c:pt idx="50">
                  <c:v>39887</c:v>
                </c:pt>
                <c:pt idx="51">
                  <c:v>39918</c:v>
                </c:pt>
                <c:pt idx="52">
                  <c:v>39948</c:v>
                </c:pt>
                <c:pt idx="53">
                  <c:v>39979</c:v>
                </c:pt>
                <c:pt idx="54">
                  <c:v>40009</c:v>
                </c:pt>
                <c:pt idx="55">
                  <c:v>40040</c:v>
                </c:pt>
                <c:pt idx="56">
                  <c:v>40071</c:v>
                </c:pt>
                <c:pt idx="57">
                  <c:v>40101</c:v>
                </c:pt>
                <c:pt idx="58">
                  <c:v>40132</c:v>
                </c:pt>
                <c:pt idx="59">
                  <c:v>40162</c:v>
                </c:pt>
                <c:pt idx="60">
                  <c:v>40193</c:v>
                </c:pt>
                <c:pt idx="61">
                  <c:v>40224</c:v>
                </c:pt>
                <c:pt idx="62">
                  <c:v>40252</c:v>
                </c:pt>
                <c:pt idx="63">
                  <c:v>40283</c:v>
                </c:pt>
                <c:pt idx="64">
                  <c:v>40313</c:v>
                </c:pt>
                <c:pt idx="65">
                  <c:v>40344</c:v>
                </c:pt>
                <c:pt idx="66">
                  <c:v>40374</c:v>
                </c:pt>
                <c:pt idx="67">
                  <c:v>40405</c:v>
                </c:pt>
                <c:pt idx="68">
                  <c:v>40436</c:v>
                </c:pt>
                <c:pt idx="69">
                  <c:v>40466</c:v>
                </c:pt>
                <c:pt idx="70">
                  <c:v>40497</c:v>
                </c:pt>
                <c:pt idx="71">
                  <c:v>40527</c:v>
                </c:pt>
                <c:pt idx="72">
                  <c:v>40558</c:v>
                </c:pt>
                <c:pt idx="73">
                  <c:v>40589</c:v>
                </c:pt>
                <c:pt idx="74">
                  <c:v>40617</c:v>
                </c:pt>
                <c:pt idx="75">
                  <c:v>40648</c:v>
                </c:pt>
                <c:pt idx="76">
                  <c:v>40678</c:v>
                </c:pt>
                <c:pt idx="77">
                  <c:v>40709</c:v>
                </c:pt>
                <c:pt idx="78">
                  <c:v>40739</c:v>
                </c:pt>
                <c:pt idx="79">
                  <c:v>40770</c:v>
                </c:pt>
                <c:pt idx="80">
                  <c:v>40801</c:v>
                </c:pt>
                <c:pt idx="81">
                  <c:v>40831</c:v>
                </c:pt>
                <c:pt idx="82">
                  <c:v>40862</c:v>
                </c:pt>
                <c:pt idx="83">
                  <c:v>40892</c:v>
                </c:pt>
                <c:pt idx="84">
                  <c:v>40923</c:v>
                </c:pt>
                <c:pt idx="85">
                  <c:v>40954</c:v>
                </c:pt>
                <c:pt idx="86">
                  <c:v>40983</c:v>
                </c:pt>
                <c:pt idx="87">
                  <c:v>41014</c:v>
                </c:pt>
                <c:pt idx="88">
                  <c:v>41044</c:v>
                </c:pt>
                <c:pt idx="89">
                  <c:v>41075</c:v>
                </c:pt>
                <c:pt idx="90">
                  <c:v>41105</c:v>
                </c:pt>
                <c:pt idx="91">
                  <c:v>41136</c:v>
                </c:pt>
                <c:pt idx="92">
                  <c:v>41167</c:v>
                </c:pt>
                <c:pt idx="93">
                  <c:v>41197</c:v>
                </c:pt>
                <c:pt idx="94">
                  <c:v>41228</c:v>
                </c:pt>
                <c:pt idx="95">
                  <c:v>41258</c:v>
                </c:pt>
                <c:pt idx="96">
                  <c:v>41289</c:v>
                </c:pt>
                <c:pt idx="97">
                  <c:v>41320</c:v>
                </c:pt>
                <c:pt idx="98">
                  <c:v>41348</c:v>
                </c:pt>
                <c:pt idx="99">
                  <c:v>41379</c:v>
                </c:pt>
                <c:pt idx="100">
                  <c:v>41409</c:v>
                </c:pt>
                <c:pt idx="101">
                  <c:v>41440</c:v>
                </c:pt>
                <c:pt idx="102">
                  <c:v>41470</c:v>
                </c:pt>
                <c:pt idx="103">
                  <c:v>41501</c:v>
                </c:pt>
                <c:pt idx="104">
                  <c:v>41532</c:v>
                </c:pt>
                <c:pt idx="105">
                  <c:v>41548</c:v>
                </c:pt>
                <c:pt idx="106">
                  <c:v>41593</c:v>
                </c:pt>
                <c:pt idx="107">
                  <c:v>41623</c:v>
                </c:pt>
                <c:pt idx="108">
                  <c:v>41654</c:v>
                </c:pt>
                <c:pt idx="109">
                  <c:v>41685</c:v>
                </c:pt>
                <c:pt idx="110">
                  <c:v>41713</c:v>
                </c:pt>
                <c:pt idx="111">
                  <c:v>41744</c:v>
                </c:pt>
                <c:pt idx="112">
                  <c:v>41774</c:v>
                </c:pt>
                <c:pt idx="113">
                  <c:v>41805</c:v>
                </c:pt>
                <c:pt idx="114">
                  <c:v>41835</c:v>
                </c:pt>
                <c:pt idx="115">
                  <c:v>41866</c:v>
                </c:pt>
                <c:pt idx="116">
                  <c:v>41897</c:v>
                </c:pt>
                <c:pt idx="117">
                  <c:v>41927</c:v>
                </c:pt>
                <c:pt idx="118">
                  <c:v>41958</c:v>
                </c:pt>
                <c:pt idx="119">
                  <c:v>41988</c:v>
                </c:pt>
                <c:pt idx="120">
                  <c:v>42019</c:v>
                </c:pt>
                <c:pt idx="121">
                  <c:v>42050</c:v>
                </c:pt>
                <c:pt idx="122">
                  <c:v>42078</c:v>
                </c:pt>
                <c:pt idx="123">
                  <c:v>42109</c:v>
                </c:pt>
                <c:pt idx="124">
                  <c:v>42139</c:v>
                </c:pt>
                <c:pt idx="125">
                  <c:v>42170</c:v>
                </c:pt>
                <c:pt idx="126">
                  <c:v>42200</c:v>
                </c:pt>
                <c:pt idx="127">
                  <c:v>42231</c:v>
                </c:pt>
                <c:pt idx="128">
                  <c:v>42262</c:v>
                </c:pt>
                <c:pt idx="129">
                  <c:v>42292</c:v>
                </c:pt>
                <c:pt idx="130">
                  <c:v>42323</c:v>
                </c:pt>
                <c:pt idx="131">
                  <c:v>42353</c:v>
                </c:pt>
                <c:pt idx="132">
                  <c:v>42384</c:v>
                </c:pt>
                <c:pt idx="133">
                  <c:v>42415</c:v>
                </c:pt>
                <c:pt idx="134">
                  <c:v>42444</c:v>
                </c:pt>
                <c:pt idx="135">
                  <c:v>42475</c:v>
                </c:pt>
                <c:pt idx="136">
                  <c:v>42505</c:v>
                </c:pt>
                <c:pt idx="137">
                  <c:v>42536</c:v>
                </c:pt>
                <c:pt idx="138">
                  <c:v>42566</c:v>
                </c:pt>
                <c:pt idx="139">
                  <c:v>42597</c:v>
                </c:pt>
                <c:pt idx="140">
                  <c:v>42628</c:v>
                </c:pt>
                <c:pt idx="141">
                  <c:v>42658</c:v>
                </c:pt>
                <c:pt idx="142">
                  <c:v>42689</c:v>
                </c:pt>
                <c:pt idx="143">
                  <c:v>42719</c:v>
                </c:pt>
                <c:pt idx="144">
                  <c:v>42750</c:v>
                </c:pt>
                <c:pt idx="145">
                  <c:v>42781</c:v>
                </c:pt>
                <c:pt idx="146">
                  <c:v>42809</c:v>
                </c:pt>
                <c:pt idx="147">
                  <c:v>42840</c:v>
                </c:pt>
                <c:pt idx="148">
                  <c:v>42870</c:v>
                </c:pt>
                <c:pt idx="149">
                  <c:v>42901</c:v>
                </c:pt>
                <c:pt idx="150">
                  <c:v>42931</c:v>
                </c:pt>
                <c:pt idx="151">
                  <c:v>42962</c:v>
                </c:pt>
                <c:pt idx="152">
                  <c:v>42993</c:v>
                </c:pt>
                <c:pt idx="153">
                  <c:v>43023</c:v>
                </c:pt>
                <c:pt idx="154">
                  <c:v>43054</c:v>
                </c:pt>
                <c:pt idx="155">
                  <c:v>43084</c:v>
                </c:pt>
                <c:pt idx="156">
                  <c:v>43115</c:v>
                </c:pt>
              </c:numCache>
            </c:numRef>
          </c:cat>
          <c:val>
            <c:numRef>
              <c:f>Sheet1!$D$2:$D$158</c:f>
              <c:numCache>
                <c:formatCode>General</c:formatCode>
                <c:ptCount val="157"/>
                <c:pt idx="48">
                  <c:v>1711</c:v>
                </c:pt>
                <c:pt idx="49">
                  <c:v>1824</c:v>
                </c:pt>
                <c:pt idx="50">
                  <c:v>1891</c:v>
                </c:pt>
                <c:pt idx="51">
                  <c:v>1888</c:v>
                </c:pt>
                <c:pt idx="52">
                  <c:v>1954</c:v>
                </c:pt>
                <c:pt idx="53">
                  <c:v>1927</c:v>
                </c:pt>
                <c:pt idx="54">
                  <c:v>1908</c:v>
                </c:pt>
                <c:pt idx="55">
                  <c:v>1920</c:v>
                </c:pt>
                <c:pt idx="56">
                  <c:v>1962</c:v>
                </c:pt>
                <c:pt idx="57">
                  <c:v>1976</c:v>
                </c:pt>
                <c:pt idx="58">
                  <c:v>1996</c:v>
                </c:pt>
                <c:pt idx="59">
                  <c:v>1959</c:v>
                </c:pt>
                <c:pt idx="60">
                  <c:v>2017</c:v>
                </c:pt>
                <c:pt idx="61">
                  <c:v>2043</c:v>
                </c:pt>
                <c:pt idx="62">
                  <c:v>2076</c:v>
                </c:pt>
                <c:pt idx="63">
                  <c:v>2061</c:v>
                </c:pt>
                <c:pt idx="64">
                  <c:v>2091</c:v>
                </c:pt>
                <c:pt idx="65">
                  <c:v>2046</c:v>
                </c:pt>
                <c:pt idx="66">
                  <c:v>1994</c:v>
                </c:pt>
                <c:pt idx="67">
                  <c:v>2071</c:v>
                </c:pt>
                <c:pt idx="68">
                  <c:v>2104</c:v>
                </c:pt>
                <c:pt idx="69">
                  <c:v>2125</c:v>
                </c:pt>
                <c:pt idx="70">
                  <c:v>2136</c:v>
                </c:pt>
                <c:pt idx="71">
                  <c:v>2124</c:v>
                </c:pt>
                <c:pt idx="72">
                  <c:v>2114</c:v>
                </c:pt>
                <c:pt idx="73">
                  <c:v>2009</c:v>
                </c:pt>
                <c:pt idx="74">
                  <c:v>2195</c:v>
                </c:pt>
                <c:pt idx="75">
                  <c:v>2186</c:v>
                </c:pt>
                <c:pt idx="76">
                  <c:v>2234</c:v>
                </c:pt>
                <c:pt idx="77">
                  <c:v>2188</c:v>
                </c:pt>
                <c:pt idx="78">
                  <c:v>2206</c:v>
                </c:pt>
                <c:pt idx="79">
                  <c:v>2227</c:v>
                </c:pt>
                <c:pt idx="80">
                  <c:v>2171</c:v>
                </c:pt>
                <c:pt idx="81">
                  <c:v>2313</c:v>
                </c:pt>
                <c:pt idx="82">
                  <c:v>2373</c:v>
                </c:pt>
                <c:pt idx="83">
                  <c:v>2358</c:v>
                </c:pt>
                <c:pt idx="84">
                  <c:v>2384</c:v>
                </c:pt>
                <c:pt idx="85">
                  <c:v>2401</c:v>
                </c:pt>
                <c:pt idx="86">
                  <c:v>2385</c:v>
                </c:pt>
                <c:pt idx="87">
                  <c:v>2379</c:v>
                </c:pt>
                <c:pt idx="88">
                  <c:v>2393</c:v>
                </c:pt>
                <c:pt idx="89">
                  <c:v>2338</c:v>
                </c:pt>
                <c:pt idx="90">
                  <c:v>2327</c:v>
                </c:pt>
                <c:pt idx="91">
                  <c:v>2371</c:v>
                </c:pt>
                <c:pt idx="92">
                  <c:v>2462</c:v>
                </c:pt>
                <c:pt idx="93">
                  <c:v>2507</c:v>
                </c:pt>
                <c:pt idx="94">
                  <c:v>2536</c:v>
                </c:pt>
                <c:pt idx="95">
                  <c:v>2415</c:v>
                </c:pt>
                <c:pt idx="96">
                  <c:v>2379</c:v>
                </c:pt>
                <c:pt idx="97">
                  <c:v>2490</c:v>
                </c:pt>
                <c:pt idx="98">
                  <c:v>2485</c:v>
                </c:pt>
                <c:pt idx="99">
                  <c:v>2513</c:v>
                </c:pt>
                <c:pt idx="100">
                  <c:v>2556</c:v>
                </c:pt>
                <c:pt idx="101">
                  <c:v>2542</c:v>
                </c:pt>
                <c:pt idx="102">
                  <c:v>2618</c:v>
                </c:pt>
                <c:pt idx="103">
                  <c:v>2715</c:v>
                </c:pt>
                <c:pt idx="104">
                  <c:v>2791</c:v>
                </c:pt>
                <c:pt idx="105">
                  <c:v>2766</c:v>
                </c:pt>
                <c:pt idx="106">
                  <c:v>2747</c:v>
                </c:pt>
                <c:pt idx="107">
                  <c:v>2660</c:v>
                </c:pt>
                <c:pt idx="108">
                  <c:v>2695</c:v>
                </c:pt>
                <c:pt idx="109">
                  <c:v>2710</c:v>
                </c:pt>
                <c:pt idx="110">
                  <c:v>2829</c:v>
                </c:pt>
                <c:pt idx="111">
                  <c:v>2950</c:v>
                </c:pt>
                <c:pt idx="112">
                  <c:v>2956</c:v>
                </c:pt>
                <c:pt idx="113">
                  <c:v>3094</c:v>
                </c:pt>
                <c:pt idx="114">
                  <c:v>3115</c:v>
                </c:pt>
                <c:pt idx="115">
                  <c:v>3142</c:v>
                </c:pt>
                <c:pt idx="116">
                  <c:v>3195</c:v>
                </c:pt>
                <c:pt idx="117">
                  <c:v>3196</c:v>
                </c:pt>
                <c:pt idx="118">
                  <c:v>3115</c:v>
                </c:pt>
                <c:pt idx="119">
                  <c:v>3156</c:v>
                </c:pt>
                <c:pt idx="120">
                  <c:v>3055</c:v>
                </c:pt>
                <c:pt idx="121">
                  <c:v>3162</c:v>
                </c:pt>
                <c:pt idx="122">
                  <c:v>3237</c:v>
                </c:pt>
                <c:pt idx="123">
                  <c:v>3375</c:v>
                </c:pt>
                <c:pt idx="124">
                  <c:v>3337</c:v>
                </c:pt>
                <c:pt idx="125">
                  <c:v>3319</c:v>
                </c:pt>
                <c:pt idx="126">
                  <c:v>3355</c:v>
                </c:pt>
                <c:pt idx="127">
                  <c:v>3419</c:v>
                </c:pt>
                <c:pt idx="128">
                  <c:v>3437</c:v>
                </c:pt>
                <c:pt idx="129">
                  <c:v>3489</c:v>
                </c:pt>
                <c:pt idx="130">
                  <c:v>3498</c:v>
                </c:pt>
                <c:pt idx="131">
                  <c:v>3417</c:v>
                </c:pt>
                <c:pt idx="132">
                  <c:v>3345</c:v>
                </c:pt>
                <c:pt idx="133">
                  <c:v>3369</c:v>
                </c:pt>
                <c:pt idx="134">
                  <c:v>3556</c:v>
                </c:pt>
                <c:pt idx="135">
                  <c:v>3570</c:v>
                </c:pt>
                <c:pt idx="136">
                  <c:v>3672</c:v>
                </c:pt>
                <c:pt idx="137">
                  <c:v>3662</c:v>
                </c:pt>
                <c:pt idx="138">
                  <c:v>3604</c:v>
                </c:pt>
                <c:pt idx="139">
                  <c:v>3410</c:v>
                </c:pt>
                <c:pt idx="140">
                  <c:v>3427</c:v>
                </c:pt>
                <c:pt idx="141">
                  <c:v>3544</c:v>
                </c:pt>
                <c:pt idx="142">
                  <c:v>3596</c:v>
                </c:pt>
                <c:pt idx="143">
                  <c:v>3352</c:v>
                </c:pt>
                <c:pt idx="144">
                  <c:v>3365</c:v>
                </c:pt>
                <c:pt idx="145">
                  <c:v>3604</c:v>
                </c:pt>
                <c:pt idx="146">
                  <c:v>3644</c:v>
                </c:pt>
                <c:pt idx="147">
                  <c:v>3633</c:v>
                </c:pt>
                <c:pt idx="148">
                  <c:v>3721</c:v>
                </c:pt>
                <c:pt idx="149">
                  <c:v>3752</c:v>
                </c:pt>
                <c:pt idx="150">
                  <c:v>3755</c:v>
                </c:pt>
                <c:pt idx="151">
                  <c:v>3704</c:v>
                </c:pt>
                <c:pt idx="152">
                  <c:v>3693</c:v>
                </c:pt>
                <c:pt idx="153">
                  <c:v>3968</c:v>
                </c:pt>
                <c:pt idx="154">
                  <c:v>4054</c:v>
                </c:pt>
                <c:pt idx="155">
                  <c:v>4094.54</c:v>
                </c:pt>
                <c:pt idx="156">
                  <c:v>4135.4853999999996</c:v>
                </c:pt>
              </c:numCache>
            </c:numRef>
          </c:val>
          <c:extLst>
            <c:ext xmlns:c16="http://schemas.microsoft.com/office/drawing/2014/chart" uri="{C3380CC4-5D6E-409C-BE32-E72D297353CC}">
              <c16:uniqueId val="{00000001-95D9-4298-A686-08B6F0697081}"/>
            </c:ext>
          </c:extLst>
        </c:ser>
        <c:dLbls>
          <c:showLegendKey val="0"/>
          <c:showVal val="0"/>
          <c:showCatName val="0"/>
          <c:showSerName val="0"/>
          <c:showPercent val="0"/>
          <c:showBubbleSize val="0"/>
        </c:dLbls>
        <c:axId val="77572656"/>
        <c:axId val="77571088"/>
      </c:areaChart>
      <c:lineChart>
        <c:grouping val="standard"/>
        <c:varyColors val="0"/>
        <c:ser>
          <c:idx val="1"/>
          <c:order val="0"/>
          <c:tx>
            <c:strRef>
              <c:f>Sheet1!$B$1</c:f>
              <c:strCache>
                <c:ptCount val="1"/>
                <c:pt idx="0">
                  <c:v>U.S. Field Production of Natural Gas Liquids (Thousand Barrels per Day)</c:v>
                </c:pt>
              </c:strCache>
            </c:strRef>
          </c:tx>
          <c:spPr>
            <a:ln w="9525" cap="rnd" cmpd="sng" algn="ctr">
              <a:solidFill>
                <a:schemeClr val="accent2">
                  <a:lumMod val="50000"/>
                </a:schemeClr>
              </a:solidFill>
              <a:prstDash val="solid"/>
              <a:round/>
            </a:ln>
            <a:effectLst/>
          </c:spPr>
          <c:marker>
            <c:symbol val="none"/>
          </c:marker>
          <c:cat>
            <c:numRef>
              <c:f>Sheet1!$A$2:$A$155</c:f>
              <c:numCache>
                <c:formatCode>m/d/yyyy</c:formatCode>
                <c:ptCount val="154"/>
                <c:pt idx="0">
                  <c:v>38367</c:v>
                </c:pt>
                <c:pt idx="1">
                  <c:v>38398</c:v>
                </c:pt>
                <c:pt idx="2">
                  <c:v>38426</c:v>
                </c:pt>
                <c:pt idx="3">
                  <c:v>38457</c:v>
                </c:pt>
                <c:pt idx="4">
                  <c:v>38487</c:v>
                </c:pt>
                <c:pt idx="5">
                  <c:v>38518</c:v>
                </c:pt>
                <c:pt idx="6">
                  <c:v>38548</c:v>
                </c:pt>
                <c:pt idx="7">
                  <c:v>38579</c:v>
                </c:pt>
                <c:pt idx="8">
                  <c:v>38610</c:v>
                </c:pt>
                <c:pt idx="9">
                  <c:v>38640</c:v>
                </c:pt>
                <c:pt idx="10">
                  <c:v>38671</c:v>
                </c:pt>
                <c:pt idx="11">
                  <c:v>38701</c:v>
                </c:pt>
                <c:pt idx="12">
                  <c:v>38732</c:v>
                </c:pt>
                <c:pt idx="13">
                  <c:v>38763</c:v>
                </c:pt>
                <c:pt idx="14">
                  <c:v>38791</c:v>
                </c:pt>
                <c:pt idx="15">
                  <c:v>38822</c:v>
                </c:pt>
                <c:pt idx="16">
                  <c:v>38852</c:v>
                </c:pt>
                <c:pt idx="17">
                  <c:v>38883</c:v>
                </c:pt>
                <c:pt idx="18">
                  <c:v>38913</c:v>
                </c:pt>
                <c:pt idx="19">
                  <c:v>38944</c:v>
                </c:pt>
                <c:pt idx="20">
                  <c:v>38975</c:v>
                </c:pt>
                <c:pt idx="21">
                  <c:v>39005</c:v>
                </c:pt>
                <c:pt idx="22">
                  <c:v>39036</c:v>
                </c:pt>
                <c:pt idx="23">
                  <c:v>39066</c:v>
                </c:pt>
                <c:pt idx="24">
                  <c:v>39097</c:v>
                </c:pt>
                <c:pt idx="25">
                  <c:v>39128</c:v>
                </c:pt>
                <c:pt idx="26">
                  <c:v>39156</c:v>
                </c:pt>
                <c:pt idx="27">
                  <c:v>39187</c:v>
                </c:pt>
                <c:pt idx="28">
                  <c:v>39217</c:v>
                </c:pt>
                <c:pt idx="29">
                  <c:v>39248</c:v>
                </c:pt>
                <c:pt idx="30">
                  <c:v>39278</c:v>
                </c:pt>
                <c:pt idx="31">
                  <c:v>39309</c:v>
                </c:pt>
                <c:pt idx="32">
                  <c:v>39340</c:v>
                </c:pt>
                <c:pt idx="33">
                  <c:v>39370</c:v>
                </c:pt>
                <c:pt idx="34">
                  <c:v>39401</c:v>
                </c:pt>
                <c:pt idx="35">
                  <c:v>39431</c:v>
                </c:pt>
                <c:pt idx="36">
                  <c:v>39462</c:v>
                </c:pt>
                <c:pt idx="37">
                  <c:v>39493</c:v>
                </c:pt>
                <c:pt idx="38">
                  <c:v>39522</c:v>
                </c:pt>
                <c:pt idx="39">
                  <c:v>39553</c:v>
                </c:pt>
                <c:pt idx="40">
                  <c:v>39583</c:v>
                </c:pt>
                <c:pt idx="41">
                  <c:v>39614</c:v>
                </c:pt>
                <c:pt idx="42">
                  <c:v>39644</c:v>
                </c:pt>
                <c:pt idx="43">
                  <c:v>39675</c:v>
                </c:pt>
                <c:pt idx="44">
                  <c:v>39706</c:v>
                </c:pt>
                <c:pt idx="45">
                  <c:v>39736</c:v>
                </c:pt>
                <c:pt idx="46">
                  <c:v>39767</c:v>
                </c:pt>
                <c:pt idx="47">
                  <c:v>39797</c:v>
                </c:pt>
                <c:pt idx="48">
                  <c:v>39828</c:v>
                </c:pt>
                <c:pt idx="49">
                  <c:v>39859</c:v>
                </c:pt>
                <c:pt idx="50">
                  <c:v>39887</c:v>
                </c:pt>
                <c:pt idx="51">
                  <c:v>39918</c:v>
                </c:pt>
                <c:pt idx="52">
                  <c:v>39948</c:v>
                </c:pt>
                <c:pt idx="53">
                  <c:v>39979</c:v>
                </c:pt>
                <c:pt idx="54">
                  <c:v>40009</c:v>
                </c:pt>
                <c:pt idx="55">
                  <c:v>40040</c:v>
                </c:pt>
                <c:pt idx="56">
                  <c:v>40071</c:v>
                </c:pt>
                <c:pt idx="57">
                  <c:v>40101</c:v>
                </c:pt>
                <c:pt idx="58">
                  <c:v>40132</c:v>
                </c:pt>
                <c:pt idx="59">
                  <c:v>40162</c:v>
                </c:pt>
                <c:pt idx="60">
                  <c:v>40193</c:v>
                </c:pt>
                <c:pt idx="61">
                  <c:v>40224</c:v>
                </c:pt>
                <c:pt idx="62">
                  <c:v>40252</c:v>
                </c:pt>
                <c:pt idx="63">
                  <c:v>40283</c:v>
                </c:pt>
                <c:pt idx="64">
                  <c:v>40313</c:v>
                </c:pt>
                <c:pt idx="65">
                  <c:v>40344</c:v>
                </c:pt>
                <c:pt idx="66">
                  <c:v>40374</c:v>
                </c:pt>
                <c:pt idx="67">
                  <c:v>40405</c:v>
                </c:pt>
                <c:pt idx="68">
                  <c:v>40436</c:v>
                </c:pt>
                <c:pt idx="69">
                  <c:v>40466</c:v>
                </c:pt>
                <c:pt idx="70">
                  <c:v>40497</c:v>
                </c:pt>
                <c:pt idx="71">
                  <c:v>40527</c:v>
                </c:pt>
                <c:pt idx="72">
                  <c:v>40558</c:v>
                </c:pt>
                <c:pt idx="73">
                  <c:v>40589</c:v>
                </c:pt>
                <c:pt idx="74">
                  <c:v>40617</c:v>
                </c:pt>
                <c:pt idx="75">
                  <c:v>40648</c:v>
                </c:pt>
                <c:pt idx="76">
                  <c:v>40678</c:v>
                </c:pt>
                <c:pt idx="77">
                  <c:v>40709</c:v>
                </c:pt>
                <c:pt idx="78">
                  <c:v>40739</c:v>
                </c:pt>
                <c:pt idx="79">
                  <c:v>40770</c:v>
                </c:pt>
                <c:pt idx="80">
                  <c:v>40801</c:v>
                </c:pt>
                <c:pt idx="81">
                  <c:v>40831</c:v>
                </c:pt>
                <c:pt idx="82">
                  <c:v>40862</c:v>
                </c:pt>
                <c:pt idx="83">
                  <c:v>40892</c:v>
                </c:pt>
                <c:pt idx="84">
                  <c:v>40923</c:v>
                </c:pt>
                <c:pt idx="85">
                  <c:v>40954</c:v>
                </c:pt>
                <c:pt idx="86">
                  <c:v>40983</c:v>
                </c:pt>
                <c:pt idx="87">
                  <c:v>41014</c:v>
                </c:pt>
                <c:pt idx="88">
                  <c:v>41044</c:v>
                </c:pt>
                <c:pt idx="89">
                  <c:v>41075</c:v>
                </c:pt>
                <c:pt idx="90">
                  <c:v>41105</c:v>
                </c:pt>
                <c:pt idx="91">
                  <c:v>41136</c:v>
                </c:pt>
                <c:pt idx="92">
                  <c:v>41167</c:v>
                </c:pt>
                <c:pt idx="93">
                  <c:v>41197</c:v>
                </c:pt>
                <c:pt idx="94">
                  <c:v>41228</c:v>
                </c:pt>
                <c:pt idx="95">
                  <c:v>41258</c:v>
                </c:pt>
                <c:pt idx="96">
                  <c:v>41289</c:v>
                </c:pt>
                <c:pt idx="97">
                  <c:v>41320</c:v>
                </c:pt>
                <c:pt idx="98">
                  <c:v>41348</c:v>
                </c:pt>
                <c:pt idx="99">
                  <c:v>41379</c:v>
                </c:pt>
                <c:pt idx="100">
                  <c:v>41409</c:v>
                </c:pt>
                <c:pt idx="101">
                  <c:v>41440</c:v>
                </c:pt>
                <c:pt idx="102">
                  <c:v>41470</c:v>
                </c:pt>
                <c:pt idx="103">
                  <c:v>41501</c:v>
                </c:pt>
                <c:pt idx="104">
                  <c:v>41532</c:v>
                </c:pt>
                <c:pt idx="105">
                  <c:v>41548</c:v>
                </c:pt>
                <c:pt idx="106">
                  <c:v>41593</c:v>
                </c:pt>
                <c:pt idx="107">
                  <c:v>41623</c:v>
                </c:pt>
                <c:pt idx="108">
                  <c:v>41654</c:v>
                </c:pt>
                <c:pt idx="109">
                  <c:v>41685</c:v>
                </c:pt>
                <c:pt idx="110">
                  <c:v>41713</c:v>
                </c:pt>
                <c:pt idx="111">
                  <c:v>41744</c:v>
                </c:pt>
                <c:pt idx="112">
                  <c:v>41774</c:v>
                </c:pt>
                <c:pt idx="113">
                  <c:v>41805</c:v>
                </c:pt>
                <c:pt idx="114">
                  <c:v>41835</c:v>
                </c:pt>
                <c:pt idx="115">
                  <c:v>41866</c:v>
                </c:pt>
                <c:pt idx="116">
                  <c:v>41897</c:v>
                </c:pt>
                <c:pt idx="117">
                  <c:v>41927</c:v>
                </c:pt>
                <c:pt idx="118">
                  <c:v>41958</c:v>
                </c:pt>
                <c:pt idx="119">
                  <c:v>41988</c:v>
                </c:pt>
                <c:pt idx="120">
                  <c:v>42019</c:v>
                </c:pt>
                <c:pt idx="121">
                  <c:v>42050</c:v>
                </c:pt>
                <c:pt idx="122">
                  <c:v>42078</c:v>
                </c:pt>
                <c:pt idx="123">
                  <c:v>42109</c:v>
                </c:pt>
                <c:pt idx="124">
                  <c:v>42139</c:v>
                </c:pt>
                <c:pt idx="125">
                  <c:v>42170</c:v>
                </c:pt>
                <c:pt idx="126">
                  <c:v>42200</c:v>
                </c:pt>
                <c:pt idx="127">
                  <c:v>42231</c:v>
                </c:pt>
                <c:pt idx="128">
                  <c:v>42262</c:v>
                </c:pt>
                <c:pt idx="129">
                  <c:v>42292</c:v>
                </c:pt>
                <c:pt idx="130">
                  <c:v>42323</c:v>
                </c:pt>
                <c:pt idx="131">
                  <c:v>42353</c:v>
                </c:pt>
                <c:pt idx="132">
                  <c:v>42384</c:v>
                </c:pt>
                <c:pt idx="133">
                  <c:v>42415</c:v>
                </c:pt>
                <c:pt idx="134">
                  <c:v>42444</c:v>
                </c:pt>
                <c:pt idx="135">
                  <c:v>42475</c:v>
                </c:pt>
                <c:pt idx="136">
                  <c:v>42505</c:v>
                </c:pt>
                <c:pt idx="137">
                  <c:v>42536</c:v>
                </c:pt>
                <c:pt idx="138">
                  <c:v>42566</c:v>
                </c:pt>
                <c:pt idx="139">
                  <c:v>42597</c:v>
                </c:pt>
                <c:pt idx="140">
                  <c:v>42628</c:v>
                </c:pt>
                <c:pt idx="141">
                  <c:v>42658</c:v>
                </c:pt>
                <c:pt idx="142">
                  <c:v>42689</c:v>
                </c:pt>
                <c:pt idx="143">
                  <c:v>42719</c:v>
                </c:pt>
                <c:pt idx="144">
                  <c:v>42750</c:v>
                </c:pt>
                <c:pt idx="145">
                  <c:v>42781</c:v>
                </c:pt>
                <c:pt idx="146">
                  <c:v>42809</c:v>
                </c:pt>
                <c:pt idx="147">
                  <c:v>42840</c:v>
                </c:pt>
                <c:pt idx="148">
                  <c:v>42870</c:v>
                </c:pt>
                <c:pt idx="149">
                  <c:v>42901</c:v>
                </c:pt>
                <c:pt idx="150">
                  <c:v>42931</c:v>
                </c:pt>
                <c:pt idx="151">
                  <c:v>42962</c:v>
                </c:pt>
                <c:pt idx="152">
                  <c:v>42993</c:v>
                </c:pt>
                <c:pt idx="153">
                  <c:v>43023</c:v>
                </c:pt>
              </c:numCache>
            </c:numRef>
          </c:cat>
          <c:val>
            <c:numRef>
              <c:f>Sheet1!$B$2:$B$158</c:f>
              <c:numCache>
                <c:formatCode>General</c:formatCode>
                <c:ptCount val="157"/>
                <c:pt idx="0">
                  <c:v>1812</c:v>
                </c:pt>
                <c:pt idx="1">
                  <c:v>1868</c:v>
                </c:pt>
                <c:pt idx="2">
                  <c:v>1872</c:v>
                </c:pt>
                <c:pt idx="3">
                  <c:v>1840</c:v>
                </c:pt>
                <c:pt idx="4">
                  <c:v>1849</c:v>
                </c:pt>
                <c:pt idx="5">
                  <c:v>1785</c:v>
                </c:pt>
                <c:pt idx="6">
                  <c:v>1748</c:v>
                </c:pt>
                <c:pt idx="7">
                  <c:v>1724</c:v>
                </c:pt>
                <c:pt idx="8">
                  <c:v>1491</c:v>
                </c:pt>
                <c:pt idx="9">
                  <c:v>1544</c:v>
                </c:pt>
                <c:pt idx="10">
                  <c:v>1621</c:v>
                </c:pt>
                <c:pt idx="11">
                  <c:v>1459</c:v>
                </c:pt>
                <c:pt idx="12">
                  <c:v>1682</c:v>
                </c:pt>
                <c:pt idx="13">
                  <c:v>1682</c:v>
                </c:pt>
                <c:pt idx="14">
                  <c:v>1702</c:v>
                </c:pt>
                <c:pt idx="15">
                  <c:v>1737</c:v>
                </c:pt>
                <c:pt idx="16">
                  <c:v>1755</c:v>
                </c:pt>
                <c:pt idx="17">
                  <c:v>1756</c:v>
                </c:pt>
                <c:pt idx="18">
                  <c:v>1759</c:v>
                </c:pt>
                <c:pt idx="19">
                  <c:v>1732</c:v>
                </c:pt>
                <c:pt idx="20">
                  <c:v>1776</c:v>
                </c:pt>
                <c:pt idx="21">
                  <c:v>1773</c:v>
                </c:pt>
                <c:pt idx="22">
                  <c:v>1770</c:v>
                </c:pt>
                <c:pt idx="23">
                  <c:v>1736</c:v>
                </c:pt>
                <c:pt idx="24">
                  <c:v>1677</c:v>
                </c:pt>
                <c:pt idx="25">
                  <c:v>1710</c:v>
                </c:pt>
                <c:pt idx="26">
                  <c:v>1776</c:v>
                </c:pt>
                <c:pt idx="27">
                  <c:v>1755</c:v>
                </c:pt>
                <c:pt idx="28">
                  <c:v>1793</c:v>
                </c:pt>
                <c:pt idx="29">
                  <c:v>1780</c:v>
                </c:pt>
                <c:pt idx="30">
                  <c:v>1785</c:v>
                </c:pt>
                <c:pt idx="31">
                  <c:v>1768</c:v>
                </c:pt>
                <c:pt idx="32">
                  <c:v>1793</c:v>
                </c:pt>
                <c:pt idx="33">
                  <c:v>1840</c:v>
                </c:pt>
                <c:pt idx="34">
                  <c:v>1886</c:v>
                </c:pt>
                <c:pt idx="35">
                  <c:v>1828</c:v>
                </c:pt>
                <c:pt idx="36">
                  <c:v>1791</c:v>
                </c:pt>
                <c:pt idx="37">
                  <c:v>1845</c:v>
                </c:pt>
                <c:pt idx="38">
                  <c:v>1875</c:v>
                </c:pt>
                <c:pt idx="39">
                  <c:v>1885</c:v>
                </c:pt>
                <c:pt idx="40">
                  <c:v>1885</c:v>
                </c:pt>
                <c:pt idx="41">
                  <c:v>1836</c:v>
                </c:pt>
                <c:pt idx="42">
                  <c:v>1861</c:v>
                </c:pt>
                <c:pt idx="43">
                  <c:v>1815</c:v>
                </c:pt>
                <c:pt idx="44">
                  <c:v>1514</c:v>
                </c:pt>
                <c:pt idx="45">
                  <c:v>1749</c:v>
                </c:pt>
                <c:pt idx="46">
                  <c:v>1740</c:v>
                </c:pt>
                <c:pt idx="47">
                  <c:v>1607</c:v>
                </c:pt>
                <c:pt idx="48">
                  <c:v>1711</c:v>
                </c:pt>
                <c:pt idx="49">
                  <c:v>1824</c:v>
                </c:pt>
                <c:pt idx="50">
                  <c:v>1891</c:v>
                </c:pt>
                <c:pt idx="51">
                  <c:v>1888</c:v>
                </c:pt>
                <c:pt idx="52">
                  <c:v>1954</c:v>
                </c:pt>
                <c:pt idx="53">
                  <c:v>1927</c:v>
                </c:pt>
                <c:pt idx="54">
                  <c:v>1908</c:v>
                </c:pt>
                <c:pt idx="55">
                  <c:v>1920</c:v>
                </c:pt>
                <c:pt idx="56">
                  <c:v>1962</c:v>
                </c:pt>
                <c:pt idx="57">
                  <c:v>1976</c:v>
                </c:pt>
                <c:pt idx="58">
                  <c:v>1996</c:v>
                </c:pt>
                <c:pt idx="59">
                  <c:v>1959</c:v>
                </c:pt>
                <c:pt idx="60">
                  <c:v>2017</c:v>
                </c:pt>
                <c:pt idx="61">
                  <c:v>2043</c:v>
                </c:pt>
                <c:pt idx="62">
                  <c:v>2076</c:v>
                </c:pt>
                <c:pt idx="63">
                  <c:v>2061</c:v>
                </c:pt>
                <c:pt idx="64">
                  <c:v>2091</c:v>
                </c:pt>
                <c:pt idx="65">
                  <c:v>2046</c:v>
                </c:pt>
                <c:pt idx="66">
                  <c:v>1994</c:v>
                </c:pt>
                <c:pt idx="67">
                  <c:v>2071</c:v>
                </c:pt>
                <c:pt idx="68">
                  <c:v>2104</c:v>
                </c:pt>
                <c:pt idx="69">
                  <c:v>2125</c:v>
                </c:pt>
                <c:pt idx="70">
                  <c:v>2136</c:v>
                </c:pt>
                <c:pt idx="71">
                  <c:v>2124</c:v>
                </c:pt>
                <c:pt idx="72">
                  <c:v>2114</c:v>
                </c:pt>
                <c:pt idx="73">
                  <c:v>2009</c:v>
                </c:pt>
                <c:pt idx="74">
                  <c:v>2195</c:v>
                </c:pt>
                <c:pt idx="75">
                  <c:v>2186</c:v>
                </c:pt>
                <c:pt idx="76">
                  <c:v>2234</c:v>
                </c:pt>
                <c:pt idx="77">
                  <c:v>2188</c:v>
                </c:pt>
                <c:pt idx="78">
                  <c:v>2206</c:v>
                </c:pt>
                <c:pt idx="79">
                  <c:v>2227</c:v>
                </c:pt>
                <c:pt idx="80">
                  <c:v>2171</c:v>
                </c:pt>
                <c:pt idx="81">
                  <c:v>2313</c:v>
                </c:pt>
                <c:pt idx="82">
                  <c:v>2373</c:v>
                </c:pt>
                <c:pt idx="83">
                  <c:v>2358</c:v>
                </c:pt>
                <c:pt idx="84">
                  <c:v>2384</c:v>
                </c:pt>
                <c:pt idx="85">
                  <c:v>2401</c:v>
                </c:pt>
                <c:pt idx="86">
                  <c:v>2385</c:v>
                </c:pt>
                <c:pt idx="87">
                  <c:v>2379</c:v>
                </c:pt>
                <c:pt idx="88">
                  <c:v>2393</c:v>
                </c:pt>
                <c:pt idx="89">
                  <c:v>2338</c:v>
                </c:pt>
                <c:pt idx="90">
                  <c:v>2327</c:v>
                </c:pt>
                <c:pt idx="91">
                  <c:v>2371</c:v>
                </c:pt>
                <c:pt idx="92">
                  <c:v>2462</c:v>
                </c:pt>
                <c:pt idx="93">
                  <c:v>2507</c:v>
                </c:pt>
                <c:pt idx="94">
                  <c:v>2536</c:v>
                </c:pt>
                <c:pt idx="95">
                  <c:v>2415</c:v>
                </c:pt>
                <c:pt idx="96">
                  <c:v>2379</c:v>
                </c:pt>
                <c:pt idx="97">
                  <c:v>2490</c:v>
                </c:pt>
                <c:pt idx="98">
                  <c:v>2485</c:v>
                </c:pt>
                <c:pt idx="99">
                  <c:v>2513</c:v>
                </c:pt>
                <c:pt idx="100">
                  <c:v>2556</c:v>
                </c:pt>
                <c:pt idx="101">
                  <c:v>2542</c:v>
                </c:pt>
                <c:pt idx="102">
                  <c:v>2618</c:v>
                </c:pt>
                <c:pt idx="103">
                  <c:v>2715</c:v>
                </c:pt>
                <c:pt idx="104">
                  <c:v>2791</c:v>
                </c:pt>
                <c:pt idx="105">
                  <c:v>2766</c:v>
                </c:pt>
                <c:pt idx="106">
                  <c:v>2747</c:v>
                </c:pt>
                <c:pt idx="107">
                  <c:v>2660</c:v>
                </c:pt>
                <c:pt idx="108">
                  <c:v>2695</c:v>
                </c:pt>
                <c:pt idx="109">
                  <c:v>2710</c:v>
                </c:pt>
                <c:pt idx="110">
                  <c:v>2829</c:v>
                </c:pt>
                <c:pt idx="111">
                  <c:v>2950</c:v>
                </c:pt>
                <c:pt idx="112">
                  <c:v>2956</c:v>
                </c:pt>
                <c:pt idx="113">
                  <c:v>3094</c:v>
                </c:pt>
                <c:pt idx="114">
                  <c:v>3115</c:v>
                </c:pt>
                <c:pt idx="115">
                  <c:v>3142</c:v>
                </c:pt>
                <c:pt idx="116">
                  <c:v>3195</c:v>
                </c:pt>
                <c:pt idx="117">
                  <c:v>3196</c:v>
                </c:pt>
                <c:pt idx="118">
                  <c:v>3115</c:v>
                </c:pt>
                <c:pt idx="119">
                  <c:v>3156</c:v>
                </c:pt>
                <c:pt idx="120">
                  <c:v>3055</c:v>
                </c:pt>
                <c:pt idx="121">
                  <c:v>3162</c:v>
                </c:pt>
                <c:pt idx="122">
                  <c:v>3237</c:v>
                </c:pt>
                <c:pt idx="123">
                  <c:v>3375</c:v>
                </c:pt>
                <c:pt idx="124">
                  <c:v>3337</c:v>
                </c:pt>
                <c:pt idx="125">
                  <c:v>3319</c:v>
                </c:pt>
                <c:pt idx="126">
                  <c:v>3355</c:v>
                </c:pt>
                <c:pt idx="127">
                  <c:v>3419</c:v>
                </c:pt>
                <c:pt idx="128">
                  <c:v>3437</c:v>
                </c:pt>
                <c:pt idx="129">
                  <c:v>3489</c:v>
                </c:pt>
                <c:pt idx="130">
                  <c:v>3498</c:v>
                </c:pt>
                <c:pt idx="131">
                  <c:v>3417</c:v>
                </c:pt>
                <c:pt idx="132">
                  <c:v>3345</c:v>
                </c:pt>
                <c:pt idx="133">
                  <c:v>3369</c:v>
                </c:pt>
                <c:pt idx="134">
                  <c:v>3556</c:v>
                </c:pt>
                <c:pt idx="135">
                  <c:v>3570</c:v>
                </c:pt>
                <c:pt idx="136">
                  <c:v>3672</c:v>
                </c:pt>
                <c:pt idx="137">
                  <c:v>3662</c:v>
                </c:pt>
                <c:pt idx="138">
                  <c:v>3604</c:v>
                </c:pt>
                <c:pt idx="139">
                  <c:v>3410</c:v>
                </c:pt>
                <c:pt idx="140">
                  <c:v>3427</c:v>
                </c:pt>
                <c:pt idx="141">
                  <c:v>3544</c:v>
                </c:pt>
                <c:pt idx="142">
                  <c:v>3596</c:v>
                </c:pt>
                <c:pt idx="143">
                  <c:v>3352</c:v>
                </c:pt>
                <c:pt idx="144">
                  <c:v>3365</c:v>
                </c:pt>
                <c:pt idx="145">
                  <c:v>3604</c:v>
                </c:pt>
                <c:pt idx="146">
                  <c:v>3644</c:v>
                </c:pt>
                <c:pt idx="147">
                  <c:v>3633</c:v>
                </c:pt>
                <c:pt idx="148">
                  <c:v>3721</c:v>
                </c:pt>
                <c:pt idx="149">
                  <c:v>3752</c:v>
                </c:pt>
                <c:pt idx="150">
                  <c:v>3755</c:v>
                </c:pt>
                <c:pt idx="151">
                  <c:v>3704</c:v>
                </c:pt>
                <c:pt idx="152">
                  <c:v>3693</c:v>
                </c:pt>
                <c:pt idx="153">
                  <c:v>3968</c:v>
                </c:pt>
                <c:pt idx="154">
                  <c:v>4054</c:v>
                </c:pt>
                <c:pt idx="155">
                  <c:v>4094.54</c:v>
                </c:pt>
                <c:pt idx="156">
                  <c:v>4135.4853999999996</c:v>
                </c:pt>
              </c:numCache>
            </c:numRef>
          </c:val>
          <c:smooth val="0"/>
          <c:extLst>
            <c:ext xmlns:c16="http://schemas.microsoft.com/office/drawing/2014/chart" uri="{C3380CC4-5D6E-409C-BE32-E72D297353CC}">
              <c16:uniqueId val="{00000002-95D9-4298-A686-08B6F0697081}"/>
            </c:ext>
          </c:extLst>
        </c:ser>
        <c:dLbls>
          <c:showLegendKey val="0"/>
          <c:showVal val="0"/>
          <c:showCatName val="0"/>
          <c:showSerName val="0"/>
          <c:showPercent val="0"/>
          <c:showBubbleSize val="0"/>
        </c:dLbls>
        <c:marker val="1"/>
        <c:smooth val="0"/>
        <c:axId val="77572656"/>
        <c:axId val="77571088"/>
      </c:lineChart>
      <c:dateAx>
        <c:axId val="77572656"/>
        <c:scaling>
          <c:orientation val="minMax"/>
          <c:min val="38718"/>
        </c:scaling>
        <c:delete val="0"/>
        <c:axPos val="b"/>
        <c:numFmt formatCode="yyyy;@" sourceLinked="0"/>
        <c:majorTickMark val="out"/>
        <c:minorTickMark val="cross"/>
        <c:tickLblPos val="nextTo"/>
        <c:spPr>
          <a:noFill/>
          <a:ln w="9525" cap="flat" cmpd="sng" algn="ctr">
            <a:solidFill>
              <a:schemeClr val="tx1"/>
            </a:solidFill>
            <a:prstDash val="solid"/>
            <a:round/>
          </a:ln>
          <a:effectLst/>
        </c:spPr>
        <c:txPr>
          <a:bodyPr rot="-2700000" spcFirstLastPara="1" vertOverflow="ellipsis" wrap="square" anchor="ctr" anchorCtr="1"/>
          <a:lstStyle/>
          <a:p>
            <a:pPr>
              <a:defRPr sz="1800" b="1" i="0" u="none" strike="noStrike" kern="1200" baseline="0">
                <a:solidFill>
                  <a:schemeClr val="tx1"/>
                </a:solidFill>
                <a:latin typeface="+mn-lt"/>
                <a:ea typeface="+mn-ea"/>
                <a:cs typeface="Arial" panose="020B0604020202020204" pitchFamily="34" charset="0"/>
              </a:defRPr>
            </a:pPr>
            <a:endParaRPr lang="en-US"/>
          </a:p>
        </c:txPr>
        <c:crossAx val="77571088"/>
        <c:crosses val="autoZero"/>
        <c:auto val="0"/>
        <c:lblOffset val="100"/>
        <c:baseTimeUnit val="months"/>
        <c:majorUnit val="2"/>
        <c:majorTimeUnit val="years"/>
      </c:dateAx>
      <c:valAx>
        <c:axId val="77571088"/>
        <c:scaling>
          <c:orientation val="minMax"/>
          <c:max val="4300"/>
          <c:min val="1300"/>
        </c:scaling>
        <c:delete val="0"/>
        <c:axPos val="l"/>
        <c:majorGridlines>
          <c:spPr>
            <a:ln w="9525" cap="flat" cmpd="sng" algn="ctr">
              <a:solidFill>
                <a:schemeClr val="tx1"/>
              </a:solidFill>
              <a:prstDash val="solid"/>
              <a:round/>
            </a:ln>
            <a:effectLst/>
          </c:spPr>
        </c:majorGridlines>
        <c:numFmt formatCode="#,##0.0" sourceLinked="0"/>
        <c:majorTickMark val="out"/>
        <c:minorTickMark val="none"/>
        <c:tickLblPos val="nextTo"/>
        <c:spPr>
          <a:solidFill>
            <a:schemeClr val="bg1"/>
          </a:solidFill>
          <a:ln w="9525" cap="flat" cmpd="sng" algn="ctr">
            <a:solidFill>
              <a:schemeClr val="tx1"/>
            </a:solidFill>
            <a:prstDash val="solid"/>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Arial" panose="020B0604020202020204" pitchFamily="34" charset="0"/>
              </a:defRPr>
            </a:pPr>
            <a:endParaRPr lang="en-US"/>
          </a:p>
        </c:txPr>
        <c:crossAx val="77572656"/>
        <c:crosses val="autoZero"/>
        <c:crossBetween val="between"/>
        <c:majorUnit val="300"/>
        <c:dispUnits>
          <c:builtInUnit val="thousands"/>
          <c:dispUnitsLbl>
            <c:layout>
              <c:manualLayout>
                <c:xMode val="edge"/>
                <c:yMode val="edge"/>
                <c:x val="2.3707974003249598E-2"/>
                <c:y val="0.33177573435850644"/>
              </c:manualLayout>
            </c:layout>
            <c:tx>
              <c:rich>
                <a:bodyPr rot="-5400000" spcFirstLastPara="1" vertOverflow="ellipsis" vert="horz" wrap="square" anchor="ctr" anchorCtr="1"/>
                <a:lstStyle/>
                <a:p>
                  <a:pPr>
                    <a:defRPr sz="1800" b="1" i="0" u="none" strike="noStrike" kern="1200" baseline="0">
                      <a:solidFill>
                        <a:schemeClr val="tx1"/>
                      </a:solidFill>
                      <a:latin typeface="+mn-lt"/>
                      <a:ea typeface="+mn-ea"/>
                      <a:cs typeface="Arial" panose="020B0604020202020204" pitchFamily="34" charset="0"/>
                    </a:defRPr>
                  </a:pPr>
                  <a:r>
                    <a:rPr lang="en-US" sz="1800">
                      <a:latin typeface="+mn-lt"/>
                    </a:rPr>
                    <a:t>MMB/d</a:t>
                  </a:r>
                </a:p>
              </c:rich>
            </c:tx>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Arial" panose="020B0604020202020204" pitchFamily="34" charset="0"/>
                  </a:defRPr>
                </a:pPr>
                <a:endParaRPr lang="en-US"/>
              </a:p>
            </c:txPr>
          </c:dispUnitsLbl>
        </c:dispUnits>
      </c:valAx>
      <c:spPr>
        <a:solidFill>
          <a:schemeClr val="bg1"/>
        </a:solidFill>
        <a:ln>
          <a:solidFill>
            <a:schemeClr val="tx1"/>
          </a:solidFill>
        </a:ln>
        <a:effectLst/>
      </c:spPr>
    </c:plotArea>
    <c:plotVisOnly val="1"/>
    <c:dispBlanksAs val="zero"/>
    <c:showDLblsOverMax val="0"/>
  </c:chart>
  <c:spPr>
    <a:solidFill>
      <a:schemeClr val="bg1"/>
    </a:solidFill>
    <a:ln w="9525" cap="flat" cmpd="sng" algn="ctr">
      <a:noFill/>
      <a:prstDash val="solid"/>
      <a:miter lim="800000"/>
    </a:ln>
    <a:effectLst/>
  </c:spPr>
  <c:txPr>
    <a:bodyPr/>
    <a:lstStyle/>
    <a:p>
      <a:pPr>
        <a:defRPr sz="180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800" dirty="0">
                <a:solidFill>
                  <a:srgbClr val="003D65"/>
                </a:solidFill>
                <a:latin typeface="+mn-lt"/>
              </a:rPr>
              <a:t>Brent Crude Oil Daily Average Spot Price </a:t>
            </a:r>
          </a:p>
          <a:p>
            <a:pPr>
              <a:defRPr>
                <a:latin typeface="+mn-lt"/>
              </a:defRPr>
            </a:pPr>
            <a:r>
              <a:rPr lang="en-US" b="0" dirty="0">
                <a:latin typeface="+mn-lt"/>
              </a:rPr>
              <a:t>2010 - 2018</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9.7165410694160625E-2"/>
          <c:y val="0.12648484567476534"/>
          <c:w val="0.88968368546125687"/>
          <c:h val="0.78759303188211571"/>
        </c:manualLayout>
      </c:layout>
      <c:lineChart>
        <c:grouping val="standard"/>
        <c:varyColors val="0"/>
        <c:ser>
          <c:idx val="0"/>
          <c:order val="0"/>
          <c:tx>
            <c:strRef>
              <c:f>Sheet1!$B$7</c:f>
              <c:strCache>
                <c:ptCount val="1"/>
                <c:pt idx="0">
                  <c:v>value</c:v>
                </c:pt>
              </c:strCache>
            </c:strRef>
          </c:tx>
          <c:spPr>
            <a:ln w="31750" cap="rnd">
              <a:solidFill>
                <a:srgbClr val="003D65"/>
              </a:solidFill>
              <a:round/>
            </a:ln>
            <a:effectLst/>
          </c:spPr>
          <c:marker>
            <c:symbol val="diamond"/>
            <c:size val="2"/>
            <c:spPr>
              <a:solidFill>
                <a:srgbClr val="0095AB"/>
              </a:solidFill>
              <a:ln w="9525">
                <a:noFill/>
                <a:round/>
              </a:ln>
              <a:effectLst/>
            </c:spPr>
          </c:marker>
          <c:cat>
            <c:numRef>
              <c:f>Sheet1!$A$8:$A$2069</c:f>
              <c:numCache>
                <c:formatCode>yyyy\-mm\-dd</c:formatCode>
                <c:ptCount val="2062"/>
                <c:pt idx="0">
                  <c:v>43157</c:v>
                </c:pt>
                <c:pt idx="1">
                  <c:v>43154</c:v>
                </c:pt>
                <c:pt idx="2">
                  <c:v>43153</c:v>
                </c:pt>
                <c:pt idx="3">
                  <c:v>43152</c:v>
                </c:pt>
                <c:pt idx="4">
                  <c:v>43151</c:v>
                </c:pt>
                <c:pt idx="5">
                  <c:v>43150</c:v>
                </c:pt>
                <c:pt idx="6">
                  <c:v>43147</c:v>
                </c:pt>
                <c:pt idx="7">
                  <c:v>43146</c:v>
                </c:pt>
                <c:pt idx="8">
                  <c:v>43145</c:v>
                </c:pt>
                <c:pt idx="9">
                  <c:v>43144</c:v>
                </c:pt>
                <c:pt idx="10">
                  <c:v>43143</c:v>
                </c:pt>
                <c:pt idx="11">
                  <c:v>43140</c:v>
                </c:pt>
                <c:pt idx="12">
                  <c:v>43139</c:v>
                </c:pt>
                <c:pt idx="13">
                  <c:v>43138</c:v>
                </c:pt>
                <c:pt idx="14">
                  <c:v>43137</c:v>
                </c:pt>
                <c:pt idx="15">
                  <c:v>43136</c:v>
                </c:pt>
                <c:pt idx="16">
                  <c:v>43133</c:v>
                </c:pt>
                <c:pt idx="17">
                  <c:v>43132</c:v>
                </c:pt>
                <c:pt idx="18">
                  <c:v>43131</c:v>
                </c:pt>
                <c:pt idx="19">
                  <c:v>43130</c:v>
                </c:pt>
                <c:pt idx="20">
                  <c:v>43129</c:v>
                </c:pt>
                <c:pt idx="21">
                  <c:v>43126</c:v>
                </c:pt>
                <c:pt idx="22">
                  <c:v>43125</c:v>
                </c:pt>
                <c:pt idx="23">
                  <c:v>43124</c:v>
                </c:pt>
                <c:pt idx="24">
                  <c:v>43123</c:v>
                </c:pt>
                <c:pt idx="25">
                  <c:v>43122</c:v>
                </c:pt>
                <c:pt idx="26">
                  <c:v>43119</c:v>
                </c:pt>
                <c:pt idx="27">
                  <c:v>43118</c:v>
                </c:pt>
                <c:pt idx="28">
                  <c:v>43117</c:v>
                </c:pt>
                <c:pt idx="29">
                  <c:v>43116</c:v>
                </c:pt>
                <c:pt idx="30">
                  <c:v>43115</c:v>
                </c:pt>
                <c:pt idx="31">
                  <c:v>43112</c:v>
                </c:pt>
                <c:pt idx="32">
                  <c:v>43111</c:v>
                </c:pt>
                <c:pt idx="33">
                  <c:v>43110</c:v>
                </c:pt>
                <c:pt idx="34">
                  <c:v>43109</c:v>
                </c:pt>
                <c:pt idx="35">
                  <c:v>43108</c:v>
                </c:pt>
                <c:pt idx="36">
                  <c:v>43105</c:v>
                </c:pt>
                <c:pt idx="37">
                  <c:v>43104</c:v>
                </c:pt>
                <c:pt idx="38">
                  <c:v>43103</c:v>
                </c:pt>
                <c:pt idx="39">
                  <c:v>43102</c:v>
                </c:pt>
                <c:pt idx="40">
                  <c:v>43098</c:v>
                </c:pt>
                <c:pt idx="41">
                  <c:v>43097</c:v>
                </c:pt>
                <c:pt idx="42">
                  <c:v>43096</c:v>
                </c:pt>
                <c:pt idx="43">
                  <c:v>43091</c:v>
                </c:pt>
                <c:pt idx="44">
                  <c:v>43090</c:v>
                </c:pt>
                <c:pt idx="45">
                  <c:v>43089</c:v>
                </c:pt>
                <c:pt idx="46">
                  <c:v>43088</c:v>
                </c:pt>
                <c:pt idx="47">
                  <c:v>43087</c:v>
                </c:pt>
                <c:pt idx="48">
                  <c:v>43084</c:v>
                </c:pt>
                <c:pt idx="49">
                  <c:v>43083</c:v>
                </c:pt>
                <c:pt idx="50">
                  <c:v>43082</c:v>
                </c:pt>
                <c:pt idx="51">
                  <c:v>43081</c:v>
                </c:pt>
                <c:pt idx="52">
                  <c:v>43080</c:v>
                </c:pt>
                <c:pt idx="53">
                  <c:v>43077</c:v>
                </c:pt>
                <c:pt idx="54">
                  <c:v>43076</c:v>
                </c:pt>
                <c:pt idx="55">
                  <c:v>43075</c:v>
                </c:pt>
                <c:pt idx="56">
                  <c:v>43074</c:v>
                </c:pt>
                <c:pt idx="57">
                  <c:v>43073</c:v>
                </c:pt>
                <c:pt idx="58">
                  <c:v>43070</c:v>
                </c:pt>
                <c:pt idx="59">
                  <c:v>43069</c:v>
                </c:pt>
                <c:pt idx="60">
                  <c:v>43068</c:v>
                </c:pt>
                <c:pt idx="61">
                  <c:v>43067</c:v>
                </c:pt>
                <c:pt idx="62">
                  <c:v>43066</c:v>
                </c:pt>
                <c:pt idx="63">
                  <c:v>43063</c:v>
                </c:pt>
                <c:pt idx="64">
                  <c:v>43062</c:v>
                </c:pt>
                <c:pt idx="65">
                  <c:v>43061</c:v>
                </c:pt>
                <c:pt idx="66">
                  <c:v>43060</c:v>
                </c:pt>
                <c:pt idx="67">
                  <c:v>43059</c:v>
                </c:pt>
                <c:pt idx="68">
                  <c:v>43056</c:v>
                </c:pt>
                <c:pt idx="69">
                  <c:v>43055</c:v>
                </c:pt>
                <c:pt idx="70">
                  <c:v>43054</c:v>
                </c:pt>
                <c:pt idx="71">
                  <c:v>43053</c:v>
                </c:pt>
                <c:pt idx="72">
                  <c:v>43052</c:v>
                </c:pt>
                <c:pt idx="73">
                  <c:v>43049</c:v>
                </c:pt>
                <c:pt idx="74">
                  <c:v>43048</c:v>
                </c:pt>
                <c:pt idx="75">
                  <c:v>43047</c:v>
                </c:pt>
                <c:pt idx="76">
                  <c:v>43046</c:v>
                </c:pt>
                <c:pt idx="77">
                  <c:v>43045</c:v>
                </c:pt>
                <c:pt idx="78">
                  <c:v>43042</c:v>
                </c:pt>
                <c:pt idx="79">
                  <c:v>43041</c:v>
                </c:pt>
                <c:pt idx="80">
                  <c:v>43040</c:v>
                </c:pt>
                <c:pt idx="81">
                  <c:v>43039</c:v>
                </c:pt>
                <c:pt idx="82">
                  <c:v>43038</c:v>
                </c:pt>
                <c:pt idx="83">
                  <c:v>43035</c:v>
                </c:pt>
                <c:pt idx="84">
                  <c:v>43034</c:v>
                </c:pt>
                <c:pt idx="85">
                  <c:v>43033</c:v>
                </c:pt>
                <c:pt idx="86">
                  <c:v>43032</c:v>
                </c:pt>
                <c:pt idx="87">
                  <c:v>43031</c:v>
                </c:pt>
                <c:pt idx="88">
                  <c:v>43028</c:v>
                </c:pt>
                <c:pt idx="89">
                  <c:v>43027</c:v>
                </c:pt>
                <c:pt idx="90">
                  <c:v>43026</c:v>
                </c:pt>
                <c:pt idx="91">
                  <c:v>43025</c:v>
                </c:pt>
                <c:pt idx="92">
                  <c:v>43024</c:v>
                </c:pt>
                <c:pt idx="93">
                  <c:v>43021</c:v>
                </c:pt>
                <c:pt idx="94">
                  <c:v>43020</c:v>
                </c:pt>
                <c:pt idx="95">
                  <c:v>43019</c:v>
                </c:pt>
                <c:pt idx="96">
                  <c:v>43018</c:v>
                </c:pt>
                <c:pt idx="97">
                  <c:v>43017</c:v>
                </c:pt>
                <c:pt idx="98">
                  <c:v>43014</c:v>
                </c:pt>
                <c:pt idx="99">
                  <c:v>43013</c:v>
                </c:pt>
                <c:pt idx="100">
                  <c:v>43012</c:v>
                </c:pt>
                <c:pt idx="101">
                  <c:v>43011</c:v>
                </c:pt>
                <c:pt idx="102">
                  <c:v>43010</c:v>
                </c:pt>
                <c:pt idx="103">
                  <c:v>43007</c:v>
                </c:pt>
                <c:pt idx="104">
                  <c:v>43006</c:v>
                </c:pt>
                <c:pt idx="105">
                  <c:v>43005</c:v>
                </c:pt>
                <c:pt idx="106">
                  <c:v>43004</c:v>
                </c:pt>
                <c:pt idx="107">
                  <c:v>43003</c:v>
                </c:pt>
                <c:pt idx="108">
                  <c:v>43000</c:v>
                </c:pt>
                <c:pt idx="109">
                  <c:v>42999</c:v>
                </c:pt>
                <c:pt idx="110">
                  <c:v>42998</c:v>
                </c:pt>
                <c:pt idx="111">
                  <c:v>42997</c:v>
                </c:pt>
                <c:pt idx="112">
                  <c:v>42996</c:v>
                </c:pt>
                <c:pt idx="113">
                  <c:v>42993</c:v>
                </c:pt>
                <c:pt idx="114">
                  <c:v>42992</c:v>
                </c:pt>
                <c:pt idx="115">
                  <c:v>42991</c:v>
                </c:pt>
                <c:pt idx="116">
                  <c:v>42990</c:v>
                </c:pt>
                <c:pt idx="117">
                  <c:v>42989</c:v>
                </c:pt>
                <c:pt idx="118">
                  <c:v>42986</c:v>
                </c:pt>
                <c:pt idx="119">
                  <c:v>42985</c:v>
                </c:pt>
                <c:pt idx="120">
                  <c:v>42984</c:v>
                </c:pt>
                <c:pt idx="121">
                  <c:v>42983</c:v>
                </c:pt>
                <c:pt idx="122">
                  <c:v>42982</c:v>
                </c:pt>
                <c:pt idx="123">
                  <c:v>42979</c:v>
                </c:pt>
                <c:pt idx="124">
                  <c:v>42978</c:v>
                </c:pt>
                <c:pt idx="125">
                  <c:v>42977</c:v>
                </c:pt>
                <c:pt idx="126">
                  <c:v>42976</c:v>
                </c:pt>
                <c:pt idx="127">
                  <c:v>42975</c:v>
                </c:pt>
                <c:pt idx="128">
                  <c:v>42972</c:v>
                </c:pt>
                <c:pt idx="129">
                  <c:v>42971</c:v>
                </c:pt>
                <c:pt idx="130">
                  <c:v>42970</c:v>
                </c:pt>
                <c:pt idx="131">
                  <c:v>42969</c:v>
                </c:pt>
                <c:pt idx="132">
                  <c:v>42968</c:v>
                </c:pt>
                <c:pt idx="133">
                  <c:v>42965</c:v>
                </c:pt>
                <c:pt idx="134">
                  <c:v>42964</c:v>
                </c:pt>
                <c:pt idx="135">
                  <c:v>42963</c:v>
                </c:pt>
                <c:pt idx="136">
                  <c:v>42962</c:v>
                </c:pt>
                <c:pt idx="137">
                  <c:v>42961</c:v>
                </c:pt>
                <c:pt idx="138">
                  <c:v>42958</c:v>
                </c:pt>
                <c:pt idx="139">
                  <c:v>42957</c:v>
                </c:pt>
                <c:pt idx="140">
                  <c:v>42956</c:v>
                </c:pt>
                <c:pt idx="141">
                  <c:v>42955</c:v>
                </c:pt>
                <c:pt idx="142">
                  <c:v>42954</c:v>
                </c:pt>
                <c:pt idx="143">
                  <c:v>42951</c:v>
                </c:pt>
                <c:pt idx="144">
                  <c:v>42950</c:v>
                </c:pt>
                <c:pt idx="145">
                  <c:v>42949</c:v>
                </c:pt>
                <c:pt idx="146">
                  <c:v>42948</c:v>
                </c:pt>
                <c:pt idx="147">
                  <c:v>42947</c:v>
                </c:pt>
                <c:pt idx="148">
                  <c:v>42944</c:v>
                </c:pt>
                <c:pt idx="149">
                  <c:v>42943</c:v>
                </c:pt>
                <c:pt idx="150">
                  <c:v>42942</c:v>
                </c:pt>
                <c:pt idx="151">
                  <c:v>42941</c:v>
                </c:pt>
                <c:pt idx="152">
                  <c:v>42940</c:v>
                </c:pt>
                <c:pt idx="153">
                  <c:v>42937</c:v>
                </c:pt>
                <c:pt idx="154">
                  <c:v>42936</c:v>
                </c:pt>
                <c:pt idx="155">
                  <c:v>42935</c:v>
                </c:pt>
                <c:pt idx="156">
                  <c:v>42934</c:v>
                </c:pt>
                <c:pt idx="157">
                  <c:v>42933</c:v>
                </c:pt>
                <c:pt idx="158">
                  <c:v>42930</c:v>
                </c:pt>
                <c:pt idx="159">
                  <c:v>42929</c:v>
                </c:pt>
                <c:pt idx="160">
                  <c:v>42928</c:v>
                </c:pt>
                <c:pt idx="161">
                  <c:v>42927</c:v>
                </c:pt>
                <c:pt idx="162">
                  <c:v>42926</c:v>
                </c:pt>
                <c:pt idx="163">
                  <c:v>42923</c:v>
                </c:pt>
                <c:pt idx="164">
                  <c:v>42922</c:v>
                </c:pt>
                <c:pt idx="165">
                  <c:v>42921</c:v>
                </c:pt>
                <c:pt idx="166">
                  <c:v>42920</c:v>
                </c:pt>
                <c:pt idx="167">
                  <c:v>42919</c:v>
                </c:pt>
                <c:pt idx="168">
                  <c:v>42916</c:v>
                </c:pt>
                <c:pt idx="169">
                  <c:v>42915</c:v>
                </c:pt>
                <c:pt idx="170">
                  <c:v>42914</c:v>
                </c:pt>
                <c:pt idx="171">
                  <c:v>42913</c:v>
                </c:pt>
                <c:pt idx="172">
                  <c:v>42912</c:v>
                </c:pt>
                <c:pt idx="173">
                  <c:v>42909</c:v>
                </c:pt>
                <c:pt idx="174">
                  <c:v>42908</c:v>
                </c:pt>
                <c:pt idx="175">
                  <c:v>42907</c:v>
                </c:pt>
                <c:pt idx="176">
                  <c:v>42906</c:v>
                </c:pt>
                <c:pt idx="177">
                  <c:v>42905</c:v>
                </c:pt>
                <c:pt idx="178">
                  <c:v>42902</c:v>
                </c:pt>
                <c:pt idx="179">
                  <c:v>42901</c:v>
                </c:pt>
                <c:pt idx="180">
                  <c:v>42900</c:v>
                </c:pt>
                <c:pt idx="181">
                  <c:v>42899</c:v>
                </c:pt>
                <c:pt idx="182">
                  <c:v>42898</c:v>
                </c:pt>
                <c:pt idx="183">
                  <c:v>42895</c:v>
                </c:pt>
                <c:pt idx="184">
                  <c:v>42894</c:v>
                </c:pt>
                <c:pt idx="185">
                  <c:v>42893</c:v>
                </c:pt>
                <c:pt idx="186">
                  <c:v>42892</c:v>
                </c:pt>
                <c:pt idx="187">
                  <c:v>42891</c:v>
                </c:pt>
                <c:pt idx="188">
                  <c:v>42888</c:v>
                </c:pt>
                <c:pt idx="189">
                  <c:v>42887</c:v>
                </c:pt>
                <c:pt idx="190">
                  <c:v>42886</c:v>
                </c:pt>
                <c:pt idx="191">
                  <c:v>42885</c:v>
                </c:pt>
                <c:pt idx="192">
                  <c:v>42884</c:v>
                </c:pt>
                <c:pt idx="193">
                  <c:v>42881</c:v>
                </c:pt>
                <c:pt idx="194">
                  <c:v>42880</c:v>
                </c:pt>
                <c:pt idx="195">
                  <c:v>42879</c:v>
                </c:pt>
                <c:pt idx="196">
                  <c:v>42878</c:v>
                </c:pt>
                <c:pt idx="197">
                  <c:v>42877</c:v>
                </c:pt>
                <c:pt idx="198">
                  <c:v>42874</c:v>
                </c:pt>
                <c:pt idx="199">
                  <c:v>42873</c:v>
                </c:pt>
                <c:pt idx="200">
                  <c:v>42872</c:v>
                </c:pt>
                <c:pt idx="201">
                  <c:v>42871</c:v>
                </c:pt>
                <c:pt idx="202">
                  <c:v>42870</c:v>
                </c:pt>
                <c:pt idx="203">
                  <c:v>42867</c:v>
                </c:pt>
                <c:pt idx="204">
                  <c:v>42866</c:v>
                </c:pt>
                <c:pt idx="205">
                  <c:v>42865</c:v>
                </c:pt>
                <c:pt idx="206">
                  <c:v>42864</c:v>
                </c:pt>
                <c:pt idx="207">
                  <c:v>42863</c:v>
                </c:pt>
                <c:pt idx="208">
                  <c:v>42860</c:v>
                </c:pt>
                <c:pt idx="209">
                  <c:v>42859</c:v>
                </c:pt>
                <c:pt idx="210">
                  <c:v>42858</c:v>
                </c:pt>
                <c:pt idx="211">
                  <c:v>42857</c:v>
                </c:pt>
                <c:pt idx="212">
                  <c:v>42856</c:v>
                </c:pt>
                <c:pt idx="213">
                  <c:v>42853</c:v>
                </c:pt>
                <c:pt idx="214">
                  <c:v>42852</c:v>
                </c:pt>
                <c:pt idx="215">
                  <c:v>42851</c:v>
                </c:pt>
                <c:pt idx="216">
                  <c:v>42850</c:v>
                </c:pt>
                <c:pt idx="217">
                  <c:v>42849</c:v>
                </c:pt>
                <c:pt idx="218">
                  <c:v>42846</c:v>
                </c:pt>
                <c:pt idx="219">
                  <c:v>42845</c:v>
                </c:pt>
                <c:pt idx="220">
                  <c:v>42844</c:v>
                </c:pt>
                <c:pt idx="221">
                  <c:v>42843</c:v>
                </c:pt>
                <c:pt idx="222">
                  <c:v>42842</c:v>
                </c:pt>
                <c:pt idx="223">
                  <c:v>42838</c:v>
                </c:pt>
                <c:pt idx="224">
                  <c:v>42837</c:v>
                </c:pt>
                <c:pt idx="225">
                  <c:v>42836</c:v>
                </c:pt>
                <c:pt idx="226">
                  <c:v>42835</c:v>
                </c:pt>
                <c:pt idx="227">
                  <c:v>42832</c:v>
                </c:pt>
                <c:pt idx="228">
                  <c:v>42831</c:v>
                </c:pt>
                <c:pt idx="229">
                  <c:v>42830</c:v>
                </c:pt>
                <c:pt idx="230">
                  <c:v>42829</c:v>
                </c:pt>
                <c:pt idx="231">
                  <c:v>42828</c:v>
                </c:pt>
                <c:pt idx="232">
                  <c:v>42825</c:v>
                </c:pt>
                <c:pt idx="233">
                  <c:v>42824</c:v>
                </c:pt>
                <c:pt idx="234">
                  <c:v>42823</c:v>
                </c:pt>
                <c:pt idx="235">
                  <c:v>42822</c:v>
                </c:pt>
                <c:pt idx="236">
                  <c:v>42821</c:v>
                </c:pt>
                <c:pt idx="237">
                  <c:v>42818</c:v>
                </c:pt>
                <c:pt idx="238">
                  <c:v>42817</c:v>
                </c:pt>
                <c:pt idx="239">
                  <c:v>42816</c:v>
                </c:pt>
                <c:pt idx="240">
                  <c:v>42815</c:v>
                </c:pt>
                <c:pt idx="241">
                  <c:v>42814</c:v>
                </c:pt>
                <c:pt idx="242">
                  <c:v>42811</c:v>
                </c:pt>
                <c:pt idx="243">
                  <c:v>42810</c:v>
                </c:pt>
                <c:pt idx="244">
                  <c:v>42809</c:v>
                </c:pt>
                <c:pt idx="245">
                  <c:v>42808</c:v>
                </c:pt>
                <c:pt idx="246">
                  <c:v>42807</c:v>
                </c:pt>
                <c:pt idx="247">
                  <c:v>42804</c:v>
                </c:pt>
                <c:pt idx="248">
                  <c:v>42803</c:v>
                </c:pt>
                <c:pt idx="249">
                  <c:v>42802</c:v>
                </c:pt>
                <c:pt idx="250">
                  <c:v>42801</c:v>
                </c:pt>
                <c:pt idx="251">
                  <c:v>42800</c:v>
                </c:pt>
                <c:pt idx="252">
                  <c:v>42797</c:v>
                </c:pt>
                <c:pt idx="253">
                  <c:v>42796</c:v>
                </c:pt>
                <c:pt idx="254">
                  <c:v>42795</c:v>
                </c:pt>
                <c:pt idx="255">
                  <c:v>42794</c:v>
                </c:pt>
                <c:pt idx="256">
                  <c:v>42793</c:v>
                </c:pt>
                <c:pt idx="257">
                  <c:v>42790</c:v>
                </c:pt>
                <c:pt idx="258">
                  <c:v>42789</c:v>
                </c:pt>
                <c:pt idx="259">
                  <c:v>42788</c:v>
                </c:pt>
                <c:pt idx="260">
                  <c:v>42787</c:v>
                </c:pt>
                <c:pt idx="261">
                  <c:v>42786</c:v>
                </c:pt>
                <c:pt idx="262">
                  <c:v>42783</c:v>
                </c:pt>
                <c:pt idx="263">
                  <c:v>42782</c:v>
                </c:pt>
                <c:pt idx="264">
                  <c:v>42781</c:v>
                </c:pt>
                <c:pt idx="265">
                  <c:v>42780</c:v>
                </c:pt>
                <c:pt idx="266">
                  <c:v>42779</c:v>
                </c:pt>
                <c:pt idx="267">
                  <c:v>42776</c:v>
                </c:pt>
                <c:pt idx="268">
                  <c:v>42775</c:v>
                </c:pt>
                <c:pt idx="269">
                  <c:v>42774</c:v>
                </c:pt>
                <c:pt idx="270">
                  <c:v>42773</c:v>
                </c:pt>
                <c:pt idx="271">
                  <c:v>42772</c:v>
                </c:pt>
                <c:pt idx="272">
                  <c:v>42769</c:v>
                </c:pt>
                <c:pt idx="273">
                  <c:v>42768</c:v>
                </c:pt>
                <c:pt idx="274">
                  <c:v>42767</c:v>
                </c:pt>
                <c:pt idx="275">
                  <c:v>42766</c:v>
                </c:pt>
                <c:pt idx="276">
                  <c:v>42765</c:v>
                </c:pt>
                <c:pt idx="277">
                  <c:v>42762</c:v>
                </c:pt>
                <c:pt idx="278">
                  <c:v>42761</c:v>
                </c:pt>
                <c:pt idx="279">
                  <c:v>42760</c:v>
                </c:pt>
                <c:pt idx="280">
                  <c:v>42759</c:v>
                </c:pt>
                <c:pt idx="281">
                  <c:v>42758</c:v>
                </c:pt>
                <c:pt idx="282">
                  <c:v>42755</c:v>
                </c:pt>
                <c:pt idx="283">
                  <c:v>42754</c:v>
                </c:pt>
                <c:pt idx="284">
                  <c:v>42753</c:v>
                </c:pt>
                <c:pt idx="285">
                  <c:v>42752</c:v>
                </c:pt>
                <c:pt idx="286">
                  <c:v>42751</c:v>
                </c:pt>
                <c:pt idx="287">
                  <c:v>42748</c:v>
                </c:pt>
                <c:pt idx="288">
                  <c:v>42747</c:v>
                </c:pt>
                <c:pt idx="289">
                  <c:v>42746</c:v>
                </c:pt>
                <c:pt idx="290">
                  <c:v>42745</c:v>
                </c:pt>
                <c:pt idx="291">
                  <c:v>42744</c:v>
                </c:pt>
                <c:pt idx="292">
                  <c:v>42741</c:v>
                </c:pt>
                <c:pt idx="293">
                  <c:v>42740</c:v>
                </c:pt>
                <c:pt idx="294">
                  <c:v>42739</c:v>
                </c:pt>
                <c:pt idx="295">
                  <c:v>42738</c:v>
                </c:pt>
                <c:pt idx="296">
                  <c:v>42734</c:v>
                </c:pt>
                <c:pt idx="297">
                  <c:v>42733</c:v>
                </c:pt>
                <c:pt idx="298">
                  <c:v>42732</c:v>
                </c:pt>
                <c:pt idx="299">
                  <c:v>42731</c:v>
                </c:pt>
                <c:pt idx="300">
                  <c:v>42727</c:v>
                </c:pt>
                <c:pt idx="301">
                  <c:v>42726</c:v>
                </c:pt>
                <c:pt idx="302">
                  <c:v>42725</c:v>
                </c:pt>
                <c:pt idx="303">
                  <c:v>42724</c:v>
                </c:pt>
                <c:pt idx="304">
                  <c:v>42723</c:v>
                </c:pt>
                <c:pt idx="305">
                  <c:v>42720</c:v>
                </c:pt>
                <c:pt idx="306">
                  <c:v>42719</c:v>
                </c:pt>
                <c:pt idx="307">
                  <c:v>42718</c:v>
                </c:pt>
                <c:pt idx="308">
                  <c:v>42717</c:v>
                </c:pt>
                <c:pt idx="309">
                  <c:v>42716</c:v>
                </c:pt>
                <c:pt idx="310">
                  <c:v>42713</c:v>
                </c:pt>
                <c:pt idx="311">
                  <c:v>42712</c:v>
                </c:pt>
                <c:pt idx="312">
                  <c:v>42711</c:v>
                </c:pt>
                <c:pt idx="313">
                  <c:v>42710</c:v>
                </c:pt>
                <c:pt idx="314">
                  <c:v>42709</c:v>
                </c:pt>
                <c:pt idx="315">
                  <c:v>42706</c:v>
                </c:pt>
                <c:pt idx="316">
                  <c:v>42705</c:v>
                </c:pt>
                <c:pt idx="317">
                  <c:v>42704</c:v>
                </c:pt>
                <c:pt idx="318">
                  <c:v>42703</c:v>
                </c:pt>
                <c:pt idx="319">
                  <c:v>42702</c:v>
                </c:pt>
                <c:pt idx="320">
                  <c:v>42699</c:v>
                </c:pt>
                <c:pt idx="321">
                  <c:v>42698</c:v>
                </c:pt>
                <c:pt idx="322">
                  <c:v>42697</c:v>
                </c:pt>
                <c:pt idx="323">
                  <c:v>42696</c:v>
                </c:pt>
                <c:pt idx="324">
                  <c:v>42695</c:v>
                </c:pt>
                <c:pt idx="325">
                  <c:v>42692</c:v>
                </c:pt>
                <c:pt idx="326">
                  <c:v>42691</c:v>
                </c:pt>
                <c:pt idx="327">
                  <c:v>42690</c:v>
                </c:pt>
                <c:pt idx="328">
                  <c:v>42689</c:v>
                </c:pt>
                <c:pt idx="329">
                  <c:v>42688</c:v>
                </c:pt>
                <c:pt idx="330">
                  <c:v>42685</c:v>
                </c:pt>
                <c:pt idx="331">
                  <c:v>42684</c:v>
                </c:pt>
                <c:pt idx="332">
                  <c:v>42683</c:v>
                </c:pt>
                <c:pt idx="333">
                  <c:v>42682</c:v>
                </c:pt>
                <c:pt idx="334">
                  <c:v>42681</c:v>
                </c:pt>
                <c:pt idx="335">
                  <c:v>42678</c:v>
                </c:pt>
                <c:pt idx="336">
                  <c:v>42677</c:v>
                </c:pt>
                <c:pt idx="337">
                  <c:v>42676</c:v>
                </c:pt>
                <c:pt idx="338">
                  <c:v>42674</c:v>
                </c:pt>
                <c:pt idx="339">
                  <c:v>42671</c:v>
                </c:pt>
                <c:pt idx="340">
                  <c:v>42670</c:v>
                </c:pt>
                <c:pt idx="341">
                  <c:v>42669</c:v>
                </c:pt>
                <c:pt idx="342">
                  <c:v>42668</c:v>
                </c:pt>
                <c:pt idx="343">
                  <c:v>42667</c:v>
                </c:pt>
                <c:pt idx="344">
                  <c:v>42664</c:v>
                </c:pt>
                <c:pt idx="345">
                  <c:v>42663</c:v>
                </c:pt>
                <c:pt idx="346">
                  <c:v>42662</c:v>
                </c:pt>
                <c:pt idx="347">
                  <c:v>42661</c:v>
                </c:pt>
                <c:pt idx="348">
                  <c:v>42660</c:v>
                </c:pt>
                <c:pt idx="349">
                  <c:v>42657</c:v>
                </c:pt>
                <c:pt idx="350">
                  <c:v>42656</c:v>
                </c:pt>
                <c:pt idx="351">
                  <c:v>42655</c:v>
                </c:pt>
                <c:pt idx="352">
                  <c:v>42654</c:v>
                </c:pt>
                <c:pt idx="353">
                  <c:v>42653</c:v>
                </c:pt>
                <c:pt idx="354">
                  <c:v>42650</c:v>
                </c:pt>
                <c:pt idx="355">
                  <c:v>42649</c:v>
                </c:pt>
                <c:pt idx="356">
                  <c:v>42648</c:v>
                </c:pt>
                <c:pt idx="357">
                  <c:v>42647</c:v>
                </c:pt>
                <c:pt idx="358">
                  <c:v>42646</c:v>
                </c:pt>
                <c:pt idx="359">
                  <c:v>42643</c:v>
                </c:pt>
                <c:pt idx="360">
                  <c:v>42642</c:v>
                </c:pt>
                <c:pt idx="361">
                  <c:v>42641</c:v>
                </c:pt>
                <c:pt idx="362">
                  <c:v>42640</c:v>
                </c:pt>
                <c:pt idx="363">
                  <c:v>42639</c:v>
                </c:pt>
                <c:pt idx="364">
                  <c:v>42636</c:v>
                </c:pt>
                <c:pt idx="365">
                  <c:v>42635</c:v>
                </c:pt>
                <c:pt idx="366">
                  <c:v>42634</c:v>
                </c:pt>
                <c:pt idx="367">
                  <c:v>42633</c:v>
                </c:pt>
                <c:pt idx="368">
                  <c:v>42632</c:v>
                </c:pt>
                <c:pt idx="369">
                  <c:v>42629</c:v>
                </c:pt>
                <c:pt idx="370">
                  <c:v>42628</c:v>
                </c:pt>
                <c:pt idx="371">
                  <c:v>42627</c:v>
                </c:pt>
                <c:pt idx="372">
                  <c:v>42626</c:v>
                </c:pt>
                <c:pt idx="373">
                  <c:v>42625</c:v>
                </c:pt>
                <c:pt idx="374">
                  <c:v>42622</c:v>
                </c:pt>
                <c:pt idx="375">
                  <c:v>42621</c:v>
                </c:pt>
                <c:pt idx="376">
                  <c:v>42620</c:v>
                </c:pt>
                <c:pt idx="377">
                  <c:v>42619</c:v>
                </c:pt>
                <c:pt idx="378">
                  <c:v>42618</c:v>
                </c:pt>
                <c:pt idx="379">
                  <c:v>42615</c:v>
                </c:pt>
                <c:pt idx="380">
                  <c:v>42614</c:v>
                </c:pt>
                <c:pt idx="381">
                  <c:v>42613</c:v>
                </c:pt>
                <c:pt idx="382">
                  <c:v>42612</c:v>
                </c:pt>
                <c:pt idx="383">
                  <c:v>42611</c:v>
                </c:pt>
                <c:pt idx="384">
                  <c:v>42608</c:v>
                </c:pt>
                <c:pt idx="385">
                  <c:v>42607</c:v>
                </c:pt>
                <c:pt idx="386">
                  <c:v>42606</c:v>
                </c:pt>
                <c:pt idx="387">
                  <c:v>42605</c:v>
                </c:pt>
                <c:pt idx="388">
                  <c:v>42604</c:v>
                </c:pt>
                <c:pt idx="389">
                  <c:v>42601</c:v>
                </c:pt>
                <c:pt idx="390">
                  <c:v>42600</c:v>
                </c:pt>
                <c:pt idx="391">
                  <c:v>42599</c:v>
                </c:pt>
                <c:pt idx="392">
                  <c:v>42598</c:v>
                </c:pt>
                <c:pt idx="393">
                  <c:v>42597</c:v>
                </c:pt>
                <c:pt idx="394">
                  <c:v>42594</c:v>
                </c:pt>
                <c:pt idx="395">
                  <c:v>42593</c:v>
                </c:pt>
                <c:pt idx="396">
                  <c:v>42592</c:v>
                </c:pt>
                <c:pt idx="397">
                  <c:v>42591</c:v>
                </c:pt>
                <c:pt idx="398">
                  <c:v>42590</c:v>
                </c:pt>
                <c:pt idx="399">
                  <c:v>42587</c:v>
                </c:pt>
                <c:pt idx="400">
                  <c:v>42586</c:v>
                </c:pt>
                <c:pt idx="401">
                  <c:v>42585</c:v>
                </c:pt>
                <c:pt idx="402">
                  <c:v>42584</c:v>
                </c:pt>
                <c:pt idx="403">
                  <c:v>42583</c:v>
                </c:pt>
                <c:pt idx="404">
                  <c:v>42580</c:v>
                </c:pt>
                <c:pt idx="405">
                  <c:v>42579</c:v>
                </c:pt>
                <c:pt idx="406">
                  <c:v>42578</c:v>
                </c:pt>
                <c:pt idx="407">
                  <c:v>42577</c:v>
                </c:pt>
                <c:pt idx="408">
                  <c:v>42576</c:v>
                </c:pt>
                <c:pt idx="409">
                  <c:v>42573</c:v>
                </c:pt>
                <c:pt idx="410">
                  <c:v>42572</c:v>
                </c:pt>
                <c:pt idx="411">
                  <c:v>42571</c:v>
                </c:pt>
                <c:pt idx="412">
                  <c:v>42570</c:v>
                </c:pt>
                <c:pt idx="413">
                  <c:v>42569</c:v>
                </c:pt>
                <c:pt idx="414">
                  <c:v>42566</c:v>
                </c:pt>
                <c:pt idx="415">
                  <c:v>42565</c:v>
                </c:pt>
                <c:pt idx="416">
                  <c:v>42564</c:v>
                </c:pt>
                <c:pt idx="417">
                  <c:v>42563</c:v>
                </c:pt>
                <c:pt idx="418">
                  <c:v>42562</c:v>
                </c:pt>
                <c:pt idx="419">
                  <c:v>42559</c:v>
                </c:pt>
                <c:pt idx="420">
                  <c:v>42558</c:v>
                </c:pt>
                <c:pt idx="421">
                  <c:v>42557</c:v>
                </c:pt>
                <c:pt idx="422">
                  <c:v>42556</c:v>
                </c:pt>
                <c:pt idx="423">
                  <c:v>42555</c:v>
                </c:pt>
                <c:pt idx="424">
                  <c:v>42552</c:v>
                </c:pt>
                <c:pt idx="425">
                  <c:v>42551</c:v>
                </c:pt>
                <c:pt idx="426">
                  <c:v>42550</c:v>
                </c:pt>
                <c:pt idx="427">
                  <c:v>42549</c:v>
                </c:pt>
                <c:pt idx="428">
                  <c:v>42548</c:v>
                </c:pt>
                <c:pt idx="429">
                  <c:v>42545</c:v>
                </c:pt>
                <c:pt idx="430">
                  <c:v>42544</c:v>
                </c:pt>
                <c:pt idx="431">
                  <c:v>42543</c:v>
                </c:pt>
                <c:pt idx="432">
                  <c:v>42542</c:v>
                </c:pt>
                <c:pt idx="433">
                  <c:v>42541</c:v>
                </c:pt>
                <c:pt idx="434">
                  <c:v>42538</c:v>
                </c:pt>
                <c:pt idx="435">
                  <c:v>42537</c:v>
                </c:pt>
                <c:pt idx="436">
                  <c:v>42536</c:v>
                </c:pt>
                <c:pt idx="437">
                  <c:v>42535</c:v>
                </c:pt>
                <c:pt idx="438">
                  <c:v>42534</c:v>
                </c:pt>
                <c:pt idx="439">
                  <c:v>42531</c:v>
                </c:pt>
                <c:pt idx="440">
                  <c:v>42530</c:v>
                </c:pt>
                <c:pt idx="441">
                  <c:v>42529</c:v>
                </c:pt>
                <c:pt idx="442">
                  <c:v>42528</c:v>
                </c:pt>
                <c:pt idx="443">
                  <c:v>42527</c:v>
                </c:pt>
                <c:pt idx="444">
                  <c:v>42524</c:v>
                </c:pt>
                <c:pt idx="445">
                  <c:v>42523</c:v>
                </c:pt>
                <c:pt idx="446">
                  <c:v>42522</c:v>
                </c:pt>
                <c:pt idx="447">
                  <c:v>42521</c:v>
                </c:pt>
                <c:pt idx="448">
                  <c:v>42517</c:v>
                </c:pt>
                <c:pt idx="449">
                  <c:v>42516</c:v>
                </c:pt>
                <c:pt idx="450">
                  <c:v>42515</c:v>
                </c:pt>
                <c:pt idx="451">
                  <c:v>42514</c:v>
                </c:pt>
                <c:pt idx="452">
                  <c:v>42513</c:v>
                </c:pt>
                <c:pt idx="453">
                  <c:v>42510</c:v>
                </c:pt>
                <c:pt idx="454">
                  <c:v>42509</c:v>
                </c:pt>
                <c:pt idx="455">
                  <c:v>42508</c:v>
                </c:pt>
                <c:pt idx="456">
                  <c:v>42507</c:v>
                </c:pt>
                <c:pt idx="457">
                  <c:v>42506</c:v>
                </c:pt>
                <c:pt idx="458">
                  <c:v>42503</c:v>
                </c:pt>
                <c:pt idx="459">
                  <c:v>42502</c:v>
                </c:pt>
                <c:pt idx="460">
                  <c:v>42501</c:v>
                </c:pt>
                <c:pt idx="461">
                  <c:v>42500</c:v>
                </c:pt>
                <c:pt idx="462">
                  <c:v>42499</c:v>
                </c:pt>
                <c:pt idx="463">
                  <c:v>42496</c:v>
                </c:pt>
                <c:pt idx="464">
                  <c:v>42495</c:v>
                </c:pt>
                <c:pt idx="465">
                  <c:v>42494</c:v>
                </c:pt>
                <c:pt idx="466">
                  <c:v>42493</c:v>
                </c:pt>
                <c:pt idx="467">
                  <c:v>42492</c:v>
                </c:pt>
                <c:pt idx="468">
                  <c:v>42489</c:v>
                </c:pt>
                <c:pt idx="469">
                  <c:v>42488</c:v>
                </c:pt>
                <c:pt idx="470">
                  <c:v>42487</c:v>
                </c:pt>
                <c:pt idx="471">
                  <c:v>42486</c:v>
                </c:pt>
                <c:pt idx="472">
                  <c:v>42485</c:v>
                </c:pt>
                <c:pt idx="473">
                  <c:v>42482</c:v>
                </c:pt>
                <c:pt idx="474">
                  <c:v>42481</c:v>
                </c:pt>
                <c:pt idx="475">
                  <c:v>42480</c:v>
                </c:pt>
                <c:pt idx="476">
                  <c:v>42479</c:v>
                </c:pt>
                <c:pt idx="477">
                  <c:v>42478</c:v>
                </c:pt>
                <c:pt idx="478">
                  <c:v>42475</c:v>
                </c:pt>
                <c:pt idx="479">
                  <c:v>42474</c:v>
                </c:pt>
                <c:pt idx="480">
                  <c:v>42473</c:v>
                </c:pt>
                <c:pt idx="481">
                  <c:v>42472</c:v>
                </c:pt>
                <c:pt idx="482">
                  <c:v>42471</c:v>
                </c:pt>
                <c:pt idx="483">
                  <c:v>42468</c:v>
                </c:pt>
                <c:pt idx="484">
                  <c:v>42467</c:v>
                </c:pt>
                <c:pt idx="485">
                  <c:v>42466</c:v>
                </c:pt>
                <c:pt idx="486">
                  <c:v>42465</c:v>
                </c:pt>
                <c:pt idx="487">
                  <c:v>42464</c:v>
                </c:pt>
                <c:pt idx="488">
                  <c:v>42461</c:v>
                </c:pt>
                <c:pt idx="489">
                  <c:v>42460</c:v>
                </c:pt>
                <c:pt idx="490">
                  <c:v>42459</c:v>
                </c:pt>
                <c:pt idx="491">
                  <c:v>42458</c:v>
                </c:pt>
                <c:pt idx="492">
                  <c:v>42457</c:v>
                </c:pt>
                <c:pt idx="493">
                  <c:v>42453</c:v>
                </c:pt>
                <c:pt idx="494">
                  <c:v>42452</c:v>
                </c:pt>
                <c:pt idx="495">
                  <c:v>42451</c:v>
                </c:pt>
                <c:pt idx="496">
                  <c:v>42450</c:v>
                </c:pt>
                <c:pt idx="497">
                  <c:v>42447</c:v>
                </c:pt>
                <c:pt idx="498">
                  <c:v>42446</c:v>
                </c:pt>
                <c:pt idx="499">
                  <c:v>42445</c:v>
                </c:pt>
                <c:pt idx="500">
                  <c:v>42444</c:v>
                </c:pt>
                <c:pt idx="501">
                  <c:v>42443</c:v>
                </c:pt>
                <c:pt idx="502">
                  <c:v>42440</c:v>
                </c:pt>
                <c:pt idx="503">
                  <c:v>42439</c:v>
                </c:pt>
                <c:pt idx="504">
                  <c:v>42438</c:v>
                </c:pt>
                <c:pt idx="505">
                  <c:v>42437</c:v>
                </c:pt>
                <c:pt idx="506">
                  <c:v>42436</c:v>
                </c:pt>
                <c:pt idx="507">
                  <c:v>42433</c:v>
                </c:pt>
                <c:pt idx="508">
                  <c:v>42432</c:v>
                </c:pt>
                <c:pt idx="509">
                  <c:v>42431</c:v>
                </c:pt>
                <c:pt idx="510">
                  <c:v>42430</c:v>
                </c:pt>
                <c:pt idx="511">
                  <c:v>42429</c:v>
                </c:pt>
                <c:pt idx="512">
                  <c:v>42426</c:v>
                </c:pt>
                <c:pt idx="513">
                  <c:v>42425</c:v>
                </c:pt>
                <c:pt idx="514">
                  <c:v>42424</c:v>
                </c:pt>
                <c:pt idx="515">
                  <c:v>42423</c:v>
                </c:pt>
                <c:pt idx="516">
                  <c:v>42422</c:v>
                </c:pt>
                <c:pt idx="517">
                  <c:v>42419</c:v>
                </c:pt>
                <c:pt idx="518">
                  <c:v>42418</c:v>
                </c:pt>
                <c:pt idx="519">
                  <c:v>42417</c:v>
                </c:pt>
                <c:pt idx="520">
                  <c:v>42416</c:v>
                </c:pt>
                <c:pt idx="521">
                  <c:v>42412</c:v>
                </c:pt>
                <c:pt idx="522">
                  <c:v>42411</c:v>
                </c:pt>
                <c:pt idx="523">
                  <c:v>42410</c:v>
                </c:pt>
                <c:pt idx="524">
                  <c:v>42409</c:v>
                </c:pt>
                <c:pt idx="525">
                  <c:v>42408</c:v>
                </c:pt>
                <c:pt idx="526">
                  <c:v>42405</c:v>
                </c:pt>
                <c:pt idx="527">
                  <c:v>42404</c:v>
                </c:pt>
                <c:pt idx="528">
                  <c:v>42403</c:v>
                </c:pt>
                <c:pt idx="529">
                  <c:v>42402</c:v>
                </c:pt>
                <c:pt idx="530">
                  <c:v>42401</c:v>
                </c:pt>
                <c:pt idx="531">
                  <c:v>42398</c:v>
                </c:pt>
                <c:pt idx="532">
                  <c:v>42397</c:v>
                </c:pt>
                <c:pt idx="533">
                  <c:v>42396</c:v>
                </c:pt>
                <c:pt idx="534">
                  <c:v>42395</c:v>
                </c:pt>
                <c:pt idx="535">
                  <c:v>42394</c:v>
                </c:pt>
                <c:pt idx="536">
                  <c:v>42391</c:v>
                </c:pt>
                <c:pt idx="537">
                  <c:v>42390</c:v>
                </c:pt>
                <c:pt idx="538">
                  <c:v>42389</c:v>
                </c:pt>
                <c:pt idx="539">
                  <c:v>42388</c:v>
                </c:pt>
                <c:pt idx="540">
                  <c:v>42387</c:v>
                </c:pt>
                <c:pt idx="541">
                  <c:v>42384</c:v>
                </c:pt>
                <c:pt idx="542">
                  <c:v>42383</c:v>
                </c:pt>
                <c:pt idx="543">
                  <c:v>42382</c:v>
                </c:pt>
                <c:pt idx="544">
                  <c:v>42381</c:v>
                </c:pt>
                <c:pt idx="545">
                  <c:v>42380</c:v>
                </c:pt>
                <c:pt idx="546">
                  <c:v>42377</c:v>
                </c:pt>
                <c:pt idx="547">
                  <c:v>42376</c:v>
                </c:pt>
                <c:pt idx="548">
                  <c:v>42375</c:v>
                </c:pt>
                <c:pt idx="549">
                  <c:v>42374</c:v>
                </c:pt>
                <c:pt idx="550">
                  <c:v>42373</c:v>
                </c:pt>
                <c:pt idx="551">
                  <c:v>42370</c:v>
                </c:pt>
                <c:pt idx="552">
                  <c:v>42369</c:v>
                </c:pt>
                <c:pt idx="553">
                  <c:v>42368</c:v>
                </c:pt>
                <c:pt idx="554">
                  <c:v>42367</c:v>
                </c:pt>
                <c:pt idx="555">
                  <c:v>42366</c:v>
                </c:pt>
                <c:pt idx="556">
                  <c:v>42363</c:v>
                </c:pt>
                <c:pt idx="557">
                  <c:v>42362</c:v>
                </c:pt>
                <c:pt idx="558">
                  <c:v>42361</c:v>
                </c:pt>
                <c:pt idx="559">
                  <c:v>42360</c:v>
                </c:pt>
                <c:pt idx="560">
                  <c:v>42359</c:v>
                </c:pt>
                <c:pt idx="561">
                  <c:v>42356</c:v>
                </c:pt>
                <c:pt idx="562">
                  <c:v>42355</c:v>
                </c:pt>
                <c:pt idx="563">
                  <c:v>42354</c:v>
                </c:pt>
                <c:pt idx="564">
                  <c:v>42353</c:v>
                </c:pt>
                <c:pt idx="565">
                  <c:v>42352</c:v>
                </c:pt>
                <c:pt idx="566">
                  <c:v>42349</c:v>
                </c:pt>
                <c:pt idx="567">
                  <c:v>42348</c:v>
                </c:pt>
                <c:pt idx="568">
                  <c:v>42347</c:v>
                </c:pt>
                <c:pt idx="569">
                  <c:v>42346</c:v>
                </c:pt>
                <c:pt idx="570">
                  <c:v>42345</c:v>
                </c:pt>
                <c:pt idx="571">
                  <c:v>42342</c:v>
                </c:pt>
                <c:pt idx="572">
                  <c:v>42341</c:v>
                </c:pt>
                <c:pt idx="573">
                  <c:v>42340</c:v>
                </c:pt>
                <c:pt idx="574">
                  <c:v>42339</c:v>
                </c:pt>
                <c:pt idx="575">
                  <c:v>42338</c:v>
                </c:pt>
                <c:pt idx="576">
                  <c:v>42335</c:v>
                </c:pt>
                <c:pt idx="577">
                  <c:v>42334</c:v>
                </c:pt>
                <c:pt idx="578">
                  <c:v>42333</c:v>
                </c:pt>
                <c:pt idx="579">
                  <c:v>42332</c:v>
                </c:pt>
                <c:pt idx="580">
                  <c:v>42331</c:v>
                </c:pt>
                <c:pt idx="581">
                  <c:v>42328</c:v>
                </c:pt>
                <c:pt idx="582">
                  <c:v>42327</c:v>
                </c:pt>
                <c:pt idx="583">
                  <c:v>42326</c:v>
                </c:pt>
                <c:pt idx="584">
                  <c:v>42325</c:v>
                </c:pt>
                <c:pt idx="585">
                  <c:v>42324</c:v>
                </c:pt>
                <c:pt idx="586">
                  <c:v>42321</c:v>
                </c:pt>
                <c:pt idx="587">
                  <c:v>42320</c:v>
                </c:pt>
                <c:pt idx="588">
                  <c:v>42319</c:v>
                </c:pt>
                <c:pt idx="589">
                  <c:v>42318</c:v>
                </c:pt>
                <c:pt idx="590">
                  <c:v>42317</c:v>
                </c:pt>
                <c:pt idx="591">
                  <c:v>42314</c:v>
                </c:pt>
                <c:pt idx="592">
                  <c:v>42313</c:v>
                </c:pt>
                <c:pt idx="593">
                  <c:v>42312</c:v>
                </c:pt>
                <c:pt idx="594">
                  <c:v>42311</c:v>
                </c:pt>
                <c:pt idx="595">
                  <c:v>42310</c:v>
                </c:pt>
                <c:pt idx="596">
                  <c:v>42307</c:v>
                </c:pt>
                <c:pt idx="597">
                  <c:v>42306</c:v>
                </c:pt>
                <c:pt idx="598">
                  <c:v>42305</c:v>
                </c:pt>
                <c:pt idx="599">
                  <c:v>42304</c:v>
                </c:pt>
                <c:pt idx="600">
                  <c:v>42303</c:v>
                </c:pt>
                <c:pt idx="601">
                  <c:v>42300</c:v>
                </c:pt>
                <c:pt idx="602">
                  <c:v>42299</c:v>
                </c:pt>
                <c:pt idx="603">
                  <c:v>42298</c:v>
                </c:pt>
                <c:pt idx="604">
                  <c:v>42297</c:v>
                </c:pt>
                <c:pt idx="605">
                  <c:v>42296</c:v>
                </c:pt>
                <c:pt idx="606">
                  <c:v>42293</c:v>
                </c:pt>
                <c:pt idx="607">
                  <c:v>42292</c:v>
                </c:pt>
                <c:pt idx="608">
                  <c:v>42291</c:v>
                </c:pt>
                <c:pt idx="609">
                  <c:v>42290</c:v>
                </c:pt>
                <c:pt idx="610">
                  <c:v>42289</c:v>
                </c:pt>
                <c:pt idx="611">
                  <c:v>42286</c:v>
                </c:pt>
                <c:pt idx="612">
                  <c:v>42285</c:v>
                </c:pt>
                <c:pt idx="613">
                  <c:v>42284</c:v>
                </c:pt>
                <c:pt idx="614">
                  <c:v>42283</c:v>
                </c:pt>
                <c:pt idx="615">
                  <c:v>42282</c:v>
                </c:pt>
                <c:pt idx="616">
                  <c:v>42279</c:v>
                </c:pt>
                <c:pt idx="617">
                  <c:v>42278</c:v>
                </c:pt>
                <c:pt idx="618">
                  <c:v>42277</c:v>
                </c:pt>
                <c:pt idx="619">
                  <c:v>42276</c:v>
                </c:pt>
                <c:pt idx="620">
                  <c:v>42275</c:v>
                </c:pt>
                <c:pt idx="621">
                  <c:v>42272</c:v>
                </c:pt>
                <c:pt idx="622">
                  <c:v>42271</c:v>
                </c:pt>
                <c:pt idx="623">
                  <c:v>42270</c:v>
                </c:pt>
                <c:pt idx="624">
                  <c:v>42269</c:v>
                </c:pt>
                <c:pt idx="625">
                  <c:v>42268</c:v>
                </c:pt>
                <c:pt idx="626">
                  <c:v>42265</c:v>
                </c:pt>
                <c:pt idx="627">
                  <c:v>42264</c:v>
                </c:pt>
                <c:pt idx="628">
                  <c:v>42263</c:v>
                </c:pt>
                <c:pt idx="629">
                  <c:v>42262</c:v>
                </c:pt>
                <c:pt idx="630">
                  <c:v>42261</c:v>
                </c:pt>
                <c:pt idx="631">
                  <c:v>42258</c:v>
                </c:pt>
                <c:pt idx="632">
                  <c:v>42257</c:v>
                </c:pt>
                <c:pt idx="633">
                  <c:v>42256</c:v>
                </c:pt>
                <c:pt idx="634">
                  <c:v>42255</c:v>
                </c:pt>
                <c:pt idx="635">
                  <c:v>42254</c:v>
                </c:pt>
                <c:pt idx="636">
                  <c:v>42251</c:v>
                </c:pt>
                <c:pt idx="637">
                  <c:v>42250</c:v>
                </c:pt>
                <c:pt idx="638">
                  <c:v>42249</c:v>
                </c:pt>
                <c:pt idx="639">
                  <c:v>42248</c:v>
                </c:pt>
                <c:pt idx="640">
                  <c:v>42247</c:v>
                </c:pt>
                <c:pt idx="641">
                  <c:v>42244</c:v>
                </c:pt>
                <c:pt idx="642">
                  <c:v>42243</c:v>
                </c:pt>
                <c:pt idx="643">
                  <c:v>42242</c:v>
                </c:pt>
                <c:pt idx="644">
                  <c:v>42241</c:v>
                </c:pt>
                <c:pt idx="645">
                  <c:v>42240</c:v>
                </c:pt>
                <c:pt idx="646">
                  <c:v>42237</c:v>
                </c:pt>
                <c:pt idx="647">
                  <c:v>42236</c:v>
                </c:pt>
                <c:pt idx="648">
                  <c:v>42235</c:v>
                </c:pt>
                <c:pt idx="649">
                  <c:v>42234</c:v>
                </c:pt>
                <c:pt idx="650">
                  <c:v>42233</c:v>
                </c:pt>
                <c:pt idx="651">
                  <c:v>42230</c:v>
                </c:pt>
                <c:pt idx="652">
                  <c:v>42229</c:v>
                </c:pt>
                <c:pt idx="653">
                  <c:v>42228</c:v>
                </c:pt>
                <c:pt idx="654">
                  <c:v>42227</c:v>
                </c:pt>
                <c:pt idx="655">
                  <c:v>42226</c:v>
                </c:pt>
                <c:pt idx="656">
                  <c:v>42223</c:v>
                </c:pt>
                <c:pt idx="657">
                  <c:v>42222</c:v>
                </c:pt>
                <c:pt idx="658">
                  <c:v>42221</c:v>
                </c:pt>
                <c:pt idx="659">
                  <c:v>42220</c:v>
                </c:pt>
                <c:pt idx="660">
                  <c:v>42219</c:v>
                </c:pt>
                <c:pt idx="661">
                  <c:v>42216</c:v>
                </c:pt>
                <c:pt idx="662">
                  <c:v>42215</c:v>
                </c:pt>
                <c:pt idx="663">
                  <c:v>42214</c:v>
                </c:pt>
                <c:pt idx="664">
                  <c:v>42213</c:v>
                </c:pt>
                <c:pt idx="665">
                  <c:v>42212</c:v>
                </c:pt>
                <c:pt idx="666">
                  <c:v>42209</c:v>
                </c:pt>
                <c:pt idx="667">
                  <c:v>42208</c:v>
                </c:pt>
                <c:pt idx="668">
                  <c:v>42207</c:v>
                </c:pt>
                <c:pt idx="669">
                  <c:v>42206</c:v>
                </c:pt>
                <c:pt idx="670">
                  <c:v>42205</c:v>
                </c:pt>
                <c:pt idx="671">
                  <c:v>42202</c:v>
                </c:pt>
                <c:pt idx="672">
                  <c:v>42201</c:v>
                </c:pt>
                <c:pt idx="673">
                  <c:v>42200</c:v>
                </c:pt>
                <c:pt idx="674">
                  <c:v>42199</c:v>
                </c:pt>
                <c:pt idx="675">
                  <c:v>42198</c:v>
                </c:pt>
                <c:pt idx="676">
                  <c:v>42195</c:v>
                </c:pt>
                <c:pt idx="677">
                  <c:v>42194</c:v>
                </c:pt>
                <c:pt idx="678">
                  <c:v>42193</c:v>
                </c:pt>
                <c:pt idx="679">
                  <c:v>42192</c:v>
                </c:pt>
                <c:pt idx="680">
                  <c:v>42191</c:v>
                </c:pt>
                <c:pt idx="681">
                  <c:v>42188</c:v>
                </c:pt>
                <c:pt idx="682">
                  <c:v>42187</c:v>
                </c:pt>
                <c:pt idx="683">
                  <c:v>42186</c:v>
                </c:pt>
                <c:pt idx="684">
                  <c:v>42185</c:v>
                </c:pt>
                <c:pt idx="685">
                  <c:v>42184</c:v>
                </c:pt>
                <c:pt idx="686">
                  <c:v>42181</c:v>
                </c:pt>
                <c:pt idx="687">
                  <c:v>42180</c:v>
                </c:pt>
                <c:pt idx="688">
                  <c:v>42179</c:v>
                </c:pt>
                <c:pt idx="689">
                  <c:v>42178</c:v>
                </c:pt>
                <c:pt idx="690">
                  <c:v>42177</c:v>
                </c:pt>
                <c:pt idx="691">
                  <c:v>42174</c:v>
                </c:pt>
                <c:pt idx="692">
                  <c:v>42173</c:v>
                </c:pt>
                <c:pt idx="693">
                  <c:v>42172</c:v>
                </c:pt>
                <c:pt idx="694">
                  <c:v>42171</c:v>
                </c:pt>
                <c:pt idx="695">
                  <c:v>42170</c:v>
                </c:pt>
                <c:pt idx="696">
                  <c:v>42167</c:v>
                </c:pt>
                <c:pt idx="697">
                  <c:v>42166</c:v>
                </c:pt>
                <c:pt idx="698">
                  <c:v>42165</c:v>
                </c:pt>
                <c:pt idx="699">
                  <c:v>42164</c:v>
                </c:pt>
                <c:pt idx="700">
                  <c:v>42163</c:v>
                </c:pt>
                <c:pt idx="701">
                  <c:v>42160</c:v>
                </c:pt>
                <c:pt idx="702">
                  <c:v>42159</c:v>
                </c:pt>
                <c:pt idx="703">
                  <c:v>42158</c:v>
                </c:pt>
                <c:pt idx="704">
                  <c:v>42157</c:v>
                </c:pt>
                <c:pt idx="705">
                  <c:v>42156</c:v>
                </c:pt>
                <c:pt idx="706">
                  <c:v>42153</c:v>
                </c:pt>
                <c:pt idx="707">
                  <c:v>42152</c:v>
                </c:pt>
                <c:pt idx="708">
                  <c:v>42151</c:v>
                </c:pt>
                <c:pt idx="709">
                  <c:v>42150</c:v>
                </c:pt>
                <c:pt idx="710">
                  <c:v>42146</c:v>
                </c:pt>
                <c:pt idx="711">
                  <c:v>42145</c:v>
                </c:pt>
                <c:pt idx="712">
                  <c:v>42144</c:v>
                </c:pt>
                <c:pt idx="713">
                  <c:v>42143</c:v>
                </c:pt>
                <c:pt idx="714">
                  <c:v>42142</c:v>
                </c:pt>
                <c:pt idx="715">
                  <c:v>42139</c:v>
                </c:pt>
                <c:pt idx="716">
                  <c:v>42138</c:v>
                </c:pt>
                <c:pt idx="717">
                  <c:v>42137</c:v>
                </c:pt>
                <c:pt idx="718">
                  <c:v>42136</c:v>
                </c:pt>
                <c:pt idx="719">
                  <c:v>42135</c:v>
                </c:pt>
                <c:pt idx="720">
                  <c:v>42132</c:v>
                </c:pt>
                <c:pt idx="721">
                  <c:v>42131</c:v>
                </c:pt>
                <c:pt idx="722">
                  <c:v>42130</c:v>
                </c:pt>
                <c:pt idx="723">
                  <c:v>42129</c:v>
                </c:pt>
                <c:pt idx="724">
                  <c:v>42128</c:v>
                </c:pt>
                <c:pt idx="725">
                  <c:v>42125</c:v>
                </c:pt>
                <c:pt idx="726">
                  <c:v>42124</c:v>
                </c:pt>
                <c:pt idx="727">
                  <c:v>42123</c:v>
                </c:pt>
                <c:pt idx="728">
                  <c:v>42122</c:v>
                </c:pt>
                <c:pt idx="729">
                  <c:v>42121</c:v>
                </c:pt>
                <c:pt idx="730">
                  <c:v>42118</c:v>
                </c:pt>
                <c:pt idx="731">
                  <c:v>42117</c:v>
                </c:pt>
                <c:pt idx="732">
                  <c:v>42116</c:v>
                </c:pt>
                <c:pt idx="733">
                  <c:v>42115</c:v>
                </c:pt>
                <c:pt idx="734">
                  <c:v>42114</c:v>
                </c:pt>
                <c:pt idx="735">
                  <c:v>42111</c:v>
                </c:pt>
                <c:pt idx="736">
                  <c:v>42110</c:v>
                </c:pt>
                <c:pt idx="737">
                  <c:v>42109</c:v>
                </c:pt>
                <c:pt idx="738">
                  <c:v>42108</c:v>
                </c:pt>
                <c:pt idx="739">
                  <c:v>42107</c:v>
                </c:pt>
                <c:pt idx="740">
                  <c:v>42104</c:v>
                </c:pt>
                <c:pt idx="741">
                  <c:v>42103</c:v>
                </c:pt>
                <c:pt idx="742">
                  <c:v>42102</c:v>
                </c:pt>
                <c:pt idx="743">
                  <c:v>42101</c:v>
                </c:pt>
                <c:pt idx="744">
                  <c:v>42100</c:v>
                </c:pt>
                <c:pt idx="745">
                  <c:v>42096</c:v>
                </c:pt>
                <c:pt idx="746">
                  <c:v>42095</c:v>
                </c:pt>
                <c:pt idx="747">
                  <c:v>42094</c:v>
                </c:pt>
                <c:pt idx="748">
                  <c:v>42093</c:v>
                </c:pt>
                <c:pt idx="749">
                  <c:v>42090</c:v>
                </c:pt>
                <c:pt idx="750">
                  <c:v>42089</c:v>
                </c:pt>
                <c:pt idx="751">
                  <c:v>42088</c:v>
                </c:pt>
                <c:pt idx="752">
                  <c:v>42087</c:v>
                </c:pt>
                <c:pt idx="753">
                  <c:v>42086</c:v>
                </c:pt>
                <c:pt idx="754">
                  <c:v>42083</c:v>
                </c:pt>
                <c:pt idx="755">
                  <c:v>42082</c:v>
                </c:pt>
                <c:pt idx="756">
                  <c:v>42081</c:v>
                </c:pt>
                <c:pt idx="757">
                  <c:v>42080</c:v>
                </c:pt>
                <c:pt idx="758">
                  <c:v>42079</c:v>
                </c:pt>
                <c:pt idx="759">
                  <c:v>42076</c:v>
                </c:pt>
                <c:pt idx="760">
                  <c:v>42075</c:v>
                </c:pt>
                <c:pt idx="761">
                  <c:v>42074</c:v>
                </c:pt>
                <c:pt idx="762">
                  <c:v>42073</c:v>
                </c:pt>
                <c:pt idx="763">
                  <c:v>42072</c:v>
                </c:pt>
                <c:pt idx="764">
                  <c:v>42069</c:v>
                </c:pt>
                <c:pt idx="765">
                  <c:v>42068</c:v>
                </c:pt>
                <c:pt idx="766">
                  <c:v>42067</c:v>
                </c:pt>
                <c:pt idx="767">
                  <c:v>42066</c:v>
                </c:pt>
                <c:pt idx="768">
                  <c:v>42065</c:v>
                </c:pt>
                <c:pt idx="769">
                  <c:v>42062</c:v>
                </c:pt>
                <c:pt idx="770">
                  <c:v>42061</c:v>
                </c:pt>
                <c:pt idx="771">
                  <c:v>42060</c:v>
                </c:pt>
                <c:pt idx="772">
                  <c:v>42059</c:v>
                </c:pt>
                <c:pt idx="773">
                  <c:v>42058</c:v>
                </c:pt>
                <c:pt idx="774">
                  <c:v>42055</c:v>
                </c:pt>
                <c:pt idx="775">
                  <c:v>42054</c:v>
                </c:pt>
                <c:pt idx="776">
                  <c:v>42053</c:v>
                </c:pt>
                <c:pt idx="777">
                  <c:v>42052</c:v>
                </c:pt>
                <c:pt idx="778">
                  <c:v>42051</c:v>
                </c:pt>
                <c:pt idx="779">
                  <c:v>42048</c:v>
                </c:pt>
                <c:pt idx="780">
                  <c:v>42047</c:v>
                </c:pt>
                <c:pt idx="781">
                  <c:v>42046</c:v>
                </c:pt>
                <c:pt idx="782">
                  <c:v>42045</c:v>
                </c:pt>
                <c:pt idx="783">
                  <c:v>42044</c:v>
                </c:pt>
                <c:pt idx="784">
                  <c:v>42041</c:v>
                </c:pt>
                <c:pt idx="785">
                  <c:v>42040</c:v>
                </c:pt>
                <c:pt idx="786">
                  <c:v>42039</c:v>
                </c:pt>
                <c:pt idx="787">
                  <c:v>42038</c:v>
                </c:pt>
                <c:pt idx="788">
                  <c:v>42037</c:v>
                </c:pt>
                <c:pt idx="789">
                  <c:v>42034</c:v>
                </c:pt>
                <c:pt idx="790">
                  <c:v>42033</c:v>
                </c:pt>
                <c:pt idx="791">
                  <c:v>42032</c:v>
                </c:pt>
                <c:pt idx="792">
                  <c:v>42031</c:v>
                </c:pt>
                <c:pt idx="793">
                  <c:v>42030</c:v>
                </c:pt>
                <c:pt idx="794">
                  <c:v>42027</c:v>
                </c:pt>
                <c:pt idx="795">
                  <c:v>42026</c:v>
                </c:pt>
                <c:pt idx="796">
                  <c:v>42025</c:v>
                </c:pt>
                <c:pt idx="797">
                  <c:v>42024</c:v>
                </c:pt>
                <c:pt idx="798">
                  <c:v>42020</c:v>
                </c:pt>
                <c:pt idx="799">
                  <c:v>42019</c:v>
                </c:pt>
                <c:pt idx="800">
                  <c:v>42018</c:v>
                </c:pt>
                <c:pt idx="801">
                  <c:v>42017</c:v>
                </c:pt>
                <c:pt idx="802">
                  <c:v>42016</c:v>
                </c:pt>
                <c:pt idx="803">
                  <c:v>42013</c:v>
                </c:pt>
                <c:pt idx="804">
                  <c:v>42012</c:v>
                </c:pt>
                <c:pt idx="805">
                  <c:v>42011</c:v>
                </c:pt>
                <c:pt idx="806">
                  <c:v>42010</c:v>
                </c:pt>
                <c:pt idx="807">
                  <c:v>42009</c:v>
                </c:pt>
                <c:pt idx="808">
                  <c:v>42006</c:v>
                </c:pt>
                <c:pt idx="809">
                  <c:v>42004</c:v>
                </c:pt>
                <c:pt idx="810">
                  <c:v>42003</c:v>
                </c:pt>
                <c:pt idx="811">
                  <c:v>42002</c:v>
                </c:pt>
                <c:pt idx="812">
                  <c:v>41999</c:v>
                </c:pt>
                <c:pt idx="813">
                  <c:v>41997</c:v>
                </c:pt>
                <c:pt idx="814">
                  <c:v>41996</c:v>
                </c:pt>
                <c:pt idx="815">
                  <c:v>41995</c:v>
                </c:pt>
                <c:pt idx="816">
                  <c:v>41992</c:v>
                </c:pt>
                <c:pt idx="817">
                  <c:v>41991</c:v>
                </c:pt>
                <c:pt idx="818">
                  <c:v>41990</c:v>
                </c:pt>
                <c:pt idx="819">
                  <c:v>41989</c:v>
                </c:pt>
                <c:pt idx="820">
                  <c:v>41988</c:v>
                </c:pt>
                <c:pt idx="821">
                  <c:v>41985</c:v>
                </c:pt>
                <c:pt idx="822">
                  <c:v>41984</c:v>
                </c:pt>
                <c:pt idx="823">
                  <c:v>41983</c:v>
                </c:pt>
                <c:pt idx="824">
                  <c:v>41982</c:v>
                </c:pt>
                <c:pt idx="825">
                  <c:v>41981</c:v>
                </c:pt>
                <c:pt idx="826">
                  <c:v>41978</c:v>
                </c:pt>
                <c:pt idx="827">
                  <c:v>41977</c:v>
                </c:pt>
                <c:pt idx="828">
                  <c:v>41976</c:v>
                </c:pt>
                <c:pt idx="829">
                  <c:v>41975</c:v>
                </c:pt>
                <c:pt idx="830">
                  <c:v>41974</c:v>
                </c:pt>
                <c:pt idx="831">
                  <c:v>41971</c:v>
                </c:pt>
                <c:pt idx="832">
                  <c:v>41969</c:v>
                </c:pt>
                <c:pt idx="833">
                  <c:v>41968</c:v>
                </c:pt>
                <c:pt idx="834">
                  <c:v>41967</c:v>
                </c:pt>
                <c:pt idx="835">
                  <c:v>41964</c:v>
                </c:pt>
                <c:pt idx="836">
                  <c:v>41963</c:v>
                </c:pt>
                <c:pt idx="837">
                  <c:v>41962</c:v>
                </c:pt>
                <c:pt idx="838">
                  <c:v>41961</c:v>
                </c:pt>
                <c:pt idx="839">
                  <c:v>41960</c:v>
                </c:pt>
                <c:pt idx="840">
                  <c:v>41957</c:v>
                </c:pt>
                <c:pt idx="841">
                  <c:v>41956</c:v>
                </c:pt>
                <c:pt idx="842">
                  <c:v>41955</c:v>
                </c:pt>
                <c:pt idx="843">
                  <c:v>41954</c:v>
                </c:pt>
                <c:pt idx="844">
                  <c:v>41953</c:v>
                </c:pt>
                <c:pt idx="845">
                  <c:v>41950</c:v>
                </c:pt>
                <c:pt idx="846">
                  <c:v>41949</c:v>
                </c:pt>
                <c:pt idx="847">
                  <c:v>41948</c:v>
                </c:pt>
                <c:pt idx="848">
                  <c:v>41947</c:v>
                </c:pt>
                <c:pt idx="849">
                  <c:v>41946</c:v>
                </c:pt>
                <c:pt idx="850">
                  <c:v>41943</c:v>
                </c:pt>
                <c:pt idx="851">
                  <c:v>41942</c:v>
                </c:pt>
                <c:pt idx="852">
                  <c:v>41941</c:v>
                </c:pt>
                <c:pt idx="853">
                  <c:v>41940</c:v>
                </c:pt>
                <c:pt idx="854">
                  <c:v>41939</c:v>
                </c:pt>
                <c:pt idx="855">
                  <c:v>41936</c:v>
                </c:pt>
                <c:pt idx="856">
                  <c:v>41935</c:v>
                </c:pt>
                <c:pt idx="857">
                  <c:v>41934</c:v>
                </c:pt>
                <c:pt idx="858">
                  <c:v>41933</c:v>
                </c:pt>
                <c:pt idx="859">
                  <c:v>41932</c:v>
                </c:pt>
                <c:pt idx="860">
                  <c:v>41929</c:v>
                </c:pt>
                <c:pt idx="861">
                  <c:v>41928</c:v>
                </c:pt>
                <c:pt idx="862">
                  <c:v>41927</c:v>
                </c:pt>
                <c:pt idx="863">
                  <c:v>41926</c:v>
                </c:pt>
                <c:pt idx="864">
                  <c:v>41925</c:v>
                </c:pt>
                <c:pt idx="865">
                  <c:v>41922</c:v>
                </c:pt>
                <c:pt idx="866">
                  <c:v>41921</c:v>
                </c:pt>
                <c:pt idx="867">
                  <c:v>41920</c:v>
                </c:pt>
                <c:pt idx="868">
                  <c:v>41919</c:v>
                </c:pt>
                <c:pt idx="869">
                  <c:v>41918</c:v>
                </c:pt>
                <c:pt idx="870">
                  <c:v>41915</c:v>
                </c:pt>
                <c:pt idx="871">
                  <c:v>41911</c:v>
                </c:pt>
                <c:pt idx="872">
                  <c:v>41908</c:v>
                </c:pt>
                <c:pt idx="873">
                  <c:v>41907</c:v>
                </c:pt>
                <c:pt idx="874">
                  <c:v>41906</c:v>
                </c:pt>
                <c:pt idx="875">
                  <c:v>41905</c:v>
                </c:pt>
                <c:pt idx="876">
                  <c:v>41904</c:v>
                </c:pt>
                <c:pt idx="877">
                  <c:v>41901</c:v>
                </c:pt>
                <c:pt idx="878">
                  <c:v>41900</c:v>
                </c:pt>
                <c:pt idx="879">
                  <c:v>41899</c:v>
                </c:pt>
                <c:pt idx="880">
                  <c:v>41898</c:v>
                </c:pt>
                <c:pt idx="881">
                  <c:v>41897</c:v>
                </c:pt>
                <c:pt idx="882">
                  <c:v>41894</c:v>
                </c:pt>
                <c:pt idx="883">
                  <c:v>41893</c:v>
                </c:pt>
                <c:pt idx="884">
                  <c:v>41892</c:v>
                </c:pt>
                <c:pt idx="885">
                  <c:v>41891</c:v>
                </c:pt>
                <c:pt idx="886">
                  <c:v>41890</c:v>
                </c:pt>
                <c:pt idx="887">
                  <c:v>41887</c:v>
                </c:pt>
                <c:pt idx="888">
                  <c:v>41886</c:v>
                </c:pt>
                <c:pt idx="889">
                  <c:v>41885</c:v>
                </c:pt>
                <c:pt idx="890">
                  <c:v>41884</c:v>
                </c:pt>
                <c:pt idx="891">
                  <c:v>41880</c:v>
                </c:pt>
                <c:pt idx="892">
                  <c:v>41879</c:v>
                </c:pt>
                <c:pt idx="893">
                  <c:v>41878</c:v>
                </c:pt>
                <c:pt idx="894">
                  <c:v>41877</c:v>
                </c:pt>
                <c:pt idx="895">
                  <c:v>41876</c:v>
                </c:pt>
                <c:pt idx="896">
                  <c:v>41873</c:v>
                </c:pt>
                <c:pt idx="897">
                  <c:v>41872</c:v>
                </c:pt>
                <c:pt idx="898">
                  <c:v>41871</c:v>
                </c:pt>
                <c:pt idx="899">
                  <c:v>41870</c:v>
                </c:pt>
                <c:pt idx="900">
                  <c:v>41869</c:v>
                </c:pt>
                <c:pt idx="901">
                  <c:v>41866</c:v>
                </c:pt>
                <c:pt idx="902">
                  <c:v>41865</c:v>
                </c:pt>
                <c:pt idx="903">
                  <c:v>41864</c:v>
                </c:pt>
                <c:pt idx="904">
                  <c:v>41863</c:v>
                </c:pt>
                <c:pt idx="905">
                  <c:v>41862</c:v>
                </c:pt>
                <c:pt idx="906">
                  <c:v>41859</c:v>
                </c:pt>
                <c:pt idx="907">
                  <c:v>41858</c:v>
                </c:pt>
                <c:pt idx="908">
                  <c:v>41857</c:v>
                </c:pt>
                <c:pt idx="909">
                  <c:v>41856</c:v>
                </c:pt>
                <c:pt idx="910">
                  <c:v>41855</c:v>
                </c:pt>
                <c:pt idx="911">
                  <c:v>41852</c:v>
                </c:pt>
                <c:pt idx="912">
                  <c:v>41851</c:v>
                </c:pt>
                <c:pt idx="913">
                  <c:v>41850</c:v>
                </c:pt>
                <c:pt idx="914">
                  <c:v>41849</c:v>
                </c:pt>
                <c:pt idx="915">
                  <c:v>41848</c:v>
                </c:pt>
                <c:pt idx="916">
                  <c:v>41845</c:v>
                </c:pt>
                <c:pt idx="917">
                  <c:v>41844</c:v>
                </c:pt>
                <c:pt idx="918">
                  <c:v>41843</c:v>
                </c:pt>
                <c:pt idx="919">
                  <c:v>41842</c:v>
                </c:pt>
                <c:pt idx="920">
                  <c:v>41841</c:v>
                </c:pt>
                <c:pt idx="921">
                  <c:v>41838</c:v>
                </c:pt>
                <c:pt idx="922">
                  <c:v>41837</c:v>
                </c:pt>
                <c:pt idx="923">
                  <c:v>41836</c:v>
                </c:pt>
                <c:pt idx="924">
                  <c:v>41835</c:v>
                </c:pt>
                <c:pt idx="925">
                  <c:v>41834</c:v>
                </c:pt>
                <c:pt idx="926">
                  <c:v>41831</c:v>
                </c:pt>
                <c:pt idx="927">
                  <c:v>41830</c:v>
                </c:pt>
                <c:pt idx="928">
                  <c:v>41829</c:v>
                </c:pt>
                <c:pt idx="929">
                  <c:v>41828</c:v>
                </c:pt>
                <c:pt idx="930">
                  <c:v>41827</c:v>
                </c:pt>
                <c:pt idx="931">
                  <c:v>41823</c:v>
                </c:pt>
                <c:pt idx="932">
                  <c:v>41822</c:v>
                </c:pt>
                <c:pt idx="933">
                  <c:v>41821</c:v>
                </c:pt>
                <c:pt idx="934">
                  <c:v>41820</c:v>
                </c:pt>
                <c:pt idx="935">
                  <c:v>41817</c:v>
                </c:pt>
                <c:pt idx="936">
                  <c:v>41816</c:v>
                </c:pt>
                <c:pt idx="937">
                  <c:v>41815</c:v>
                </c:pt>
                <c:pt idx="938">
                  <c:v>41814</c:v>
                </c:pt>
                <c:pt idx="939">
                  <c:v>41813</c:v>
                </c:pt>
                <c:pt idx="940">
                  <c:v>41810</c:v>
                </c:pt>
                <c:pt idx="941">
                  <c:v>41809</c:v>
                </c:pt>
                <c:pt idx="942">
                  <c:v>41808</c:v>
                </c:pt>
                <c:pt idx="943">
                  <c:v>41807</c:v>
                </c:pt>
                <c:pt idx="944">
                  <c:v>41806</c:v>
                </c:pt>
                <c:pt idx="945">
                  <c:v>41803</c:v>
                </c:pt>
                <c:pt idx="946">
                  <c:v>41802</c:v>
                </c:pt>
                <c:pt idx="947">
                  <c:v>41801</c:v>
                </c:pt>
                <c:pt idx="948">
                  <c:v>41800</c:v>
                </c:pt>
                <c:pt idx="949">
                  <c:v>41799</c:v>
                </c:pt>
                <c:pt idx="950">
                  <c:v>41796</c:v>
                </c:pt>
                <c:pt idx="951">
                  <c:v>41795</c:v>
                </c:pt>
                <c:pt idx="952">
                  <c:v>41794</c:v>
                </c:pt>
                <c:pt idx="953">
                  <c:v>41793</c:v>
                </c:pt>
                <c:pt idx="954">
                  <c:v>41792</c:v>
                </c:pt>
                <c:pt idx="955">
                  <c:v>41789</c:v>
                </c:pt>
                <c:pt idx="956">
                  <c:v>41788</c:v>
                </c:pt>
                <c:pt idx="957">
                  <c:v>41787</c:v>
                </c:pt>
                <c:pt idx="958">
                  <c:v>41786</c:v>
                </c:pt>
                <c:pt idx="959">
                  <c:v>41785</c:v>
                </c:pt>
                <c:pt idx="960">
                  <c:v>41782</c:v>
                </c:pt>
                <c:pt idx="961">
                  <c:v>41781</c:v>
                </c:pt>
                <c:pt idx="962">
                  <c:v>41780</c:v>
                </c:pt>
                <c:pt idx="963">
                  <c:v>41779</c:v>
                </c:pt>
                <c:pt idx="964">
                  <c:v>41778</c:v>
                </c:pt>
                <c:pt idx="965">
                  <c:v>41775</c:v>
                </c:pt>
                <c:pt idx="966">
                  <c:v>41774</c:v>
                </c:pt>
                <c:pt idx="967">
                  <c:v>41773</c:v>
                </c:pt>
                <c:pt idx="968">
                  <c:v>41772</c:v>
                </c:pt>
                <c:pt idx="969">
                  <c:v>41771</c:v>
                </c:pt>
                <c:pt idx="970">
                  <c:v>41768</c:v>
                </c:pt>
                <c:pt idx="971">
                  <c:v>41767</c:v>
                </c:pt>
                <c:pt idx="972">
                  <c:v>41766</c:v>
                </c:pt>
                <c:pt idx="973">
                  <c:v>41765</c:v>
                </c:pt>
                <c:pt idx="974">
                  <c:v>41764</c:v>
                </c:pt>
                <c:pt idx="975">
                  <c:v>41761</c:v>
                </c:pt>
                <c:pt idx="976">
                  <c:v>41760</c:v>
                </c:pt>
                <c:pt idx="977">
                  <c:v>41759</c:v>
                </c:pt>
                <c:pt idx="978">
                  <c:v>41758</c:v>
                </c:pt>
                <c:pt idx="979">
                  <c:v>41757</c:v>
                </c:pt>
                <c:pt idx="980">
                  <c:v>41754</c:v>
                </c:pt>
                <c:pt idx="981">
                  <c:v>41753</c:v>
                </c:pt>
                <c:pt idx="982">
                  <c:v>41752</c:v>
                </c:pt>
                <c:pt idx="983">
                  <c:v>41751</c:v>
                </c:pt>
                <c:pt idx="984">
                  <c:v>41750</c:v>
                </c:pt>
                <c:pt idx="985">
                  <c:v>41746</c:v>
                </c:pt>
                <c:pt idx="986">
                  <c:v>41745</c:v>
                </c:pt>
                <c:pt idx="987">
                  <c:v>41744</c:v>
                </c:pt>
                <c:pt idx="988">
                  <c:v>41743</c:v>
                </c:pt>
                <c:pt idx="989">
                  <c:v>41740</c:v>
                </c:pt>
                <c:pt idx="990">
                  <c:v>41739</c:v>
                </c:pt>
                <c:pt idx="991">
                  <c:v>41738</c:v>
                </c:pt>
                <c:pt idx="992">
                  <c:v>41737</c:v>
                </c:pt>
                <c:pt idx="993">
                  <c:v>41736</c:v>
                </c:pt>
                <c:pt idx="994">
                  <c:v>41733</c:v>
                </c:pt>
                <c:pt idx="995">
                  <c:v>41732</c:v>
                </c:pt>
                <c:pt idx="996">
                  <c:v>41731</c:v>
                </c:pt>
                <c:pt idx="997">
                  <c:v>41730</c:v>
                </c:pt>
                <c:pt idx="998">
                  <c:v>41729</c:v>
                </c:pt>
                <c:pt idx="999">
                  <c:v>41726</c:v>
                </c:pt>
                <c:pt idx="1000">
                  <c:v>41725</c:v>
                </c:pt>
                <c:pt idx="1001">
                  <c:v>41724</c:v>
                </c:pt>
                <c:pt idx="1002">
                  <c:v>41723</c:v>
                </c:pt>
                <c:pt idx="1003">
                  <c:v>41722</c:v>
                </c:pt>
                <c:pt idx="1004">
                  <c:v>41719</c:v>
                </c:pt>
                <c:pt idx="1005">
                  <c:v>41718</c:v>
                </c:pt>
                <c:pt idx="1006">
                  <c:v>41717</c:v>
                </c:pt>
                <c:pt idx="1007">
                  <c:v>41716</c:v>
                </c:pt>
                <c:pt idx="1008">
                  <c:v>41715</c:v>
                </c:pt>
                <c:pt idx="1009">
                  <c:v>41712</c:v>
                </c:pt>
                <c:pt idx="1010">
                  <c:v>41711</c:v>
                </c:pt>
                <c:pt idx="1011">
                  <c:v>41710</c:v>
                </c:pt>
                <c:pt idx="1012">
                  <c:v>41709</c:v>
                </c:pt>
                <c:pt idx="1013">
                  <c:v>41708</c:v>
                </c:pt>
                <c:pt idx="1014">
                  <c:v>41705</c:v>
                </c:pt>
                <c:pt idx="1015">
                  <c:v>41704</c:v>
                </c:pt>
                <c:pt idx="1016">
                  <c:v>41703</c:v>
                </c:pt>
                <c:pt idx="1017">
                  <c:v>41702</c:v>
                </c:pt>
                <c:pt idx="1018">
                  <c:v>41701</c:v>
                </c:pt>
                <c:pt idx="1019">
                  <c:v>41698</c:v>
                </c:pt>
                <c:pt idx="1020">
                  <c:v>41697</c:v>
                </c:pt>
                <c:pt idx="1021">
                  <c:v>41696</c:v>
                </c:pt>
                <c:pt idx="1022">
                  <c:v>41695</c:v>
                </c:pt>
                <c:pt idx="1023">
                  <c:v>41694</c:v>
                </c:pt>
                <c:pt idx="1024">
                  <c:v>41691</c:v>
                </c:pt>
                <c:pt idx="1025">
                  <c:v>41690</c:v>
                </c:pt>
                <c:pt idx="1026">
                  <c:v>41689</c:v>
                </c:pt>
                <c:pt idx="1027">
                  <c:v>41688</c:v>
                </c:pt>
                <c:pt idx="1028">
                  <c:v>41684</c:v>
                </c:pt>
                <c:pt idx="1029">
                  <c:v>41683</c:v>
                </c:pt>
                <c:pt idx="1030">
                  <c:v>41682</c:v>
                </c:pt>
                <c:pt idx="1031">
                  <c:v>41681</c:v>
                </c:pt>
                <c:pt idx="1032">
                  <c:v>41680</c:v>
                </c:pt>
                <c:pt idx="1033">
                  <c:v>41677</c:v>
                </c:pt>
                <c:pt idx="1034">
                  <c:v>41676</c:v>
                </c:pt>
                <c:pt idx="1035">
                  <c:v>41675</c:v>
                </c:pt>
                <c:pt idx="1036">
                  <c:v>41674</c:v>
                </c:pt>
                <c:pt idx="1037">
                  <c:v>41673</c:v>
                </c:pt>
                <c:pt idx="1038">
                  <c:v>41670</c:v>
                </c:pt>
                <c:pt idx="1039">
                  <c:v>41669</c:v>
                </c:pt>
                <c:pt idx="1040">
                  <c:v>41668</c:v>
                </c:pt>
                <c:pt idx="1041">
                  <c:v>41667</c:v>
                </c:pt>
                <c:pt idx="1042">
                  <c:v>41666</c:v>
                </c:pt>
                <c:pt idx="1043">
                  <c:v>41663</c:v>
                </c:pt>
                <c:pt idx="1044">
                  <c:v>41662</c:v>
                </c:pt>
                <c:pt idx="1045">
                  <c:v>41661</c:v>
                </c:pt>
                <c:pt idx="1046">
                  <c:v>41660</c:v>
                </c:pt>
                <c:pt idx="1047">
                  <c:v>41659</c:v>
                </c:pt>
                <c:pt idx="1048">
                  <c:v>41656</c:v>
                </c:pt>
                <c:pt idx="1049">
                  <c:v>41655</c:v>
                </c:pt>
                <c:pt idx="1050">
                  <c:v>41654</c:v>
                </c:pt>
                <c:pt idx="1051">
                  <c:v>41653</c:v>
                </c:pt>
                <c:pt idx="1052">
                  <c:v>41652</c:v>
                </c:pt>
                <c:pt idx="1053">
                  <c:v>41649</c:v>
                </c:pt>
                <c:pt idx="1054">
                  <c:v>41648</c:v>
                </c:pt>
                <c:pt idx="1055">
                  <c:v>41647</c:v>
                </c:pt>
                <c:pt idx="1056">
                  <c:v>41646</c:v>
                </c:pt>
                <c:pt idx="1057">
                  <c:v>41645</c:v>
                </c:pt>
                <c:pt idx="1058">
                  <c:v>41642</c:v>
                </c:pt>
                <c:pt idx="1059">
                  <c:v>41641</c:v>
                </c:pt>
                <c:pt idx="1060">
                  <c:v>41639</c:v>
                </c:pt>
                <c:pt idx="1061">
                  <c:v>41638</c:v>
                </c:pt>
                <c:pt idx="1062">
                  <c:v>41635</c:v>
                </c:pt>
                <c:pt idx="1063">
                  <c:v>41634</c:v>
                </c:pt>
                <c:pt idx="1064">
                  <c:v>41632</c:v>
                </c:pt>
                <c:pt idx="1065">
                  <c:v>41631</c:v>
                </c:pt>
                <c:pt idx="1066">
                  <c:v>41628</c:v>
                </c:pt>
                <c:pt idx="1067">
                  <c:v>41627</c:v>
                </c:pt>
                <c:pt idx="1068">
                  <c:v>41626</c:v>
                </c:pt>
                <c:pt idx="1069">
                  <c:v>41625</c:v>
                </c:pt>
                <c:pt idx="1070">
                  <c:v>41624</c:v>
                </c:pt>
                <c:pt idx="1071">
                  <c:v>41621</c:v>
                </c:pt>
                <c:pt idx="1072">
                  <c:v>41620</c:v>
                </c:pt>
                <c:pt idx="1073">
                  <c:v>41619</c:v>
                </c:pt>
                <c:pt idx="1074">
                  <c:v>41618</c:v>
                </c:pt>
                <c:pt idx="1075">
                  <c:v>41617</c:v>
                </c:pt>
                <c:pt idx="1076">
                  <c:v>41614</c:v>
                </c:pt>
                <c:pt idx="1077">
                  <c:v>41613</c:v>
                </c:pt>
                <c:pt idx="1078">
                  <c:v>41612</c:v>
                </c:pt>
                <c:pt idx="1079">
                  <c:v>41611</c:v>
                </c:pt>
                <c:pt idx="1080">
                  <c:v>41610</c:v>
                </c:pt>
                <c:pt idx="1081">
                  <c:v>41607</c:v>
                </c:pt>
                <c:pt idx="1082">
                  <c:v>41605</c:v>
                </c:pt>
                <c:pt idx="1083">
                  <c:v>41604</c:v>
                </c:pt>
                <c:pt idx="1084">
                  <c:v>41603</c:v>
                </c:pt>
                <c:pt idx="1085">
                  <c:v>41600</c:v>
                </c:pt>
                <c:pt idx="1086">
                  <c:v>41599</c:v>
                </c:pt>
                <c:pt idx="1087">
                  <c:v>41598</c:v>
                </c:pt>
                <c:pt idx="1088">
                  <c:v>41597</c:v>
                </c:pt>
                <c:pt idx="1089">
                  <c:v>41596</c:v>
                </c:pt>
                <c:pt idx="1090">
                  <c:v>41593</c:v>
                </c:pt>
                <c:pt idx="1091">
                  <c:v>41592</c:v>
                </c:pt>
                <c:pt idx="1092">
                  <c:v>41591</c:v>
                </c:pt>
                <c:pt idx="1093">
                  <c:v>41590</c:v>
                </c:pt>
                <c:pt idx="1094">
                  <c:v>41589</c:v>
                </c:pt>
                <c:pt idx="1095">
                  <c:v>41586</c:v>
                </c:pt>
                <c:pt idx="1096">
                  <c:v>41585</c:v>
                </c:pt>
                <c:pt idx="1097">
                  <c:v>41584</c:v>
                </c:pt>
                <c:pt idx="1098">
                  <c:v>41583</c:v>
                </c:pt>
                <c:pt idx="1099">
                  <c:v>41582</c:v>
                </c:pt>
                <c:pt idx="1100">
                  <c:v>41579</c:v>
                </c:pt>
                <c:pt idx="1101">
                  <c:v>41578</c:v>
                </c:pt>
                <c:pt idx="1102">
                  <c:v>41577</c:v>
                </c:pt>
                <c:pt idx="1103">
                  <c:v>41576</c:v>
                </c:pt>
                <c:pt idx="1104">
                  <c:v>41575</c:v>
                </c:pt>
                <c:pt idx="1105">
                  <c:v>41572</c:v>
                </c:pt>
                <c:pt idx="1106">
                  <c:v>41571</c:v>
                </c:pt>
                <c:pt idx="1107">
                  <c:v>41570</c:v>
                </c:pt>
                <c:pt idx="1108">
                  <c:v>41569</c:v>
                </c:pt>
                <c:pt idx="1109">
                  <c:v>41568</c:v>
                </c:pt>
                <c:pt idx="1110">
                  <c:v>41565</c:v>
                </c:pt>
                <c:pt idx="1111">
                  <c:v>41564</c:v>
                </c:pt>
                <c:pt idx="1112">
                  <c:v>41563</c:v>
                </c:pt>
                <c:pt idx="1113">
                  <c:v>41562</c:v>
                </c:pt>
                <c:pt idx="1114">
                  <c:v>41561</c:v>
                </c:pt>
                <c:pt idx="1115">
                  <c:v>41558</c:v>
                </c:pt>
                <c:pt idx="1116">
                  <c:v>41557</c:v>
                </c:pt>
                <c:pt idx="1117">
                  <c:v>41556</c:v>
                </c:pt>
                <c:pt idx="1118">
                  <c:v>41555</c:v>
                </c:pt>
                <c:pt idx="1119">
                  <c:v>41554</c:v>
                </c:pt>
                <c:pt idx="1120">
                  <c:v>41551</c:v>
                </c:pt>
                <c:pt idx="1121">
                  <c:v>41550</c:v>
                </c:pt>
                <c:pt idx="1122">
                  <c:v>41549</c:v>
                </c:pt>
                <c:pt idx="1123">
                  <c:v>41548</c:v>
                </c:pt>
                <c:pt idx="1124">
                  <c:v>41547</c:v>
                </c:pt>
                <c:pt idx="1125">
                  <c:v>41544</c:v>
                </c:pt>
                <c:pt idx="1126">
                  <c:v>41543</c:v>
                </c:pt>
                <c:pt idx="1127">
                  <c:v>41542</c:v>
                </c:pt>
                <c:pt idx="1128">
                  <c:v>41541</c:v>
                </c:pt>
                <c:pt idx="1129">
                  <c:v>41540</c:v>
                </c:pt>
                <c:pt idx="1130">
                  <c:v>41537</c:v>
                </c:pt>
                <c:pt idx="1131">
                  <c:v>41536</c:v>
                </c:pt>
                <c:pt idx="1132">
                  <c:v>41535</c:v>
                </c:pt>
                <c:pt idx="1133">
                  <c:v>41534</c:v>
                </c:pt>
                <c:pt idx="1134">
                  <c:v>41533</c:v>
                </c:pt>
                <c:pt idx="1135">
                  <c:v>41530</c:v>
                </c:pt>
                <c:pt idx="1136">
                  <c:v>41529</c:v>
                </c:pt>
                <c:pt idx="1137">
                  <c:v>41528</c:v>
                </c:pt>
                <c:pt idx="1138">
                  <c:v>41527</c:v>
                </c:pt>
                <c:pt idx="1139">
                  <c:v>41526</c:v>
                </c:pt>
                <c:pt idx="1140">
                  <c:v>41523</c:v>
                </c:pt>
                <c:pt idx="1141">
                  <c:v>41522</c:v>
                </c:pt>
                <c:pt idx="1142">
                  <c:v>41521</c:v>
                </c:pt>
                <c:pt idx="1143">
                  <c:v>41520</c:v>
                </c:pt>
                <c:pt idx="1144">
                  <c:v>41516</c:v>
                </c:pt>
                <c:pt idx="1145">
                  <c:v>41515</c:v>
                </c:pt>
                <c:pt idx="1146">
                  <c:v>41514</c:v>
                </c:pt>
                <c:pt idx="1147">
                  <c:v>41513</c:v>
                </c:pt>
                <c:pt idx="1148">
                  <c:v>41512</c:v>
                </c:pt>
                <c:pt idx="1149">
                  <c:v>41509</c:v>
                </c:pt>
                <c:pt idx="1150">
                  <c:v>41508</c:v>
                </c:pt>
                <c:pt idx="1151">
                  <c:v>41507</c:v>
                </c:pt>
                <c:pt idx="1152">
                  <c:v>41506</c:v>
                </c:pt>
                <c:pt idx="1153">
                  <c:v>41505</c:v>
                </c:pt>
                <c:pt idx="1154">
                  <c:v>41502</c:v>
                </c:pt>
                <c:pt idx="1155">
                  <c:v>41501</c:v>
                </c:pt>
                <c:pt idx="1156">
                  <c:v>41500</c:v>
                </c:pt>
                <c:pt idx="1157">
                  <c:v>41499</c:v>
                </c:pt>
                <c:pt idx="1158">
                  <c:v>41498</c:v>
                </c:pt>
                <c:pt idx="1159">
                  <c:v>41495</c:v>
                </c:pt>
                <c:pt idx="1160">
                  <c:v>41494</c:v>
                </c:pt>
                <c:pt idx="1161">
                  <c:v>41493</c:v>
                </c:pt>
                <c:pt idx="1162">
                  <c:v>41492</c:v>
                </c:pt>
                <c:pt idx="1163">
                  <c:v>41491</c:v>
                </c:pt>
                <c:pt idx="1164">
                  <c:v>41488</c:v>
                </c:pt>
                <c:pt idx="1165">
                  <c:v>41487</c:v>
                </c:pt>
                <c:pt idx="1166">
                  <c:v>41486</c:v>
                </c:pt>
                <c:pt idx="1167">
                  <c:v>41485</c:v>
                </c:pt>
                <c:pt idx="1168">
                  <c:v>41484</c:v>
                </c:pt>
                <c:pt idx="1169">
                  <c:v>41481</c:v>
                </c:pt>
                <c:pt idx="1170">
                  <c:v>41480</c:v>
                </c:pt>
                <c:pt idx="1171">
                  <c:v>41479</c:v>
                </c:pt>
                <c:pt idx="1172">
                  <c:v>41478</c:v>
                </c:pt>
                <c:pt idx="1173">
                  <c:v>41477</c:v>
                </c:pt>
                <c:pt idx="1174">
                  <c:v>41474</c:v>
                </c:pt>
                <c:pt idx="1175">
                  <c:v>41473</c:v>
                </c:pt>
                <c:pt idx="1176">
                  <c:v>41472</c:v>
                </c:pt>
                <c:pt idx="1177">
                  <c:v>41471</c:v>
                </c:pt>
                <c:pt idx="1178">
                  <c:v>41470</c:v>
                </c:pt>
                <c:pt idx="1179">
                  <c:v>41467</c:v>
                </c:pt>
                <c:pt idx="1180">
                  <c:v>41466</c:v>
                </c:pt>
                <c:pt idx="1181">
                  <c:v>41465</c:v>
                </c:pt>
                <c:pt idx="1182">
                  <c:v>41464</c:v>
                </c:pt>
                <c:pt idx="1183">
                  <c:v>41463</c:v>
                </c:pt>
                <c:pt idx="1184">
                  <c:v>41460</c:v>
                </c:pt>
                <c:pt idx="1185">
                  <c:v>41458</c:v>
                </c:pt>
                <c:pt idx="1186">
                  <c:v>41457</c:v>
                </c:pt>
                <c:pt idx="1187">
                  <c:v>41456</c:v>
                </c:pt>
                <c:pt idx="1188">
                  <c:v>41453</c:v>
                </c:pt>
                <c:pt idx="1189">
                  <c:v>41452</c:v>
                </c:pt>
                <c:pt idx="1190">
                  <c:v>41451</c:v>
                </c:pt>
                <c:pt idx="1191">
                  <c:v>41450</c:v>
                </c:pt>
                <c:pt idx="1192">
                  <c:v>41449</c:v>
                </c:pt>
                <c:pt idx="1193">
                  <c:v>41446</c:v>
                </c:pt>
                <c:pt idx="1194">
                  <c:v>41445</c:v>
                </c:pt>
                <c:pt idx="1195">
                  <c:v>41444</c:v>
                </c:pt>
                <c:pt idx="1196">
                  <c:v>41443</c:v>
                </c:pt>
                <c:pt idx="1197">
                  <c:v>41442</c:v>
                </c:pt>
                <c:pt idx="1198">
                  <c:v>41439</c:v>
                </c:pt>
                <c:pt idx="1199">
                  <c:v>41438</c:v>
                </c:pt>
                <c:pt idx="1200">
                  <c:v>41437</c:v>
                </c:pt>
                <c:pt idx="1201">
                  <c:v>41436</c:v>
                </c:pt>
                <c:pt idx="1202">
                  <c:v>41435</c:v>
                </c:pt>
                <c:pt idx="1203">
                  <c:v>41432</c:v>
                </c:pt>
                <c:pt idx="1204">
                  <c:v>41431</c:v>
                </c:pt>
                <c:pt idx="1205">
                  <c:v>41430</c:v>
                </c:pt>
                <c:pt idx="1206">
                  <c:v>41429</c:v>
                </c:pt>
                <c:pt idx="1207">
                  <c:v>41428</c:v>
                </c:pt>
                <c:pt idx="1208">
                  <c:v>41425</c:v>
                </c:pt>
                <c:pt idx="1209">
                  <c:v>41424</c:v>
                </c:pt>
                <c:pt idx="1210">
                  <c:v>41423</c:v>
                </c:pt>
                <c:pt idx="1211">
                  <c:v>41422</c:v>
                </c:pt>
                <c:pt idx="1212">
                  <c:v>41418</c:v>
                </c:pt>
                <c:pt idx="1213">
                  <c:v>41417</c:v>
                </c:pt>
                <c:pt idx="1214">
                  <c:v>41416</c:v>
                </c:pt>
                <c:pt idx="1215">
                  <c:v>41415</c:v>
                </c:pt>
                <c:pt idx="1216">
                  <c:v>41414</c:v>
                </c:pt>
                <c:pt idx="1217">
                  <c:v>41411</c:v>
                </c:pt>
                <c:pt idx="1218">
                  <c:v>41410</c:v>
                </c:pt>
                <c:pt idx="1219">
                  <c:v>41409</c:v>
                </c:pt>
                <c:pt idx="1220">
                  <c:v>41408</c:v>
                </c:pt>
                <c:pt idx="1221">
                  <c:v>41407</c:v>
                </c:pt>
                <c:pt idx="1222">
                  <c:v>41404</c:v>
                </c:pt>
                <c:pt idx="1223">
                  <c:v>41403</c:v>
                </c:pt>
                <c:pt idx="1224">
                  <c:v>41402</c:v>
                </c:pt>
                <c:pt idx="1225">
                  <c:v>41401</c:v>
                </c:pt>
                <c:pt idx="1226">
                  <c:v>41400</c:v>
                </c:pt>
                <c:pt idx="1227">
                  <c:v>41397</c:v>
                </c:pt>
                <c:pt idx="1228">
                  <c:v>41396</c:v>
                </c:pt>
                <c:pt idx="1229">
                  <c:v>41395</c:v>
                </c:pt>
                <c:pt idx="1230">
                  <c:v>41394</c:v>
                </c:pt>
                <c:pt idx="1231">
                  <c:v>41393</c:v>
                </c:pt>
                <c:pt idx="1232">
                  <c:v>41390</c:v>
                </c:pt>
                <c:pt idx="1233">
                  <c:v>41389</c:v>
                </c:pt>
                <c:pt idx="1234">
                  <c:v>41388</c:v>
                </c:pt>
                <c:pt idx="1235">
                  <c:v>41387</c:v>
                </c:pt>
                <c:pt idx="1236">
                  <c:v>41386</c:v>
                </c:pt>
                <c:pt idx="1237">
                  <c:v>41383</c:v>
                </c:pt>
                <c:pt idx="1238">
                  <c:v>41382</c:v>
                </c:pt>
                <c:pt idx="1239">
                  <c:v>41381</c:v>
                </c:pt>
                <c:pt idx="1240">
                  <c:v>41380</c:v>
                </c:pt>
                <c:pt idx="1241">
                  <c:v>41379</c:v>
                </c:pt>
                <c:pt idx="1242">
                  <c:v>41376</c:v>
                </c:pt>
                <c:pt idx="1243">
                  <c:v>41375</c:v>
                </c:pt>
                <c:pt idx="1244">
                  <c:v>41374</c:v>
                </c:pt>
                <c:pt idx="1245">
                  <c:v>41373</c:v>
                </c:pt>
                <c:pt idx="1246">
                  <c:v>41372</c:v>
                </c:pt>
                <c:pt idx="1247">
                  <c:v>41369</c:v>
                </c:pt>
                <c:pt idx="1248">
                  <c:v>41368</c:v>
                </c:pt>
                <c:pt idx="1249">
                  <c:v>41367</c:v>
                </c:pt>
                <c:pt idx="1250">
                  <c:v>41366</c:v>
                </c:pt>
                <c:pt idx="1251">
                  <c:v>41365</c:v>
                </c:pt>
                <c:pt idx="1252">
                  <c:v>41361</c:v>
                </c:pt>
                <c:pt idx="1253">
                  <c:v>41360</c:v>
                </c:pt>
                <c:pt idx="1254">
                  <c:v>41359</c:v>
                </c:pt>
                <c:pt idx="1255">
                  <c:v>41358</c:v>
                </c:pt>
                <c:pt idx="1256">
                  <c:v>41355</c:v>
                </c:pt>
                <c:pt idx="1257">
                  <c:v>41354</c:v>
                </c:pt>
                <c:pt idx="1258">
                  <c:v>41353</c:v>
                </c:pt>
                <c:pt idx="1259">
                  <c:v>41352</c:v>
                </c:pt>
                <c:pt idx="1260">
                  <c:v>41351</c:v>
                </c:pt>
                <c:pt idx="1261">
                  <c:v>41348</c:v>
                </c:pt>
                <c:pt idx="1262">
                  <c:v>41347</c:v>
                </c:pt>
                <c:pt idx="1263">
                  <c:v>41346</c:v>
                </c:pt>
                <c:pt idx="1264">
                  <c:v>41345</c:v>
                </c:pt>
                <c:pt idx="1265">
                  <c:v>41344</c:v>
                </c:pt>
                <c:pt idx="1266">
                  <c:v>41341</c:v>
                </c:pt>
                <c:pt idx="1267">
                  <c:v>41340</c:v>
                </c:pt>
                <c:pt idx="1268">
                  <c:v>41339</c:v>
                </c:pt>
                <c:pt idx="1269">
                  <c:v>41338</c:v>
                </c:pt>
                <c:pt idx="1270">
                  <c:v>41337</c:v>
                </c:pt>
                <c:pt idx="1271">
                  <c:v>41334</c:v>
                </c:pt>
                <c:pt idx="1272">
                  <c:v>41333</c:v>
                </c:pt>
                <c:pt idx="1273">
                  <c:v>41332</c:v>
                </c:pt>
                <c:pt idx="1274">
                  <c:v>41331</c:v>
                </c:pt>
                <c:pt idx="1275">
                  <c:v>41330</c:v>
                </c:pt>
                <c:pt idx="1276">
                  <c:v>41327</c:v>
                </c:pt>
                <c:pt idx="1277">
                  <c:v>41326</c:v>
                </c:pt>
                <c:pt idx="1278">
                  <c:v>41325</c:v>
                </c:pt>
                <c:pt idx="1279">
                  <c:v>41324</c:v>
                </c:pt>
                <c:pt idx="1280">
                  <c:v>41320</c:v>
                </c:pt>
                <c:pt idx="1281">
                  <c:v>41319</c:v>
                </c:pt>
                <c:pt idx="1282">
                  <c:v>41318</c:v>
                </c:pt>
                <c:pt idx="1283">
                  <c:v>41317</c:v>
                </c:pt>
                <c:pt idx="1284">
                  <c:v>41316</c:v>
                </c:pt>
                <c:pt idx="1285">
                  <c:v>41313</c:v>
                </c:pt>
                <c:pt idx="1286">
                  <c:v>41312</c:v>
                </c:pt>
                <c:pt idx="1287">
                  <c:v>41311</c:v>
                </c:pt>
                <c:pt idx="1288">
                  <c:v>41310</c:v>
                </c:pt>
                <c:pt idx="1289">
                  <c:v>41309</c:v>
                </c:pt>
                <c:pt idx="1290">
                  <c:v>41306</c:v>
                </c:pt>
                <c:pt idx="1291">
                  <c:v>41305</c:v>
                </c:pt>
                <c:pt idx="1292">
                  <c:v>41304</c:v>
                </c:pt>
                <c:pt idx="1293">
                  <c:v>41303</c:v>
                </c:pt>
                <c:pt idx="1294">
                  <c:v>41302</c:v>
                </c:pt>
                <c:pt idx="1295">
                  <c:v>41299</c:v>
                </c:pt>
                <c:pt idx="1296">
                  <c:v>41298</c:v>
                </c:pt>
                <c:pt idx="1297">
                  <c:v>41297</c:v>
                </c:pt>
                <c:pt idx="1298">
                  <c:v>41296</c:v>
                </c:pt>
                <c:pt idx="1299">
                  <c:v>41292</c:v>
                </c:pt>
                <c:pt idx="1300">
                  <c:v>41291</c:v>
                </c:pt>
                <c:pt idx="1301">
                  <c:v>41290</c:v>
                </c:pt>
                <c:pt idx="1302">
                  <c:v>41289</c:v>
                </c:pt>
                <c:pt idx="1303">
                  <c:v>41288</c:v>
                </c:pt>
                <c:pt idx="1304">
                  <c:v>41285</c:v>
                </c:pt>
                <c:pt idx="1305">
                  <c:v>41284</c:v>
                </c:pt>
                <c:pt idx="1306">
                  <c:v>41283</c:v>
                </c:pt>
                <c:pt idx="1307">
                  <c:v>41282</c:v>
                </c:pt>
                <c:pt idx="1308">
                  <c:v>41281</c:v>
                </c:pt>
                <c:pt idx="1309">
                  <c:v>41278</c:v>
                </c:pt>
                <c:pt idx="1310">
                  <c:v>41277</c:v>
                </c:pt>
                <c:pt idx="1311">
                  <c:v>41276</c:v>
                </c:pt>
                <c:pt idx="1312">
                  <c:v>41274</c:v>
                </c:pt>
                <c:pt idx="1313">
                  <c:v>41271</c:v>
                </c:pt>
                <c:pt idx="1314">
                  <c:v>41270</c:v>
                </c:pt>
                <c:pt idx="1315">
                  <c:v>41269</c:v>
                </c:pt>
                <c:pt idx="1316">
                  <c:v>41267</c:v>
                </c:pt>
                <c:pt idx="1317">
                  <c:v>41264</c:v>
                </c:pt>
                <c:pt idx="1318">
                  <c:v>41263</c:v>
                </c:pt>
                <c:pt idx="1319">
                  <c:v>41262</c:v>
                </c:pt>
                <c:pt idx="1320">
                  <c:v>41261</c:v>
                </c:pt>
                <c:pt idx="1321">
                  <c:v>41260</c:v>
                </c:pt>
                <c:pt idx="1322">
                  <c:v>41257</c:v>
                </c:pt>
                <c:pt idx="1323">
                  <c:v>41256</c:v>
                </c:pt>
                <c:pt idx="1324">
                  <c:v>41255</c:v>
                </c:pt>
                <c:pt idx="1325">
                  <c:v>41254</c:v>
                </c:pt>
                <c:pt idx="1326">
                  <c:v>41253</c:v>
                </c:pt>
                <c:pt idx="1327">
                  <c:v>41250</c:v>
                </c:pt>
                <c:pt idx="1328">
                  <c:v>41249</c:v>
                </c:pt>
                <c:pt idx="1329">
                  <c:v>41248</c:v>
                </c:pt>
                <c:pt idx="1330">
                  <c:v>41247</c:v>
                </c:pt>
                <c:pt idx="1331">
                  <c:v>41246</c:v>
                </c:pt>
                <c:pt idx="1332">
                  <c:v>41243</c:v>
                </c:pt>
                <c:pt idx="1333">
                  <c:v>41242</c:v>
                </c:pt>
                <c:pt idx="1334">
                  <c:v>41241</c:v>
                </c:pt>
                <c:pt idx="1335">
                  <c:v>41240</c:v>
                </c:pt>
                <c:pt idx="1336">
                  <c:v>41239</c:v>
                </c:pt>
                <c:pt idx="1337">
                  <c:v>41236</c:v>
                </c:pt>
                <c:pt idx="1338">
                  <c:v>41234</c:v>
                </c:pt>
                <c:pt idx="1339">
                  <c:v>41233</c:v>
                </c:pt>
                <c:pt idx="1340">
                  <c:v>41232</c:v>
                </c:pt>
                <c:pt idx="1341">
                  <c:v>41229</c:v>
                </c:pt>
                <c:pt idx="1342">
                  <c:v>41228</c:v>
                </c:pt>
                <c:pt idx="1343">
                  <c:v>41227</c:v>
                </c:pt>
                <c:pt idx="1344">
                  <c:v>41226</c:v>
                </c:pt>
                <c:pt idx="1345">
                  <c:v>41225</c:v>
                </c:pt>
                <c:pt idx="1346">
                  <c:v>41222</c:v>
                </c:pt>
                <c:pt idx="1347">
                  <c:v>41221</c:v>
                </c:pt>
                <c:pt idx="1348">
                  <c:v>41220</c:v>
                </c:pt>
                <c:pt idx="1349">
                  <c:v>41219</c:v>
                </c:pt>
                <c:pt idx="1350">
                  <c:v>41218</c:v>
                </c:pt>
                <c:pt idx="1351">
                  <c:v>41215</c:v>
                </c:pt>
                <c:pt idx="1352">
                  <c:v>41214</c:v>
                </c:pt>
                <c:pt idx="1353">
                  <c:v>41213</c:v>
                </c:pt>
                <c:pt idx="1354">
                  <c:v>41212</c:v>
                </c:pt>
                <c:pt idx="1355">
                  <c:v>41211</c:v>
                </c:pt>
                <c:pt idx="1356">
                  <c:v>41208</c:v>
                </c:pt>
                <c:pt idx="1357">
                  <c:v>41207</c:v>
                </c:pt>
                <c:pt idx="1358">
                  <c:v>41206</c:v>
                </c:pt>
                <c:pt idx="1359">
                  <c:v>41205</c:v>
                </c:pt>
                <c:pt idx="1360">
                  <c:v>41204</c:v>
                </c:pt>
                <c:pt idx="1361">
                  <c:v>41201</c:v>
                </c:pt>
                <c:pt idx="1362">
                  <c:v>41200</c:v>
                </c:pt>
                <c:pt idx="1363">
                  <c:v>41199</c:v>
                </c:pt>
                <c:pt idx="1364">
                  <c:v>41198</c:v>
                </c:pt>
                <c:pt idx="1365">
                  <c:v>41197</c:v>
                </c:pt>
                <c:pt idx="1366">
                  <c:v>41194</c:v>
                </c:pt>
                <c:pt idx="1367">
                  <c:v>41193</c:v>
                </c:pt>
                <c:pt idx="1368">
                  <c:v>41192</c:v>
                </c:pt>
                <c:pt idx="1369">
                  <c:v>41191</c:v>
                </c:pt>
                <c:pt idx="1370">
                  <c:v>41190</c:v>
                </c:pt>
                <c:pt idx="1371">
                  <c:v>41187</c:v>
                </c:pt>
                <c:pt idx="1372">
                  <c:v>41186</c:v>
                </c:pt>
                <c:pt idx="1373">
                  <c:v>41185</c:v>
                </c:pt>
                <c:pt idx="1374">
                  <c:v>41184</c:v>
                </c:pt>
                <c:pt idx="1375">
                  <c:v>41183</c:v>
                </c:pt>
                <c:pt idx="1376">
                  <c:v>41180</c:v>
                </c:pt>
                <c:pt idx="1377">
                  <c:v>41179</c:v>
                </c:pt>
                <c:pt idx="1378">
                  <c:v>41178</c:v>
                </c:pt>
                <c:pt idx="1379">
                  <c:v>41177</c:v>
                </c:pt>
                <c:pt idx="1380">
                  <c:v>41176</c:v>
                </c:pt>
                <c:pt idx="1381">
                  <c:v>41173</c:v>
                </c:pt>
                <c:pt idx="1382">
                  <c:v>41172</c:v>
                </c:pt>
                <c:pt idx="1383">
                  <c:v>41171</c:v>
                </c:pt>
                <c:pt idx="1384">
                  <c:v>41170</c:v>
                </c:pt>
                <c:pt idx="1385">
                  <c:v>41169</c:v>
                </c:pt>
                <c:pt idx="1386">
                  <c:v>41166</c:v>
                </c:pt>
                <c:pt idx="1387">
                  <c:v>41165</c:v>
                </c:pt>
                <c:pt idx="1388">
                  <c:v>41164</c:v>
                </c:pt>
                <c:pt idx="1389">
                  <c:v>41163</c:v>
                </c:pt>
                <c:pt idx="1390">
                  <c:v>41162</c:v>
                </c:pt>
                <c:pt idx="1391">
                  <c:v>41159</c:v>
                </c:pt>
                <c:pt idx="1392">
                  <c:v>41158</c:v>
                </c:pt>
                <c:pt idx="1393">
                  <c:v>41157</c:v>
                </c:pt>
                <c:pt idx="1394">
                  <c:v>41156</c:v>
                </c:pt>
                <c:pt idx="1395">
                  <c:v>41152</c:v>
                </c:pt>
                <c:pt idx="1396">
                  <c:v>41151</c:v>
                </c:pt>
                <c:pt idx="1397">
                  <c:v>41150</c:v>
                </c:pt>
                <c:pt idx="1398">
                  <c:v>41149</c:v>
                </c:pt>
                <c:pt idx="1399">
                  <c:v>41148</c:v>
                </c:pt>
                <c:pt idx="1400">
                  <c:v>41145</c:v>
                </c:pt>
                <c:pt idx="1401">
                  <c:v>41144</c:v>
                </c:pt>
                <c:pt idx="1402">
                  <c:v>41143</c:v>
                </c:pt>
                <c:pt idx="1403">
                  <c:v>41142</c:v>
                </c:pt>
                <c:pt idx="1404">
                  <c:v>41141</c:v>
                </c:pt>
                <c:pt idx="1405">
                  <c:v>41138</c:v>
                </c:pt>
                <c:pt idx="1406">
                  <c:v>41137</c:v>
                </c:pt>
                <c:pt idx="1407">
                  <c:v>41136</c:v>
                </c:pt>
                <c:pt idx="1408">
                  <c:v>41135</c:v>
                </c:pt>
                <c:pt idx="1409">
                  <c:v>41134</c:v>
                </c:pt>
                <c:pt idx="1410">
                  <c:v>41131</c:v>
                </c:pt>
                <c:pt idx="1411">
                  <c:v>41130</c:v>
                </c:pt>
                <c:pt idx="1412">
                  <c:v>41129</c:v>
                </c:pt>
                <c:pt idx="1413">
                  <c:v>41128</c:v>
                </c:pt>
                <c:pt idx="1414">
                  <c:v>41127</c:v>
                </c:pt>
                <c:pt idx="1415">
                  <c:v>41124</c:v>
                </c:pt>
                <c:pt idx="1416">
                  <c:v>41123</c:v>
                </c:pt>
                <c:pt idx="1417">
                  <c:v>41122</c:v>
                </c:pt>
                <c:pt idx="1418">
                  <c:v>41121</c:v>
                </c:pt>
                <c:pt idx="1419">
                  <c:v>41120</c:v>
                </c:pt>
                <c:pt idx="1420">
                  <c:v>41117</c:v>
                </c:pt>
                <c:pt idx="1421">
                  <c:v>41116</c:v>
                </c:pt>
                <c:pt idx="1422">
                  <c:v>41115</c:v>
                </c:pt>
                <c:pt idx="1423">
                  <c:v>41114</c:v>
                </c:pt>
                <c:pt idx="1424">
                  <c:v>41113</c:v>
                </c:pt>
                <c:pt idx="1425">
                  <c:v>41110</c:v>
                </c:pt>
                <c:pt idx="1426">
                  <c:v>41109</c:v>
                </c:pt>
                <c:pt idx="1427">
                  <c:v>41108</c:v>
                </c:pt>
                <c:pt idx="1428">
                  <c:v>41107</c:v>
                </c:pt>
                <c:pt idx="1429">
                  <c:v>41106</c:v>
                </c:pt>
                <c:pt idx="1430">
                  <c:v>41103</c:v>
                </c:pt>
                <c:pt idx="1431">
                  <c:v>41102</c:v>
                </c:pt>
                <c:pt idx="1432">
                  <c:v>41101</c:v>
                </c:pt>
                <c:pt idx="1433">
                  <c:v>41100</c:v>
                </c:pt>
                <c:pt idx="1434">
                  <c:v>41099</c:v>
                </c:pt>
                <c:pt idx="1435">
                  <c:v>41096</c:v>
                </c:pt>
                <c:pt idx="1436">
                  <c:v>41095</c:v>
                </c:pt>
                <c:pt idx="1437">
                  <c:v>41093</c:v>
                </c:pt>
                <c:pt idx="1438">
                  <c:v>41092</c:v>
                </c:pt>
                <c:pt idx="1439">
                  <c:v>41089</c:v>
                </c:pt>
                <c:pt idx="1440">
                  <c:v>41088</c:v>
                </c:pt>
                <c:pt idx="1441">
                  <c:v>41087</c:v>
                </c:pt>
                <c:pt idx="1442">
                  <c:v>41086</c:v>
                </c:pt>
                <c:pt idx="1443">
                  <c:v>41085</c:v>
                </c:pt>
                <c:pt idx="1444">
                  <c:v>41082</c:v>
                </c:pt>
                <c:pt idx="1445">
                  <c:v>41081</c:v>
                </c:pt>
                <c:pt idx="1446">
                  <c:v>41080</c:v>
                </c:pt>
                <c:pt idx="1447">
                  <c:v>41079</c:v>
                </c:pt>
                <c:pt idx="1448">
                  <c:v>41078</c:v>
                </c:pt>
                <c:pt idx="1449">
                  <c:v>41075</c:v>
                </c:pt>
                <c:pt idx="1450">
                  <c:v>41074</c:v>
                </c:pt>
                <c:pt idx="1451">
                  <c:v>41073</c:v>
                </c:pt>
                <c:pt idx="1452">
                  <c:v>41072</c:v>
                </c:pt>
                <c:pt idx="1453">
                  <c:v>41071</c:v>
                </c:pt>
                <c:pt idx="1454">
                  <c:v>41068</c:v>
                </c:pt>
                <c:pt idx="1455">
                  <c:v>41067</c:v>
                </c:pt>
                <c:pt idx="1456">
                  <c:v>41066</c:v>
                </c:pt>
                <c:pt idx="1457">
                  <c:v>41065</c:v>
                </c:pt>
                <c:pt idx="1458">
                  <c:v>41064</c:v>
                </c:pt>
                <c:pt idx="1459">
                  <c:v>41061</c:v>
                </c:pt>
                <c:pt idx="1460">
                  <c:v>41060</c:v>
                </c:pt>
                <c:pt idx="1461">
                  <c:v>41059</c:v>
                </c:pt>
                <c:pt idx="1462">
                  <c:v>41058</c:v>
                </c:pt>
                <c:pt idx="1463">
                  <c:v>41054</c:v>
                </c:pt>
                <c:pt idx="1464">
                  <c:v>41053</c:v>
                </c:pt>
                <c:pt idx="1465">
                  <c:v>41052</c:v>
                </c:pt>
                <c:pt idx="1466">
                  <c:v>41051</c:v>
                </c:pt>
                <c:pt idx="1467">
                  <c:v>41050</c:v>
                </c:pt>
                <c:pt idx="1468">
                  <c:v>41047</c:v>
                </c:pt>
                <c:pt idx="1469">
                  <c:v>41046</c:v>
                </c:pt>
                <c:pt idx="1470">
                  <c:v>41045</c:v>
                </c:pt>
                <c:pt idx="1471">
                  <c:v>41044</c:v>
                </c:pt>
                <c:pt idx="1472">
                  <c:v>41043</c:v>
                </c:pt>
                <c:pt idx="1473">
                  <c:v>41040</c:v>
                </c:pt>
                <c:pt idx="1474">
                  <c:v>41039</c:v>
                </c:pt>
                <c:pt idx="1475">
                  <c:v>41038</c:v>
                </c:pt>
                <c:pt idx="1476">
                  <c:v>41037</c:v>
                </c:pt>
                <c:pt idx="1477">
                  <c:v>41033</c:v>
                </c:pt>
                <c:pt idx="1478">
                  <c:v>41032</c:v>
                </c:pt>
                <c:pt idx="1479">
                  <c:v>41031</c:v>
                </c:pt>
                <c:pt idx="1480">
                  <c:v>41030</c:v>
                </c:pt>
                <c:pt idx="1481">
                  <c:v>41029</c:v>
                </c:pt>
                <c:pt idx="1482">
                  <c:v>41026</c:v>
                </c:pt>
                <c:pt idx="1483">
                  <c:v>41025</c:v>
                </c:pt>
                <c:pt idx="1484">
                  <c:v>41024</c:v>
                </c:pt>
                <c:pt idx="1485">
                  <c:v>41023</c:v>
                </c:pt>
                <c:pt idx="1486">
                  <c:v>41022</c:v>
                </c:pt>
                <c:pt idx="1487">
                  <c:v>41019</c:v>
                </c:pt>
                <c:pt idx="1488">
                  <c:v>41018</c:v>
                </c:pt>
                <c:pt idx="1489">
                  <c:v>41017</c:v>
                </c:pt>
                <c:pt idx="1490">
                  <c:v>41016</c:v>
                </c:pt>
                <c:pt idx="1491">
                  <c:v>41015</c:v>
                </c:pt>
                <c:pt idx="1492">
                  <c:v>41012</c:v>
                </c:pt>
                <c:pt idx="1493">
                  <c:v>41011</c:v>
                </c:pt>
                <c:pt idx="1494">
                  <c:v>41010</c:v>
                </c:pt>
                <c:pt idx="1495">
                  <c:v>41009</c:v>
                </c:pt>
                <c:pt idx="1496">
                  <c:v>41004</c:v>
                </c:pt>
                <c:pt idx="1497">
                  <c:v>41003</c:v>
                </c:pt>
                <c:pt idx="1498">
                  <c:v>41002</c:v>
                </c:pt>
                <c:pt idx="1499">
                  <c:v>41001</c:v>
                </c:pt>
                <c:pt idx="1500">
                  <c:v>40998</c:v>
                </c:pt>
                <c:pt idx="1501">
                  <c:v>40997</c:v>
                </c:pt>
                <c:pt idx="1502">
                  <c:v>40996</c:v>
                </c:pt>
                <c:pt idx="1503">
                  <c:v>40995</c:v>
                </c:pt>
                <c:pt idx="1504">
                  <c:v>40994</c:v>
                </c:pt>
                <c:pt idx="1505">
                  <c:v>40991</c:v>
                </c:pt>
                <c:pt idx="1506">
                  <c:v>40990</c:v>
                </c:pt>
                <c:pt idx="1507">
                  <c:v>40989</c:v>
                </c:pt>
                <c:pt idx="1508">
                  <c:v>40988</c:v>
                </c:pt>
                <c:pt idx="1509">
                  <c:v>40987</c:v>
                </c:pt>
                <c:pt idx="1510">
                  <c:v>40984</c:v>
                </c:pt>
                <c:pt idx="1511">
                  <c:v>40983</c:v>
                </c:pt>
                <c:pt idx="1512">
                  <c:v>40982</c:v>
                </c:pt>
                <c:pt idx="1513">
                  <c:v>40981</c:v>
                </c:pt>
                <c:pt idx="1514">
                  <c:v>40980</c:v>
                </c:pt>
                <c:pt idx="1515">
                  <c:v>40977</c:v>
                </c:pt>
                <c:pt idx="1516">
                  <c:v>40976</c:v>
                </c:pt>
                <c:pt idx="1517">
                  <c:v>40975</c:v>
                </c:pt>
                <c:pt idx="1518">
                  <c:v>40974</c:v>
                </c:pt>
                <c:pt idx="1519">
                  <c:v>40973</c:v>
                </c:pt>
                <c:pt idx="1520">
                  <c:v>40970</c:v>
                </c:pt>
                <c:pt idx="1521">
                  <c:v>40969</c:v>
                </c:pt>
                <c:pt idx="1522">
                  <c:v>40968</c:v>
                </c:pt>
                <c:pt idx="1523">
                  <c:v>40967</c:v>
                </c:pt>
                <c:pt idx="1524">
                  <c:v>40966</c:v>
                </c:pt>
                <c:pt idx="1525">
                  <c:v>40963</c:v>
                </c:pt>
                <c:pt idx="1526">
                  <c:v>40962</c:v>
                </c:pt>
                <c:pt idx="1527">
                  <c:v>40961</c:v>
                </c:pt>
                <c:pt idx="1528">
                  <c:v>40960</c:v>
                </c:pt>
                <c:pt idx="1529">
                  <c:v>40956</c:v>
                </c:pt>
                <c:pt idx="1530">
                  <c:v>40955</c:v>
                </c:pt>
                <c:pt idx="1531">
                  <c:v>40954</c:v>
                </c:pt>
                <c:pt idx="1532">
                  <c:v>40953</c:v>
                </c:pt>
                <c:pt idx="1533">
                  <c:v>40952</c:v>
                </c:pt>
                <c:pt idx="1534">
                  <c:v>40949</c:v>
                </c:pt>
                <c:pt idx="1535">
                  <c:v>40948</c:v>
                </c:pt>
                <c:pt idx="1536">
                  <c:v>40947</c:v>
                </c:pt>
                <c:pt idx="1537">
                  <c:v>40946</c:v>
                </c:pt>
                <c:pt idx="1538">
                  <c:v>40945</c:v>
                </c:pt>
                <c:pt idx="1539">
                  <c:v>40942</c:v>
                </c:pt>
                <c:pt idx="1540">
                  <c:v>40941</c:v>
                </c:pt>
                <c:pt idx="1541">
                  <c:v>40940</c:v>
                </c:pt>
                <c:pt idx="1542">
                  <c:v>40939</c:v>
                </c:pt>
                <c:pt idx="1543">
                  <c:v>40938</c:v>
                </c:pt>
                <c:pt idx="1544">
                  <c:v>40935</c:v>
                </c:pt>
                <c:pt idx="1545">
                  <c:v>40934</c:v>
                </c:pt>
                <c:pt idx="1546">
                  <c:v>40933</c:v>
                </c:pt>
                <c:pt idx="1547">
                  <c:v>40932</c:v>
                </c:pt>
                <c:pt idx="1548">
                  <c:v>40931</c:v>
                </c:pt>
                <c:pt idx="1549">
                  <c:v>40928</c:v>
                </c:pt>
                <c:pt idx="1550">
                  <c:v>40927</c:v>
                </c:pt>
                <c:pt idx="1551">
                  <c:v>40926</c:v>
                </c:pt>
                <c:pt idx="1552">
                  <c:v>40925</c:v>
                </c:pt>
                <c:pt idx="1553">
                  <c:v>40921</c:v>
                </c:pt>
                <c:pt idx="1554">
                  <c:v>40920</c:v>
                </c:pt>
                <c:pt idx="1555">
                  <c:v>40919</c:v>
                </c:pt>
                <c:pt idx="1556">
                  <c:v>40918</c:v>
                </c:pt>
                <c:pt idx="1557">
                  <c:v>40917</c:v>
                </c:pt>
                <c:pt idx="1558">
                  <c:v>40914</c:v>
                </c:pt>
                <c:pt idx="1559">
                  <c:v>40913</c:v>
                </c:pt>
                <c:pt idx="1560">
                  <c:v>40912</c:v>
                </c:pt>
                <c:pt idx="1561">
                  <c:v>40911</c:v>
                </c:pt>
                <c:pt idx="1562">
                  <c:v>40907</c:v>
                </c:pt>
                <c:pt idx="1563">
                  <c:v>40906</c:v>
                </c:pt>
                <c:pt idx="1564">
                  <c:v>40905</c:v>
                </c:pt>
                <c:pt idx="1565">
                  <c:v>40900</c:v>
                </c:pt>
                <c:pt idx="1566">
                  <c:v>40899</c:v>
                </c:pt>
                <c:pt idx="1567">
                  <c:v>40898</c:v>
                </c:pt>
                <c:pt idx="1568">
                  <c:v>40897</c:v>
                </c:pt>
                <c:pt idx="1569">
                  <c:v>40896</c:v>
                </c:pt>
                <c:pt idx="1570">
                  <c:v>40893</c:v>
                </c:pt>
                <c:pt idx="1571">
                  <c:v>40892</c:v>
                </c:pt>
                <c:pt idx="1572">
                  <c:v>40891</c:v>
                </c:pt>
                <c:pt idx="1573">
                  <c:v>40890</c:v>
                </c:pt>
                <c:pt idx="1574">
                  <c:v>40889</c:v>
                </c:pt>
                <c:pt idx="1575">
                  <c:v>40886</c:v>
                </c:pt>
                <c:pt idx="1576">
                  <c:v>40885</c:v>
                </c:pt>
                <c:pt idx="1577">
                  <c:v>40884</c:v>
                </c:pt>
                <c:pt idx="1578">
                  <c:v>40883</c:v>
                </c:pt>
                <c:pt idx="1579">
                  <c:v>40882</c:v>
                </c:pt>
                <c:pt idx="1580">
                  <c:v>40879</c:v>
                </c:pt>
                <c:pt idx="1581">
                  <c:v>40878</c:v>
                </c:pt>
                <c:pt idx="1582">
                  <c:v>40877</c:v>
                </c:pt>
                <c:pt idx="1583">
                  <c:v>40876</c:v>
                </c:pt>
                <c:pt idx="1584">
                  <c:v>40875</c:v>
                </c:pt>
                <c:pt idx="1585">
                  <c:v>40872</c:v>
                </c:pt>
                <c:pt idx="1586">
                  <c:v>40870</c:v>
                </c:pt>
                <c:pt idx="1587">
                  <c:v>40869</c:v>
                </c:pt>
                <c:pt idx="1588">
                  <c:v>40868</c:v>
                </c:pt>
                <c:pt idx="1589">
                  <c:v>40865</c:v>
                </c:pt>
                <c:pt idx="1590">
                  <c:v>40864</c:v>
                </c:pt>
                <c:pt idx="1591">
                  <c:v>40863</c:v>
                </c:pt>
                <c:pt idx="1592">
                  <c:v>40862</c:v>
                </c:pt>
                <c:pt idx="1593">
                  <c:v>40861</c:v>
                </c:pt>
                <c:pt idx="1594">
                  <c:v>40858</c:v>
                </c:pt>
                <c:pt idx="1595">
                  <c:v>40857</c:v>
                </c:pt>
                <c:pt idx="1596">
                  <c:v>40856</c:v>
                </c:pt>
                <c:pt idx="1597">
                  <c:v>40855</c:v>
                </c:pt>
                <c:pt idx="1598">
                  <c:v>40854</c:v>
                </c:pt>
                <c:pt idx="1599">
                  <c:v>40851</c:v>
                </c:pt>
                <c:pt idx="1600">
                  <c:v>40850</c:v>
                </c:pt>
                <c:pt idx="1601">
                  <c:v>40849</c:v>
                </c:pt>
                <c:pt idx="1602">
                  <c:v>40848</c:v>
                </c:pt>
                <c:pt idx="1603">
                  <c:v>40847</c:v>
                </c:pt>
                <c:pt idx="1604">
                  <c:v>40844</c:v>
                </c:pt>
                <c:pt idx="1605">
                  <c:v>40843</c:v>
                </c:pt>
                <c:pt idx="1606">
                  <c:v>40842</c:v>
                </c:pt>
                <c:pt idx="1607">
                  <c:v>40841</c:v>
                </c:pt>
                <c:pt idx="1608">
                  <c:v>40840</c:v>
                </c:pt>
                <c:pt idx="1609">
                  <c:v>40837</c:v>
                </c:pt>
                <c:pt idx="1610">
                  <c:v>40836</c:v>
                </c:pt>
                <c:pt idx="1611">
                  <c:v>40835</c:v>
                </c:pt>
                <c:pt idx="1612">
                  <c:v>40834</c:v>
                </c:pt>
                <c:pt idx="1613">
                  <c:v>40833</c:v>
                </c:pt>
                <c:pt idx="1614">
                  <c:v>40830</c:v>
                </c:pt>
                <c:pt idx="1615">
                  <c:v>40829</c:v>
                </c:pt>
                <c:pt idx="1616">
                  <c:v>40828</c:v>
                </c:pt>
                <c:pt idx="1617">
                  <c:v>40827</c:v>
                </c:pt>
                <c:pt idx="1618">
                  <c:v>40826</c:v>
                </c:pt>
                <c:pt idx="1619">
                  <c:v>40823</c:v>
                </c:pt>
                <c:pt idx="1620">
                  <c:v>40822</c:v>
                </c:pt>
                <c:pt idx="1621">
                  <c:v>40821</c:v>
                </c:pt>
                <c:pt idx="1622">
                  <c:v>40820</c:v>
                </c:pt>
                <c:pt idx="1623">
                  <c:v>40819</c:v>
                </c:pt>
                <c:pt idx="1624">
                  <c:v>40816</c:v>
                </c:pt>
                <c:pt idx="1625">
                  <c:v>40815</c:v>
                </c:pt>
                <c:pt idx="1626">
                  <c:v>40814</c:v>
                </c:pt>
                <c:pt idx="1627">
                  <c:v>40813</c:v>
                </c:pt>
                <c:pt idx="1628">
                  <c:v>40812</c:v>
                </c:pt>
                <c:pt idx="1629">
                  <c:v>40809</c:v>
                </c:pt>
                <c:pt idx="1630">
                  <c:v>40808</c:v>
                </c:pt>
                <c:pt idx="1631">
                  <c:v>40807</c:v>
                </c:pt>
                <c:pt idx="1632">
                  <c:v>40806</c:v>
                </c:pt>
                <c:pt idx="1633">
                  <c:v>40805</c:v>
                </c:pt>
                <c:pt idx="1634">
                  <c:v>40802</c:v>
                </c:pt>
                <c:pt idx="1635">
                  <c:v>40801</c:v>
                </c:pt>
                <c:pt idx="1636">
                  <c:v>40800</c:v>
                </c:pt>
                <c:pt idx="1637">
                  <c:v>40799</c:v>
                </c:pt>
                <c:pt idx="1638">
                  <c:v>40798</c:v>
                </c:pt>
                <c:pt idx="1639">
                  <c:v>40795</c:v>
                </c:pt>
                <c:pt idx="1640">
                  <c:v>40794</c:v>
                </c:pt>
                <c:pt idx="1641">
                  <c:v>40793</c:v>
                </c:pt>
                <c:pt idx="1642">
                  <c:v>40792</c:v>
                </c:pt>
                <c:pt idx="1643">
                  <c:v>40788</c:v>
                </c:pt>
                <c:pt idx="1644">
                  <c:v>40787</c:v>
                </c:pt>
                <c:pt idx="1645">
                  <c:v>40786</c:v>
                </c:pt>
                <c:pt idx="1646">
                  <c:v>40785</c:v>
                </c:pt>
                <c:pt idx="1647">
                  <c:v>40781</c:v>
                </c:pt>
                <c:pt idx="1648">
                  <c:v>40780</c:v>
                </c:pt>
                <c:pt idx="1649">
                  <c:v>40779</c:v>
                </c:pt>
                <c:pt idx="1650">
                  <c:v>40778</c:v>
                </c:pt>
                <c:pt idx="1651">
                  <c:v>40777</c:v>
                </c:pt>
                <c:pt idx="1652">
                  <c:v>40774</c:v>
                </c:pt>
                <c:pt idx="1653">
                  <c:v>40773</c:v>
                </c:pt>
                <c:pt idx="1654">
                  <c:v>40772</c:v>
                </c:pt>
                <c:pt idx="1655">
                  <c:v>40771</c:v>
                </c:pt>
                <c:pt idx="1656">
                  <c:v>40770</c:v>
                </c:pt>
                <c:pt idx="1657">
                  <c:v>40767</c:v>
                </c:pt>
                <c:pt idx="1658">
                  <c:v>40766</c:v>
                </c:pt>
                <c:pt idx="1659">
                  <c:v>40765</c:v>
                </c:pt>
                <c:pt idx="1660">
                  <c:v>40764</c:v>
                </c:pt>
                <c:pt idx="1661">
                  <c:v>40763</c:v>
                </c:pt>
                <c:pt idx="1662">
                  <c:v>40760</c:v>
                </c:pt>
                <c:pt idx="1663">
                  <c:v>40759</c:v>
                </c:pt>
                <c:pt idx="1664">
                  <c:v>40758</c:v>
                </c:pt>
                <c:pt idx="1665">
                  <c:v>40757</c:v>
                </c:pt>
                <c:pt idx="1666">
                  <c:v>40756</c:v>
                </c:pt>
                <c:pt idx="1667">
                  <c:v>40753</c:v>
                </c:pt>
                <c:pt idx="1668">
                  <c:v>40752</c:v>
                </c:pt>
                <c:pt idx="1669">
                  <c:v>40751</c:v>
                </c:pt>
                <c:pt idx="1670">
                  <c:v>40750</c:v>
                </c:pt>
                <c:pt idx="1671">
                  <c:v>40749</c:v>
                </c:pt>
                <c:pt idx="1672">
                  <c:v>40746</c:v>
                </c:pt>
                <c:pt idx="1673">
                  <c:v>40745</c:v>
                </c:pt>
                <c:pt idx="1674">
                  <c:v>40744</c:v>
                </c:pt>
                <c:pt idx="1675">
                  <c:v>40743</c:v>
                </c:pt>
                <c:pt idx="1676">
                  <c:v>40742</c:v>
                </c:pt>
                <c:pt idx="1677">
                  <c:v>40739</c:v>
                </c:pt>
                <c:pt idx="1678">
                  <c:v>40738</c:v>
                </c:pt>
                <c:pt idx="1679">
                  <c:v>40737</c:v>
                </c:pt>
                <c:pt idx="1680">
                  <c:v>40736</c:v>
                </c:pt>
                <c:pt idx="1681">
                  <c:v>40735</c:v>
                </c:pt>
                <c:pt idx="1682">
                  <c:v>40732</c:v>
                </c:pt>
                <c:pt idx="1683">
                  <c:v>40731</c:v>
                </c:pt>
                <c:pt idx="1684">
                  <c:v>40730</c:v>
                </c:pt>
                <c:pt idx="1685">
                  <c:v>40729</c:v>
                </c:pt>
                <c:pt idx="1686">
                  <c:v>40725</c:v>
                </c:pt>
                <c:pt idx="1687">
                  <c:v>40724</c:v>
                </c:pt>
                <c:pt idx="1688">
                  <c:v>40723</c:v>
                </c:pt>
                <c:pt idx="1689">
                  <c:v>40722</c:v>
                </c:pt>
                <c:pt idx="1690">
                  <c:v>40721</c:v>
                </c:pt>
                <c:pt idx="1691">
                  <c:v>40718</c:v>
                </c:pt>
                <c:pt idx="1692">
                  <c:v>40717</c:v>
                </c:pt>
                <c:pt idx="1693">
                  <c:v>40716</c:v>
                </c:pt>
                <c:pt idx="1694">
                  <c:v>40715</c:v>
                </c:pt>
                <c:pt idx="1695">
                  <c:v>40714</c:v>
                </c:pt>
                <c:pt idx="1696">
                  <c:v>40711</c:v>
                </c:pt>
                <c:pt idx="1697">
                  <c:v>40710</c:v>
                </c:pt>
                <c:pt idx="1698">
                  <c:v>40709</c:v>
                </c:pt>
                <c:pt idx="1699">
                  <c:v>40708</c:v>
                </c:pt>
                <c:pt idx="1700">
                  <c:v>40707</c:v>
                </c:pt>
                <c:pt idx="1701">
                  <c:v>40704</c:v>
                </c:pt>
                <c:pt idx="1702">
                  <c:v>40703</c:v>
                </c:pt>
                <c:pt idx="1703">
                  <c:v>40702</c:v>
                </c:pt>
                <c:pt idx="1704">
                  <c:v>40701</c:v>
                </c:pt>
                <c:pt idx="1705">
                  <c:v>40700</c:v>
                </c:pt>
                <c:pt idx="1706">
                  <c:v>40697</c:v>
                </c:pt>
                <c:pt idx="1707">
                  <c:v>40696</c:v>
                </c:pt>
                <c:pt idx="1708">
                  <c:v>40695</c:v>
                </c:pt>
                <c:pt idx="1709">
                  <c:v>40694</c:v>
                </c:pt>
                <c:pt idx="1710">
                  <c:v>40690</c:v>
                </c:pt>
                <c:pt idx="1711">
                  <c:v>40689</c:v>
                </c:pt>
                <c:pt idx="1712">
                  <c:v>40688</c:v>
                </c:pt>
                <c:pt idx="1713">
                  <c:v>40687</c:v>
                </c:pt>
                <c:pt idx="1714">
                  <c:v>40686</c:v>
                </c:pt>
                <c:pt idx="1715">
                  <c:v>40683</c:v>
                </c:pt>
                <c:pt idx="1716">
                  <c:v>40682</c:v>
                </c:pt>
                <c:pt idx="1717">
                  <c:v>40681</c:v>
                </c:pt>
                <c:pt idx="1718">
                  <c:v>40680</c:v>
                </c:pt>
                <c:pt idx="1719">
                  <c:v>40679</c:v>
                </c:pt>
                <c:pt idx="1720">
                  <c:v>40676</c:v>
                </c:pt>
                <c:pt idx="1721">
                  <c:v>40675</c:v>
                </c:pt>
                <c:pt idx="1722">
                  <c:v>40674</c:v>
                </c:pt>
                <c:pt idx="1723">
                  <c:v>40673</c:v>
                </c:pt>
                <c:pt idx="1724">
                  <c:v>40672</c:v>
                </c:pt>
                <c:pt idx="1725">
                  <c:v>40669</c:v>
                </c:pt>
                <c:pt idx="1726">
                  <c:v>40668</c:v>
                </c:pt>
                <c:pt idx="1727">
                  <c:v>40667</c:v>
                </c:pt>
                <c:pt idx="1728">
                  <c:v>40666</c:v>
                </c:pt>
                <c:pt idx="1729">
                  <c:v>40665</c:v>
                </c:pt>
                <c:pt idx="1730">
                  <c:v>40661</c:v>
                </c:pt>
                <c:pt idx="1731">
                  <c:v>40660</c:v>
                </c:pt>
                <c:pt idx="1732">
                  <c:v>40659</c:v>
                </c:pt>
                <c:pt idx="1733">
                  <c:v>40654</c:v>
                </c:pt>
                <c:pt idx="1734">
                  <c:v>40653</c:v>
                </c:pt>
                <c:pt idx="1735">
                  <c:v>40652</c:v>
                </c:pt>
                <c:pt idx="1736">
                  <c:v>40651</c:v>
                </c:pt>
                <c:pt idx="1737">
                  <c:v>40648</c:v>
                </c:pt>
                <c:pt idx="1738">
                  <c:v>40647</c:v>
                </c:pt>
                <c:pt idx="1739">
                  <c:v>40646</c:v>
                </c:pt>
                <c:pt idx="1740">
                  <c:v>40645</c:v>
                </c:pt>
                <c:pt idx="1741">
                  <c:v>40644</c:v>
                </c:pt>
                <c:pt idx="1742">
                  <c:v>40641</c:v>
                </c:pt>
                <c:pt idx="1743">
                  <c:v>40640</c:v>
                </c:pt>
                <c:pt idx="1744">
                  <c:v>40639</c:v>
                </c:pt>
                <c:pt idx="1745">
                  <c:v>40638</c:v>
                </c:pt>
                <c:pt idx="1746">
                  <c:v>40637</c:v>
                </c:pt>
                <c:pt idx="1747">
                  <c:v>40634</c:v>
                </c:pt>
                <c:pt idx="1748">
                  <c:v>40633</c:v>
                </c:pt>
                <c:pt idx="1749">
                  <c:v>40632</c:v>
                </c:pt>
                <c:pt idx="1750">
                  <c:v>40631</c:v>
                </c:pt>
                <c:pt idx="1751">
                  <c:v>40630</c:v>
                </c:pt>
                <c:pt idx="1752">
                  <c:v>40627</c:v>
                </c:pt>
                <c:pt idx="1753">
                  <c:v>40626</c:v>
                </c:pt>
                <c:pt idx="1754">
                  <c:v>40625</c:v>
                </c:pt>
                <c:pt idx="1755">
                  <c:v>40624</c:v>
                </c:pt>
                <c:pt idx="1756">
                  <c:v>40623</c:v>
                </c:pt>
                <c:pt idx="1757">
                  <c:v>40620</c:v>
                </c:pt>
                <c:pt idx="1758">
                  <c:v>40619</c:v>
                </c:pt>
                <c:pt idx="1759">
                  <c:v>40618</c:v>
                </c:pt>
                <c:pt idx="1760">
                  <c:v>40617</c:v>
                </c:pt>
                <c:pt idx="1761">
                  <c:v>40616</c:v>
                </c:pt>
                <c:pt idx="1762">
                  <c:v>40613</c:v>
                </c:pt>
                <c:pt idx="1763">
                  <c:v>40612</c:v>
                </c:pt>
                <c:pt idx="1764">
                  <c:v>40611</c:v>
                </c:pt>
                <c:pt idx="1765">
                  <c:v>40610</c:v>
                </c:pt>
                <c:pt idx="1766">
                  <c:v>40609</c:v>
                </c:pt>
                <c:pt idx="1767">
                  <c:v>40606</c:v>
                </c:pt>
                <c:pt idx="1768">
                  <c:v>40605</c:v>
                </c:pt>
                <c:pt idx="1769">
                  <c:v>40604</c:v>
                </c:pt>
                <c:pt idx="1770">
                  <c:v>40603</c:v>
                </c:pt>
                <c:pt idx="1771">
                  <c:v>40602</c:v>
                </c:pt>
                <c:pt idx="1772">
                  <c:v>40599</c:v>
                </c:pt>
                <c:pt idx="1773">
                  <c:v>40598</c:v>
                </c:pt>
                <c:pt idx="1774">
                  <c:v>40597</c:v>
                </c:pt>
                <c:pt idx="1775">
                  <c:v>40596</c:v>
                </c:pt>
                <c:pt idx="1776">
                  <c:v>40592</c:v>
                </c:pt>
                <c:pt idx="1777">
                  <c:v>40591</c:v>
                </c:pt>
                <c:pt idx="1778">
                  <c:v>40590</c:v>
                </c:pt>
                <c:pt idx="1779">
                  <c:v>40589</c:v>
                </c:pt>
                <c:pt idx="1780">
                  <c:v>40588</c:v>
                </c:pt>
                <c:pt idx="1781">
                  <c:v>40585</c:v>
                </c:pt>
                <c:pt idx="1782">
                  <c:v>40584</c:v>
                </c:pt>
                <c:pt idx="1783">
                  <c:v>40583</c:v>
                </c:pt>
                <c:pt idx="1784">
                  <c:v>40582</c:v>
                </c:pt>
                <c:pt idx="1785">
                  <c:v>40581</c:v>
                </c:pt>
                <c:pt idx="1786">
                  <c:v>40578</c:v>
                </c:pt>
                <c:pt idx="1787">
                  <c:v>40577</c:v>
                </c:pt>
                <c:pt idx="1788">
                  <c:v>40576</c:v>
                </c:pt>
                <c:pt idx="1789">
                  <c:v>40575</c:v>
                </c:pt>
                <c:pt idx="1790">
                  <c:v>40574</c:v>
                </c:pt>
                <c:pt idx="1791">
                  <c:v>40571</c:v>
                </c:pt>
                <c:pt idx="1792">
                  <c:v>40570</c:v>
                </c:pt>
                <c:pt idx="1793">
                  <c:v>40569</c:v>
                </c:pt>
                <c:pt idx="1794">
                  <c:v>40568</c:v>
                </c:pt>
                <c:pt idx="1795">
                  <c:v>40567</c:v>
                </c:pt>
                <c:pt idx="1796">
                  <c:v>40564</c:v>
                </c:pt>
                <c:pt idx="1797">
                  <c:v>40563</c:v>
                </c:pt>
                <c:pt idx="1798">
                  <c:v>40562</c:v>
                </c:pt>
                <c:pt idx="1799">
                  <c:v>40561</c:v>
                </c:pt>
                <c:pt idx="1800">
                  <c:v>40557</c:v>
                </c:pt>
                <c:pt idx="1801">
                  <c:v>40556</c:v>
                </c:pt>
                <c:pt idx="1802">
                  <c:v>40555</c:v>
                </c:pt>
                <c:pt idx="1803">
                  <c:v>40554</c:v>
                </c:pt>
                <c:pt idx="1804">
                  <c:v>40553</c:v>
                </c:pt>
                <c:pt idx="1805">
                  <c:v>40550</c:v>
                </c:pt>
                <c:pt idx="1806">
                  <c:v>40549</c:v>
                </c:pt>
                <c:pt idx="1807">
                  <c:v>40548</c:v>
                </c:pt>
                <c:pt idx="1808">
                  <c:v>40547</c:v>
                </c:pt>
                <c:pt idx="1809">
                  <c:v>40546</c:v>
                </c:pt>
                <c:pt idx="1810">
                  <c:v>40543</c:v>
                </c:pt>
                <c:pt idx="1811">
                  <c:v>40542</c:v>
                </c:pt>
                <c:pt idx="1812">
                  <c:v>40541</c:v>
                </c:pt>
                <c:pt idx="1813">
                  <c:v>40540</c:v>
                </c:pt>
                <c:pt idx="1814">
                  <c:v>40539</c:v>
                </c:pt>
                <c:pt idx="1815">
                  <c:v>40535</c:v>
                </c:pt>
                <c:pt idx="1816">
                  <c:v>40534</c:v>
                </c:pt>
                <c:pt idx="1817">
                  <c:v>40533</c:v>
                </c:pt>
                <c:pt idx="1818">
                  <c:v>40532</c:v>
                </c:pt>
                <c:pt idx="1819">
                  <c:v>40529</c:v>
                </c:pt>
                <c:pt idx="1820">
                  <c:v>40528</c:v>
                </c:pt>
                <c:pt idx="1821">
                  <c:v>40527</c:v>
                </c:pt>
                <c:pt idx="1822">
                  <c:v>40526</c:v>
                </c:pt>
                <c:pt idx="1823">
                  <c:v>40525</c:v>
                </c:pt>
                <c:pt idx="1824">
                  <c:v>40522</c:v>
                </c:pt>
                <c:pt idx="1825">
                  <c:v>40521</c:v>
                </c:pt>
                <c:pt idx="1826">
                  <c:v>40520</c:v>
                </c:pt>
                <c:pt idx="1827">
                  <c:v>40519</c:v>
                </c:pt>
                <c:pt idx="1828">
                  <c:v>40518</c:v>
                </c:pt>
                <c:pt idx="1829">
                  <c:v>40515</c:v>
                </c:pt>
                <c:pt idx="1830">
                  <c:v>40514</c:v>
                </c:pt>
                <c:pt idx="1831">
                  <c:v>40513</c:v>
                </c:pt>
                <c:pt idx="1832">
                  <c:v>40512</c:v>
                </c:pt>
                <c:pt idx="1833">
                  <c:v>40511</c:v>
                </c:pt>
                <c:pt idx="1834">
                  <c:v>40508</c:v>
                </c:pt>
                <c:pt idx="1835">
                  <c:v>40506</c:v>
                </c:pt>
                <c:pt idx="1836">
                  <c:v>40505</c:v>
                </c:pt>
                <c:pt idx="1837">
                  <c:v>40504</c:v>
                </c:pt>
                <c:pt idx="1838">
                  <c:v>40501</c:v>
                </c:pt>
                <c:pt idx="1839">
                  <c:v>40500</c:v>
                </c:pt>
                <c:pt idx="1840">
                  <c:v>40499</c:v>
                </c:pt>
                <c:pt idx="1841">
                  <c:v>40498</c:v>
                </c:pt>
                <c:pt idx="1842">
                  <c:v>40497</c:v>
                </c:pt>
                <c:pt idx="1843">
                  <c:v>40494</c:v>
                </c:pt>
                <c:pt idx="1844">
                  <c:v>40493</c:v>
                </c:pt>
                <c:pt idx="1845">
                  <c:v>40492</c:v>
                </c:pt>
                <c:pt idx="1846">
                  <c:v>40491</c:v>
                </c:pt>
                <c:pt idx="1847">
                  <c:v>40490</c:v>
                </c:pt>
                <c:pt idx="1848">
                  <c:v>40487</c:v>
                </c:pt>
                <c:pt idx="1849">
                  <c:v>40486</c:v>
                </c:pt>
                <c:pt idx="1850">
                  <c:v>40485</c:v>
                </c:pt>
                <c:pt idx="1851">
                  <c:v>40484</c:v>
                </c:pt>
                <c:pt idx="1852">
                  <c:v>40483</c:v>
                </c:pt>
                <c:pt idx="1853">
                  <c:v>40480</c:v>
                </c:pt>
                <c:pt idx="1854">
                  <c:v>40479</c:v>
                </c:pt>
                <c:pt idx="1855">
                  <c:v>40478</c:v>
                </c:pt>
                <c:pt idx="1856">
                  <c:v>40477</c:v>
                </c:pt>
                <c:pt idx="1857">
                  <c:v>40476</c:v>
                </c:pt>
                <c:pt idx="1858">
                  <c:v>40473</c:v>
                </c:pt>
                <c:pt idx="1859">
                  <c:v>40472</c:v>
                </c:pt>
                <c:pt idx="1860">
                  <c:v>40471</c:v>
                </c:pt>
                <c:pt idx="1861">
                  <c:v>40470</c:v>
                </c:pt>
                <c:pt idx="1862">
                  <c:v>40469</c:v>
                </c:pt>
                <c:pt idx="1863">
                  <c:v>40466</c:v>
                </c:pt>
                <c:pt idx="1864">
                  <c:v>40465</c:v>
                </c:pt>
                <c:pt idx="1865">
                  <c:v>40464</c:v>
                </c:pt>
                <c:pt idx="1866">
                  <c:v>40463</c:v>
                </c:pt>
                <c:pt idx="1867">
                  <c:v>40462</c:v>
                </c:pt>
                <c:pt idx="1868">
                  <c:v>40459</c:v>
                </c:pt>
                <c:pt idx="1869">
                  <c:v>40458</c:v>
                </c:pt>
                <c:pt idx="1870">
                  <c:v>40457</c:v>
                </c:pt>
                <c:pt idx="1871">
                  <c:v>40456</c:v>
                </c:pt>
                <c:pt idx="1872">
                  <c:v>40455</c:v>
                </c:pt>
                <c:pt idx="1873">
                  <c:v>40452</c:v>
                </c:pt>
                <c:pt idx="1874">
                  <c:v>40451</c:v>
                </c:pt>
                <c:pt idx="1875">
                  <c:v>40450</c:v>
                </c:pt>
                <c:pt idx="1876">
                  <c:v>40449</c:v>
                </c:pt>
                <c:pt idx="1877">
                  <c:v>40448</c:v>
                </c:pt>
                <c:pt idx="1878">
                  <c:v>40445</c:v>
                </c:pt>
                <c:pt idx="1879">
                  <c:v>40444</c:v>
                </c:pt>
                <c:pt idx="1880">
                  <c:v>40443</c:v>
                </c:pt>
                <c:pt idx="1881">
                  <c:v>40442</c:v>
                </c:pt>
                <c:pt idx="1882">
                  <c:v>40441</c:v>
                </c:pt>
                <c:pt idx="1883">
                  <c:v>40438</c:v>
                </c:pt>
                <c:pt idx="1884">
                  <c:v>40437</c:v>
                </c:pt>
                <c:pt idx="1885">
                  <c:v>40436</c:v>
                </c:pt>
                <c:pt idx="1886">
                  <c:v>40435</c:v>
                </c:pt>
                <c:pt idx="1887">
                  <c:v>40434</c:v>
                </c:pt>
                <c:pt idx="1888">
                  <c:v>40431</c:v>
                </c:pt>
                <c:pt idx="1889">
                  <c:v>40430</c:v>
                </c:pt>
                <c:pt idx="1890">
                  <c:v>40429</c:v>
                </c:pt>
                <c:pt idx="1891">
                  <c:v>40428</c:v>
                </c:pt>
                <c:pt idx="1892">
                  <c:v>40424</c:v>
                </c:pt>
                <c:pt idx="1893">
                  <c:v>40423</c:v>
                </c:pt>
                <c:pt idx="1894">
                  <c:v>40422</c:v>
                </c:pt>
                <c:pt idx="1895">
                  <c:v>40421</c:v>
                </c:pt>
                <c:pt idx="1896">
                  <c:v>40420</c:v>
                </c:pt>
                <c:pt idx="1897">
                  <c:v>40417</c:v>
                </c:pt>
                <c:pt idx="1898">
                  <c:v>40416</c:v>
                </c:pt>
                <c:pt idx="1899">
                  <c:v>40415</c:v>
                </c:pt>
                <c:pt idx="1900">
                  <c:v>40414</c:v>
                </c:pt>
                <c:pt idx="1901">
                  <c:v>40413</c:v>
                </c:pt>
                <c:pt idx="1902">
                  <c:v>40410</c:v>
                </c:pt>
                <c:pt idx="1903">
                  <c:v>40409</c:v>
                </c:pt>
                <c:pt idx="1904">
                  <c:v>40408</c:v>
                </c:pt>
                <c:pt idx="1905">
                  <c:v>40407</c:v>
                </c:pt>
                <c:pt idx="1906">
                  <c:v>40406</c:v>
                </c:pt>
                <c:pt idx="1907">
                  <c:v>40403</c:v>
                </c:pt>
                <c:pt idx="1908">
                  <c:v>40402</c:v>
                </c:pt>
                <c:pt idx="1909">
                  <c:v>40401</c:v>
                </c:pt>
                <c:pt idx="1910">
                  <c:v>40400</c:v>
                </c:pt>
                <c:pt idx="1911">
                  <c:v>40399</c:v>
                </c:pt>
                <c:pt idx="1912">
                  <c:v>40396</c:v>
                </c:pt>
                <c:pt idx="1913">
                  <c:v>40395</c:v>
                </c:pt>
                <c:pt idx="1914">
                  <c:v>40394</c:v>
                </c:pt>
                <c:pt idx="1915">
                  <c:v>40393</c:v>
                </c:pt>
                <c:pt idx="1916">
                  <c:v>40392</c:v>
                </c:pt>
                <c:pt idx="1917">
                  <c:v>40389</c:v>
                </c:pt>
                <c:pt idx="1918">
                  <c:v>40388</c:v>
                </c:pt>
                <c:pt idx="1919">
                  <c:v>40387</c:v>
                </c:pt>
                <c:pt idx="1920">
                  <c:v>40386</c:v>
                </c:pt>
                <c:pt idx="1921">
                  <c:v>40385</c:v>
                </c:pt>
                <c:pt idx="1922">
                  <c:v>40382</c:v>
                </c:pt>
                <c:pt idx="1923">
                  <c:v>40381</c:v>
                </c:pt>
                <c:pt idx="1924">
                  <c:v>40380</c:v>
                </c:pt>
                <c:pt idx="1925">
                  <c:v>40379</c:v>
                </c:pt>
                <c:pt idx="1926">
                  <c:v>40378</c:v>
                </c:pt>
                <c:pt idx="1927">
                  <c:v>40375</c:v>
                </c:pt>
                <c:pt idx="1928">
                  <c:v>40374</c:v>
                </c:pt>
                <c:pt idx="1929">
                  <c:v>40373</c:v>
                </c:pt>
                <c:pt idx="1930">
                  <c:v>40372</c:v>
                </c:pt>
                <c:pt idx="1931">
                  <c:v>40371</c:v>
                </c:pt>
                <c:pt idx="1932">
                  <c:v>40368</c:v>
                </c:pt>
                <c:pt idx="1933">
                  <c:v>40367</c:v>
                </c:pt>
                <c:pt idx="1934">
                  <c:v>40366</c:v>
                </c:pt>
                <c:pt idx="1935">
                  <c:v>40365</c:v>
                </c:pt>
                <c:pt idx="1936">
                  <c:v>40361</c:v>
                </c:pt>
                <c:pt idx="1937">
                  <c:v>40360</c:v>
                </c:pt>
                <c:pt idx="1938">
                  <c:v>40359</c:v>
                </c:pt>
                <c:pt idx="1939">
                  <c:v>40358</c:v>
                </c:pt>
                <c:pt idx="1940">
                  <c:v>40357</c:v>
                </c:pt>
                <c:pt idx="1941">
                  <c:v>40354</c:v>
                </c:pt>
                <c:pt idx="1942">
                  <c:v>40353</c:v>
                </c:pt>
                <c:pt idx="1943">
                  <c:v>40352</c:v>
                </c:pt>
                <c:pt idx="1944">
                  <c:v>40351</c:v>
                </c:pt>
                <c:pt idx="1945">
                  <c:v>40350</c:v>
                </c:pt>
                <c:pt idx="1946">
                  <c:v>40347</c:v>
                </c:pt>
                <c:pt idx="1947">
                  <c:v>40346</c:v>
                </c:pt>
                <c:pt idx="1948">
                  <c:v>40345</c:v>
                </c:pt>
                <c:pt idx="1949">
                  <c:v>40344</c:v>
                </c:pt>
                <c:pt idx="1950">
                  <c:v>40343</c:v>
                </c:pt>
                <c:pt idx="1951">
                  <c:v>40340</c:v>
                </c:pt>
                <c:pt idx="1952">
                  <c:v>40339</c:v>
                </c:pt>
                <c:pt idx="1953">
                  <c:v>40338</c:v>
                </c:pt>
                <c:pt idx="1954">
                  <c:v>40337</c:v>
                </c:pt>
                <c:pt idx="1955">
                  <c:v>40336</c:v>
                </c:pt>
                <c:pt idx="1956">
                  <c:v>40333</c:v>
                </c:pt>
                <c:pt idx="1957">
                  <c:v>40332</c:v>
                </c:pt>
                <c:pt idx="1958">
                  <c:v>40331</c:v>
                </c:pt>
                <c:pt idx="1959">
                  <c:v>40330</c:v>
                </c:pt>
                <c:pt idx="1960">
                  <c:v>40326</c:v>
                </c:pt>
                <c:pt idx="1961">
                  <c:v>40325</c:v>
                </c:pt>
                <c:pt idx="1962">
                  <c:v>40324</c:v>
                </c:pt>
                <c:pt idx="1963">
                  <c:v>40323</c:v>
                </c:pt>
                <c:pt idx="1964">
                  <c:v>40322</c:v>
                </c:pt>
                <c:pt idx="1965">
                  <c:v>40319</c:v>
                </c:pt>
                <c:pt idx="1966">
                  <c:v>40318</c:v>
                </c:pt>
                <c:pt idx="1967">
                  <c:v>40317</c:v>
                </c:pt>
                <c:pt idx="1968">
                  <c:v>40316</c:v>
                </c:pt>
                <c:pt idx="1969">
                  <c:v>40315</c:v>
                </c:pt>
                <c:pt idx="1970">
                  <c:v>40312</c:v>
                </c:pt>
                <c:pt idx="1971">
                  <c:v>40311</c:v>
                </c:pt>
                <c:pt idx="1972">
                  <c:v>40310</c:v>
                </c:pt>
                <c:pt idx="1973">
                  <c:v>40309</c:v>
                </c:pt>
                <c:pt idx="1974">
                  <c:v>40308</c:v>
                </c:pt>
                <c:pt idx="1975">
                  <c:v>40305</c:v>
                </c:pt>
                <c:pt idx="1976">
                  <c:v>40304</c:v>
                </c:pt>
                <c:pt idx="1977">
                  <c:v>40303</c:v>
                </c:pt>
                <c:pt idx="1978">
                  <c:v>40302</c:v>
                </c:pt>
                <c:pt idx="1979">
                  <c:v>40301</c:v>
                </c:pt>
                <c:pt idx="1980">
                  <c:v>40298</c:v>
                </c:pt>
                <c:pt idx="1981">
                  <c:v>40297</c:v>
                </c:pt>
                <c:pt idx="1982">
                  <c:v>40296</c:v>
                </c:pt>
                <c:pt idx="1983">
                  <c:v>40295</c:v>
                </c:pt>
                <c:pt idx="1984">
                  <c:v>40294</c:v>
                </c:pt>
                <c:pt idx="1985">
                  <c:v>40291</c:v>
                </c:pt>
                <c:pt idx="1986">
                  <c:v>40290</c:v>
                </c:pt>
                <c:pt idx="1987">
                  <c:v>40289</c:v>
                </c:pt>
                <c:pt idx="1988">
                  <c:v>40288</c:v>
                </c:pt>
                <c:pt idx="1989">
                  <c:v>40287</c:v>
                </c:pt>
                <c:pt idx="1990">
                  <c:v>40284</c:v>
                </c:pt>
                <c:pt idx="1991">
                  <c:v>40283</c:v>
                </c:pt>
                <c:pt idx="1992">
                  <c:v>40282</c:v>
                </c:pt>
                <c:pt idx="1993">
                  <c:v>40281</c:v>
                </c:pt>
                <c:pt idx="1994">
                  <c:v>40280</c:v>
                </c:pt>
                <c:pt idx="1995">
                  <c:v>40277</c:v>
                </c:pt>
                <c:pt idx="1996">
                  <c:v>40276</c:v>
                </c:pt>
                <c:pt idx="1997">
                  <c:v>40275</c:v>
                </c:pt>
                <c:pt idx="1998">
                  <c:v>40274</c:v>
                </c:pt>
                <c:pt idx="1999">
                  <c:v>40273</c:v>
                </c:pt>
                <c:pt idx="2000">
                  <c:v>40269</c:v>
                </c:pt>
                <c:pt idx="2001">
                  <c:v>40268</c:v>
                </c:pt>
                <c:pt idx="2002">
                  <c:v>40267</c:v>
                </c:pt>
                <c:pt idx="2003">
                  <c:v>40266</c:v>
                </c:pt>
                <c:pt idx="2004">
                  <c:v>40263</c:v>
                </c:pt>
                <c:pt idx="2005">
                  <c:v>40262</c:v>
                </c:pt>
                <c:pt idx="2006">
                  <c:v>40261</c:v>
                </c:pt>
                <c:pt idx="2007">
                  <c:v>40260</c:v>
                </c:pt>
                <c:pt idx="2008">
                  <c:v>40259</c:v>
                </c:pt>
                <c:pt idx="2009">
                  <c:v>40256</c:v>
                </c:pt>
                <c:pt idx="2010">
                  <c:v>40255</c:v>
                </c:pt>
                <c:pt idx="2011">
                  <c:v>40254</c:v>
                </c:pt>
                <c:pt idx="2012">
                  <c:v>40253</c:v>
                </c:pt>
                <c:pt idx="2013">
                  <c:v>40252</c:v>
                </c:pt>
                <c:pt idx="2014">
                  <c:v>40249</c:v>
                </c:pt>
                <c:pt idx="2015">
                  <c:v>40248</c:v>
                </c:pt>
                <c:pt idx="2016">
                  <c:v>40247</c:v>
                </c:pt>
                <c:pt idx="2017">
                  <c:v>40246</c:v>
                </c:pt>
                <c:pt idx="2018">
                  <c:v>40245</c:v>
                </c:pt>
                <c:pt idx="2019">
                  <c:v>40242</c:v>
                </c:pt>
                <c:pt idx="2020">
                  <c:v>40241</c:v>
                </c:pt>
                <c:pt idx="2021">
                  <c:v>40240</c:v>
                </c:pt>
                <c:pt idx="2022">
                  <c:v>40239</c:v>
                </c:pt>
                <c:pt idx="2023">
                  <c:v>40238</c:v>
                </c:pt>
                <c:pt idx="2024">
                  <c:v>40235</c:v>
                </c:pt>
                <c:pt idx="2025">
                  <c:v>40234</c:v>
                </c:pt>
                <c:pt idx="2026">
                  <c:v>40233</c:v>
                </c:pt>
                <c:pt idx="2027">
                  <c:v>40232</c:v>
                </c:pt>
                <c:pt idx="2028">
                  <c:v>40231</c:v>
                </c:pt>
                <c:pt idx="2029">
                  <c:v>40228</c:v>
                </c:pt>
                <c:pt idx="2030">
                  <c:v>40227</c:v>
                </c:pt>
                <c:pt idx="2031">
                  <c:v>40226</c:v>
                </c:pt>
                <c:pt idx="2032">
                  <c:v>40225</c:v>
                </c:pt>
                <c:pt idx="2033">
                  <c:v>40221</c:v>
                </c:pt>
                <c:pt idx="2034">
                  <c:v>40220</c:v>
                </c:pt>
                <c:pt idx="2035">
                  <c:v>40219</c:v>
                </c:pt>
                <c:pt idx="2036">
                  <c:v>40218</c:v>
                </c:pt>
                <c:pt idx="2037">
                  <c:v>40217</c:v>
                </c:pt>
                <c:pt idx="2038">
                  <c:v>40214</c:v>
                </c:pt>
                <c:pt idx="2039">
                  <c:v>40213</c:v>
                </c:pt>
                <c:pt idx="2040">
                  <c:v>40212</c:v>
                </c:pt>
                <c:pt idx="2041">
                  <c:v>40211</c:v>
                </c:pt>
                <c:pt idx="2042">
                  <c:v>40210</c:v>
                </c:pt>
                <c:pt idx="2043">
                  <c:v>40207</c:v>
                </c:pt>
                <c:pt idx="2044">
                  <c:v>40206</c:v>
                </c:pt>
                <c:pt idx="2045">
                  <c:v>40205</c:v>
                </c:pt>
                <c:pt idx="2046">
                  <c:v>40204</c:v>
                </c:pt>
                <c:pt idx="2047">
                  <c:v>40203</c:v>
                </c:pt>
                <c:pt idx="2048">
                  <c:v>40200</c:v>
                </c:pt>
                <c:pt idx="2049">
                  <c:v>40199</c:v>
                </c:pt>
                <c:pt idx="2050">
                  <c:v>40198</c:v>
                </c:pt>
                <c:pt idx="2051">
                  <c:v>40197</c:v>
                </c:pt>
                <c:pt idx="2052">
                  <c:v>40193</c:v>
                </c:pt>
                <c:pt idx="2053">
                  <c:v>40192</c:v>
                </c:pt>
                <c:pt idx="2054">
                  <c:v>40191</c:v>
                </c:pt>
                <c:pt idx="2055">
                  <c:v>40190</c:v>
                </c:pt>
                <c:pt idx="2056">
                  <c:v>40189</c:v>
                </c:pt>
                <c:pt idx="2057">
                  <c:v>40186</c:v>
                </c:pt>
                <c:pt idx="2058">
                  <c:v>40185</c:v>
                </c:pt>
                <c:pt idx="2059">
                  <c:v>40184</c:v>
                </c:pt>
                <c:pt idx="2060">
                  <c:v>40183</c:v>
                </c:pt>
                <c:pt idx="2061">
                  <c:v>40182</c:v>
                </c:pt>
              </c:numCache>
            </c:numRef>
          </c:cat>
          <c:val>
            <c:numRef>
              <c:f>Sheet1!$B$8:$B$2069</c:f>
              <c:numCache>
                <c:formatCode>_("$"* #,##0.00_);_("$"* \(#,##0.00\);_("$"* "-"??_);_(@_)</c:formatCode>
                <c:ptCount val="2062"/>
                <c:pt idx="0">
                  <c:v>67.16</c:v>
                </c:pt>
                <c:pt idx="1">
                  <c:v>67.31</c:v>
                </c:pt>
                <c:pt idx="2">
                  <c:v>66.39</c:v>
                </c:pt>
                <c:pt idx="3">
                  <c:v>65.42</c:v>
                </c:pt>
                <c:pt idx="4">
                  <c:v>65.25</c:v>
                </c:pt>
                <c:pt idx="5">
                  <c:v>65.67</c:v>
                </c:pt>
                <c:pt idx="6">
                  <c:v>64.3</c:v>
                </c:pt>
                <c:pt idx="7">
                  <c:v>62.86</c:v>
                </c:pt>
                <c:pt idx="8">
                  <c:v>62.29</c:v>
                </c:pt>
                <c:pt idx="9">
                  <c:v>61.94</c:v>
                </c:pt>
                <c:pt idx="10">
                  <c:v>62.2</c:v>
                </c:pt>
                <c:pt idx="11">
                  <c:v>63.04</c:v>
                </c:pt>
                <c:pt idx="12">
                  <c:v>64.260000000000005</c:v>
                </c:pt>
                <c:pt idx="13">
                  <c:v>65.739999999999995</c:v>
                </c:pt>
                <c:pt idx="14">
                  <c:v>66.75</c:v>
                </c:pt>
                <c:pt idx="15">
                  <c:v>67.69</c:v>
                </c:pt>
                <c:pt idx="16">
                  <c:v>67.45</c:v>
                </c:pt>
                <c:pt idx="17">
                  <c:v>68.599999999999994</c:v>
                </c:pt>
                <c:pt idx="18">
                  <c:v>67.78</c:v>
                </c:pt>
                <c:pt idx="19">
                  <c:v>67.78</c:v>
                </c:pt>
                <c:pt idx="20">
                  <c:v>68.41</c:v>
                </c:pt>
                <c:pt idx="21">
                  <c:v>70.08</c:v>
                </c:pt>
                <c:pt idx="22">
                  <c:v>71.08</c:v>
                </c:pt>
                <c:pt idx="23">
                  <c:v>69.91</c:v>
                </c:pt>
                <c:pt idx="24">
                  <c:v>69.81</c:v>
                </c:pt>
                <c:pt idx="25">
                  <c:v>69.319999999999993</c:v>
                </c:pt>
                <c:pt idx="26">
                  <c:v>68.56</c:v>
                </c:pt>
                <c:pt idx="27">
                  <c:v>69.48</c:v>
                </c:pt>
                <c:pt idx="28">
                  <c:v>69.19</c:v>
                </c:pt>
                <c:pt idx="29">
                  <c:v>69.400000000000006</c:v>
                </c:pt>
                <c:pt idx="30">
                  <c:v>70.31</c:v>
                </c:pt>
                <c:pt idx="31">
                  <c:v>69.64</c:v>
                </c:pt>
                <c:pt idx="32">
                  <c:v>70.36</c:v>
                </c:pt>
                <c:pt idx="33">
                  <c:v>69.790000000000006</c:v>
                </c:pt>
                <c:pt idx="34">
                  <c:v>69.08</c:v>
                </c:pt>
                <c:pt idx="35">
                  <c:v>68.48</c:v>
                </c:pt>
                <c:pt idx="36">
                  <c:v>68.010000000000005</c:v>
                </c:pt>
                <c:pt idx="37">
                  <c:v>68.73</c:v>
                </c:pt>
                <c:pt idx="38">
                  <c:v>67.849999999999994</c:v>
                </c:pt>
                <c:pt idx="39">
                  <c:v>66.650000000000006</c:v>
                </c:pt>
                <c:pt idx="40">
                  <c:v>66.73</c:v>
                </c:pt>
                <c:pt idx="41">
                  <c:v>66.8</c:v>
                </c:pt>
                <c:pt idx="42">
                  <c:v>66.03</c:v>
                </c:pt>
                <c:pt idx="43">
                  <c:v>64.61</c:v>
                </c:pt>
                <c:pt idx="44">
                  <c:v>64.64</c:v>
                </c:pt>
                <c:pt idx="45">
                  <c:v>64.430000000000007</c:v>
                </c:pt>
                <c:pt idx="46">
                  <c:v>63.69</c:v>
                </c:pt>
                <c:pt idx="47">
                  <c:v>64.45</c:v>
                </c:pt>
                <c:pt idx="48">
                  <c:v>63.81</c:v>
                </c:pt>
                <c:pt idx="49">
                  <c:v>63.72</c:v>
                </c:pt>
                <c:pt idx="50">
                  <c:v>63.66</c:v>
                </c:pt>
                <c:pt idx="51">
                  <c:v>64.959999999999994</c:v>
                </c:pt>
                <c:pt idx="52">
                  <c:v>65.62</c:v>
                </c:pt>
                <c:pt idx="53">
                  <c:v>63.86</c:v>
                </c:pt>
                <c:pt idx="54">
                  <c:v>62.37</c:v>
                </c:pt>
                <c:pt idx="55">
                  <c:v>62.25</c:v>
                </c:pt>
                <c:pt idx="56">
                  <c:v>63.45</c:v>
                </c:pt>
                <c:pt idx="57">
                  <c:v>63.45</c:v>
                </c:pt>
                <c:pt idx="58">
                  <c:v>64.569999999999993</c:v>
                </c:pt>
                <c:pt idx="59">
                  <c:v>63.53</c:v>
                </c:pt>
                <c:pt idx="60">
                  <c:v>63.74</c:v>
                </c:pt>
                <c:pt idx="61">
                  <c:v>63.56</c:v>
                </c:pt>
                <c:pt idx="62">
                  <c:v>63.25</c:v>
                </c:pt>
                <c:pt idx="63">
                  <c:v>63.58</c:v>
                </c:pt>
                <c:pt idx="64">
                  <c:v>63.27</c:v>
                </c:pt>
                <c:pt idx="65">
                  <c:v>62.92</c:v>
                </c:pt>
                <c:pt idx="66">
                  <c:v>62.28</c:v>
                </c:pt>
                <c:pt idx="67">
                  <c:v>61.34</c:v>
                </c:pt>
                <c:pt idx="68">
                  <c:v>61.34</c:v>
                </c:pt>
                <c:pt idx="69">
                  <c:v>61.18</c:v>
                </c:pt>
                <c:pt idx="70">
                  <c:v>61.25</c:v>
                </c:pt>
                <c:pt idx="71">
                  <c:v>60.91</c:v>
                </c:pt>
                <c:pt idx="72">
                  <c:v>62.94</c:v>
                </c:pt>
                <c:pt idx="73">
                  <c:v>64.349999999999994</c:v>
                </c:pt>
                <c:pt idx="74">
                  <c:v>64.489999999999995</c:v>
                </c:pt>
                <c:pt idx="75">
                  <c:v>63.96</c:v>
                </c:pt>
                <c:pt idx="76">
                  <c:v>64.36</c:v>
                </c:pt>
                <c:pt idx="77">
                  <c:v>64.27</c:v>
                </c:pt>
                <c:pt idx="78">
                  <c:v>61.42</c:v>
                </c:pt>
                <c:pt idx="79">
                  <c:v>60.79</c:v>
                </c:pt>
                <c:pt idx="80">
                  <c:v>60.98</c:v>
                </c:pt>
                <c:pt idx="81">
                  <c:v>61.35</c:v>
                </c:pt>
                <c:pt idx="82">
                  <c:v>60.65</c:v>
                </c:pt>
                <c:pt idx="83">
                  <c:v>60.15</c:v>
                </c:pt>
                <c:pt idx="84">
                  <c:v>58.75</c:v>
                </c:pt>
                <c:pt idx="85">
                  <c:v>58.45</c:v>
                </c:pt>
                <c:pt idx="86">
                  <c:v>57.84</c:v>
                </c:pt>
                <c:pt idx="87">
                  <c:v>57.69</c:v>
                </c:pt>
                <c:pt idx="88">
                  <c:v>57.89</c:v>
                </c:pt>
                <c:pt idx="89">
                  <c:v>57.82</c:v>
                </c:pt>
                <c:pt idx="90">
                  <c:v>58.05</c:v>
                </c:pt>
                <c:pt idx="91">
                  <c:v>57.63</c:v>
                </c:pt>
                <c:pt idx="92">
                  <c:v>57.49</c:v>
                </c:pt>
                <c:pt idx="93">
                  <c:v>56.86</c:v>
                </c:pt>
                <c:pt idx="94">
                  <c:v>56.13</c:v>
                </c:pt>
                <c:pt idx="95">
                  <c:v>56.13</c:v>
                </c:pt>
                <c:pt idx="96">
                  <c:v>56.62</c:v>
                </c:pt>
                <c:pt idx="97">
                  <c:v>55.29</c:v>
                </c:pt>
                <c:pt idx="98">
                  <c:v>55.5</c:v>
                </c:pt>
                <c:pt idx="99">
                  <c:v>57.09</c:v>
                </c:pt>
                <c:pt idx="100">
                  <c:v>56</c:v>
                </c:pt>
                <c:pt idx="101">
                  <c:v>56.12</c:v>
                </c:pt>
                <c:pt idx="102">
                  <c:v>55.67</c:v>
                </c:pt>
                <c:pt idx="103">
                  <c:v>57.02</c:v>
                </c:pt>
                <c:pt idx="104">
                  <c:v>58.8</c:v>
                </c:pt>
                <c:pt idx="105">
                  <c:v>58.74</c:v>
                </c:pt>
                <c:pt idx="106">
                  <c:v>59.77</c:v>
                </c:pt>
                <c:pt idx="107">
                  <c:v>59.42</c:v>
                </c:pt>
                <c:pt idx="108">
                  <c:v>58.16</c:v>
                </c:pt>
                <c:pt idx="109">
                  <c:v>57.73</c:v>
                </c:pt>
                <c:pt idx="110">
                  <c:v>57.2</c:v>
                </c:pt>
                <c:pt idx="111">
                  <c:v>56.58</c:v>
                </c:pt>
                <c:pt idx="112">
                  <c:v>55.5</c:v>
                </c:pt>
                <c:pt idx="113">
                  <c:v>56.18</c:v>
                </c:pt>
                <c:pt idx="114">
                  <c:v>56.76</c:v>
                </c:pt>
                <c:pt idx="115">
                  <c:v>55.52</c:v>
                </c:pt>
                <c:pt idx="116">
                  <c:v>55.06</c:v>
                </c:pt>
                <c:pt idx="117">
                  <c:v>54.2</c:v>
                </c:pt>
                <c:pt idx="118">
                  <c:v>54.55</c:v>
                </c:pt>
                <c:pt idx="119">
                  <c:v>54.16</c:v>
                </c:pt>
                <c:pt idx="120">
                  <c:v>54.48</c:v>
                </c:pt>
                <c:pt idx="121">
                  <c:v>53.63</c:v>
                </c:pt>
                <c:pt idx="122">
                  <c:v>52.6</c:v>
                </c:pt>
                <c:pt idx="123">
                  <c:v>53.15</c:v>
                </c:pt>
                <c:pt idx="124">
                  <c:v>52.69</c:v>
                </c:pt>
                <c:pt idx="125">
                  <c:v>51.91</c:v>
                </c:pt>
                <c:pt idx="126">
                  <c:v>51.64</c:v>
                </c:pt>
                <c:pt idx="127">
                  <c:v>51.87</c:v>
                </c:pt>
                <c:pt idx="128">
                  <c:v>51.87</c:v>
                </c:pt>
                <c:pt idx="129">
                  <c:v>51.73</c:v>
                </c:pt>
                <c:pt idx="130">
                  <c:v>52.31</c:v>
                </c:pt>
                <c:pt idx="131">
                  <c:v>52.29</c:v>
                </c:pt>
                <c:pt idx="132">
                  <c:v>51.94</c:v>
                </c:pt>
                <c:pt idx="133">
                  <c:v>50.96</c:v>
                </c:pt>
                <c:pt idx="134">
                  <c:v>50.37</c:v>
                </c:pt>
                <c:pt idx="135">
                  <c:v>50.39</c:v>
                </c:pt>
                <c:pt idx="136">
                  <c:v>49.9</c:v>
                </c:pt>
                <c:pt idx="137">
                  <c:v>51.29</c:v>
                </c:pt>
                <c:pt idx="138">
                  <c:v>51.47</c:v>
                </c:pt>
                <c:pt idx="139">
                  <c:v>52.59</c:v>
                </c:pt>
                <c:pt idx="140">
                  <c:v>52.16</c:v>
                </c:pt>
                <c:pt idx="141">
                  <c:v>52.18</c:v>
                </c:pt>
                <c:pt idx="142">
                  <c:v>51.42</c:v>
                </c:pt>
                <c:pt idx="143">
                  <c:v>52.48</c:v>
                </c:pt>
                <c:pt idx="144">
                  <c:v>52.88</c:v>
                </c:pt>
                <c:pt idx="145">
                  <c:v>52.09</c:v>
                </c:pt>
                <c:pt idx="146">
                  <c:v>50.77</c:v>
                </c:pt>
                <c:pt idx="147">
                  <c:v>51.99</c:v>
                </c:pt>
                <c:pt idx="148">
                  <c:v>52</c:v>
                </c:pt>
                <c:pt idx="149">
                  <c:v>50.67</c:v>
                </c:pt>
                <c:pt idx="150">
                  <c:v>50.08</c:v>
                </c:pt>
                <c:pt idx="151">
                  <c:v>49.19</c:v>
                </c:pt>
                <c:pt idx="152">
                  <c:v>47.81</c:v>
                </c:pt>
                <c:pt idx="153">
                  <c:v>47.47</c:v>
                </c:pt>
                <c:pt idx="154">
                  <c:v>48.54</c:v>
                </c:pt>
                <c:pt idx="155">
                  <c:v>48.34</c:v>
                </c:pt>
                <c:pt idx="156">
                  <c:v>47.92</c:v>
                </c:pt>
                <c:pt idx="157">
                  <c:v>47.66</c:v>
                </c:pt>
                <c:pt idx="158">
                  <c:v>47.89</c:v>
                </c:pt>
                <c:pt idx="159">
                  <c:v>47.65</c:v>
                </c:pt>
                <c:pt idx="160">
                  <c:v>46.73</c:v>
                </c:pt>
                <c:pt idx="161">
                  <c:v>46.68</c:v>
                </c:pt>
                <c:pt idx="162">
                  <c:v>46.57</c:v>
                </c:pt>
                <c:pt idx="163">
                  <c:v>46.47</c:v>
                </c:pt>
                <c:pt idx="164">
                  <c:v>48.53</c:v>
                </c:pt>
                <c:pt idx="165">
                  <c:v>47.58</c:v>
                </c:pt>
                <c:pt idx="166">
                  <c:v>49.15</c:v>
                </c:pt>
                <c:pt idx="167">
                  <c:v>49.13</c:v>
                </c:pt>
                <c:pt idx="168">
                  <c:v>47.08</c:v>
                </c:pt>
                <c:pt idx="169">
                  <c:v>47.02</c:v>
                </c:pt>
                <c:pt idx="170">
                  <c:v>46.45</c:v>
                </c:pt>
                <c:pt idx="171">
                  <c:v>46.17</c:v>
                </c:pt>
                <c:pt idx="172">
                  <c:v>44.09</c:v>
                </c:pt>
                <c:pt idx="173">
                  <c:v>44.14</c:v>
                </c:pt>
                <c:pt idx="174">
                  <c:v>44.46</c:v>
                </c:pt>
                <c:pt idx="175">
                  <c:v>44.62</c:v>
                </c:pt>
                <c:pt idx="176">
                  <c:v>43.98</c:v>
                </c:pt>
                <c:pt idx="177">
                  <c:v>45.93</c:v>
                </c:pt>
                <c:pt idx="178">
                  <c:v>45.7</c:v>
                </c:pt>
                <c:pt idx="179">
                  <c:v>45.61</c:v>
                </c:pt>
                <c:pt idx="180">
                  <c:v>45.47</c:v>
                </c:pt>
                <c:pt idx="181">
                  <c:v>46.95</c:v>
                </c:pt>
                <c:pt idx="182">
                  <c:v>47.18</c:v>
                </c:pt>
                <c:pt idx="183" formatCode="General">
                  <c:v>46.64</c:v>
                </c:pt>
                <c:pt idx="184" formatCode="General">
                  <c:v>46.3</c:v>
                </c:pt>
                <c:pt idx="185" formatCode="General">
                  <c:v>47.08</c:v>
                </c:pt>
                <c:pt idx="186" formatCode="General">
                  <c:v>48.11</c:v>
                </c:pt>
                <c:pt idx="187" formatCode="General">
                  <c:v>48.25</c:v>
                </c:pt>
                <c:pt idx="188" formatCode="General">
                  <c:v>48.46</c:v>
                </c:pt>
                <c:pt idx="189" formatCode="General">
                  <c:v>50.41</c:v>
                </c:pt>
                <c:pt idx="190" formatCode="General">
                  <c:v>49.4</c:v>
                </c:pt>
                <c:pt idx="191" formatCode="General">
                  <c:v>50.65</c:v>
                </c:pt>
                <c:pt idx="192" formatCode="General">
                  <c:v>52.25</c:v>
                </c:pt>
                <c:pt idx="193" formatCode="General">
                  <c:v>50.84</c:v>
                </c:pt>
                <c:pt idx="194" formatCode="General">
                  <c:v>52.25</c:v>
                </c:pt>
                <c:pt idx="195" formatCode="General">
                  <c:v>53.29</c:v>
                </c:pt>
                <c:pt idx="196" formatCode="General">
                  <c:v>53.19</c:v>
                </c:pt>
                <c:pt idx="197" formatCode="General">
                  <c:v>53.35</c:v>
                </c:pt>
                <c:pt idx="198" formatCode="General">
                  <c:v>52.78</c:v>
                </c:pt>
                <c:pt idx="199" formatCode="General">
                  <c:v>51.71</c:v>
                </c:pt>
                <c:pt idx="200" formatCode="General">
                  <c:v>51.76</c:v>
                </c:pt>
                <c:pt idx="201" formatCode="General">
                  <c:v>51.21</c:v>
                </c:pt>
                <c:pt idx="202" formatCode="General">
                  <c:v>51.29</c:v>
                </c:pt>
                <c:pt idx="203" formatCode="General">
                  <c:v>49.08</c:v>
                </c:pt>
                <c:pt idx="204" formatCode="General">
                  <c:v>49.18</c:v>
                </c:pt>
                <c:pt idx="205" formatCode="General">
                  <c:v>48.09</c:v>
                </c:pt>
                <c:pt idx="206" formatCode="General">
                  <c:v>47.06</c:v>
                </c:pt>
                <c:pt idx="207" formatCode="General">
                  <c:v>46.61</c:v>
                </c:pt>
                <c:pt idx="208" formatCode="General">
                  <c:v>47.45</c:v>
                </c:pt>
                <c:pt idx="209" formatCode="General">
                  <c:v>47.53</c:v>
                </c:pt>
                <c:pt idx="210" formatCode="General">
                  <c:v>48.82</c:v>
                </c:pt>
                <c:pt idx="211" formatCode="General">
                  <c:v>49.31</c:v>
                </c:pt>
                <c:pt idx="212" formatCode="General">
                  <c:v>50.41</c:v>
                </c:pt>
                <c:pt idx="213" formatCode="General">
                  <c:v>49.46</c:v>
                </c:pt>
                <c:pt idx="214" formatCode="General">
                  <c:v>49.46</c:v>
                </c:pt>
                <c:pt idx="215" formatCode="General">
                  <c:v>49.99</c:v>
                </c:pt>
                <c:pt idx="216" formatCode="General">
                  <c:v>49.37</c:v>
                </c:pt>
                <c:pt idx="217" formatCode="General">
                  <c:v>49.45</c:v>
                </c:pt>
                <c:pt idx="218" formatCode="General">
                  <c:v>49.93</c:v>
                </c:pt>
                <c:pt idx="219" formatCode="General">
                  <c:v>50.66</c:v>
                </c:pt>
                <c:pt idx="220" formatCode="General">
                  <c:v>52.43</c:v>
                </c:pt>
                <c:pt idx="221" formatCode="General">
                  <c:v>52.6</c:v>
                </c:pt>
                <c:pt idx="222" formatCode="General">
                  <c:v>54.79</c:v>
                </c:pt>
                <c:pt idx="223" formatCode="General">
                  <c:v>55.05</c:v>
                </c:pt>
                <c:pt idx="224" formatCode="General">
                  <c:v>54.75</c:v>
                </c:pt>
                <c:pt idx="225" formatCode="General">
                  <c:v>54.73</c:v>
                </c:pt>
                <c:pt idx="226" formatCode="General">
                  <c:v>54.79</c:v>
                </c:pt>
                <c:pt idx="227" formatCode="General">
                  <c:v>54.24</c:v>
                </c:pt>
                <c:pt idx="228" formatCode="General">
                  <c:v>53.62</c:v>
                </c:pt>
                <c:pt idx="229" formatCode="General">
                  <c:v>53.41</c:v>
                </c:pt>
                <c:pt idx="230" formatCode="General">
                  <c:v>53.08</c:v>
                </c:pt>
                <c:pt idx="231" formatCode="General">
                  <c:v>52.04</c:v>
                </c:pt>
                <c:pt idx="232" formatCode="General">
                  <c:v>52.2</c:v>
                </c:pt>
                <c:pt idx="233" formatCode="General">
                  <c:v>52.25</c:v>
                </c:pt>
                <c:pt idx="234" formatCode="General">
                  <c:v>51.36</c:v>
                </c:pt>
                <c:pt idx="235" formatCode="General">
                  <c:v>50.72</c:v>
                </c:pt>
                <c:pt idx="236" formatCode="General">
                  <c:v>50.12</c:v>
                </c:pt>
                <c:pt idx="237" formatCode="General">
                  <c:v>49.97</c:v>
                </c:pt>
                <c:pt idx="238" formatCode="General">
                  <c:v>50.17</c:v>
                </c:pt>
                <c:pt idx="239" formatCode="General">
                  <c:v>49.56</c:v>
                </c:pt>
                <c:pt idx="240" formatCode="General">
                  <c:v>50.14</c:v>
                </c:pt>
                <c:pt idx="241" formatCode="General">
                  <c:v>50.67</c:v>
                </c:pt>
                <c:pt idx="242" formatCode="General">
                  <c:v>50.58</c:v>
                </c:pt>
                <c:pt idx="243" formatCode="General">
                  <c:v>50.56</c:v>
                </c:pt>
                <c:pt idx="244" formatCode="General">
                  <c:v>50.63</c:v>
                </c:pt>
                <c:pt idx="245" formatCode="General">
                  <c:v>49.6</c:v>
                </c:pt>
                <c:pt idx="246" formatCode="General">
                  <c:v>50.1</c:v>
                </c:pt>
                <c:pt idx="247" formatCode="General">
                  <c:v>50.63</c:v>
                </c:pt>
                <c:pt idx="248" formatCode="General">
                  <c:v>50.65</c:v>
                </c:pt>
                <c:pt idx="249" formatCode="General">
                  <c:v>53.3</c:v>
                </c:pt>
                <c:pt idx="250" formatCode="General">
                  <c:v>54.61</c:v>
                </c:pt>
                <c:pt idx="251" formatCode="General">
                  <c:v>54.73</c:v>
                </c:pt>
                <c:pt idx="252" formatCode="General">
                  <c:v>54.12</c:v>
                </c:pt>
                <c:pt idx="253" formatCode="General">
                  <c:v>54.16</c:v>
                </c:pt>
                <c:pt idx="254" formatCode="General">
                  <c:v>55.72</c:v>
                </c:pt>
                <c:pt idx="255" formatCode="General">
                  <c:v>53.36</c:v>
                </c:pt>
                <c:pt idx="256" formatCode="General">
                  <c:v>54.65</c:v>
                </c:pt>
                <c:pt idx="257" formatCode="General">
                  <c:v>54.69</c:v>
                </c:pt>
                <c:pt idx="258" formatCode="General">
                  <c:v>55.82</c:v>
                </c:pt>
                <c:pt idx="259" formatCode="General">
                  <c:v>54.9</c:v>
                </c:pt>
                <c:pt idx="260" formatCode="General">
                  <c:v>56.34</c:v>
                </c:pt>
                <c:pt idx="261" formatCode="General">
                  <c:v>55.25</c:v>
                </c:pt>
                <c:pt idx="262" formatCode="General">
                  <c:v>54.48</c:v>
                </c:pt>
                <c:pt idx="263" formatCode="General">
                  <c:v>54.16</c:v>
                </c:pt>
                <c:pt idx="264" formatCode="General">
                  <c:v>54.57</c:v>
                </c:pt>
                <c:pt idx="265" formatCode="General">
                  <c:v>54.96</c:v>
                </c:pt>
                <c:pt idx="266" formatCode="General">
                  <c:v>54.15</c:v>
                </c:pt>
                <c:pt idx="267" formatCode="General">
                  <c:v>55.2</c:v>
                </c:pt>
                <c:pt idx="268" formatCode="General">
                  <c:v>53.98</c:v>
                </c:pt>
                <c:pt idx="269" formatCode="General">
                  <c:v>54.42</c:v>
                </c:pt>
                <c:pt idx="270" formatCode="General">
                  <c:v>53.79</c:v>
                </c:pt>
                <c:pt idx="271" formatCode="General">
                  <c:v>55.02</c:v>
                </c:pt>
                <c:pt idx="272" formatCode="General">
                  <c:v>55.92</c:v>
                </c:pt>
                <c:pt idx="273" formatCode="General">
                  <c:v>55.94</c:v>
                </c:pt>
                <c:pt idx="274" formatCode="General">
                  <c:v>55.79</c:v>
                </c:pt>
                <c:pt idx="275" formatCode="General">
                  <c:v>55.25</c:v>
                </c:pt>
                <c:pt idx="276" formatCode="General">
                  <c:v>54.77</c:v>
                </c:pt>
                <c:pt idx="277" formatCode="General">
                  <c:v>54.8</c:v>
                </c:pt>
                <c:pt idx="278" formatCode="General">
                  <c:v>55.89</c:v>
                </c:pt>
                <c:pt idx="279" formatCode="General">
                  <c:v>54.34</c:v>
                </c:pt>
                <c:pt idx="280" formatCode="General">
                  <c:v>54.7</c:v>
                </c:pt>
                <c:pt idx="281" formatCode="General">
                  <c:v>54.8</c:v>
                </c:pt>
                <c:pt idx="282" formatCode="General">
                  <c:v>55.04</c:v>
                </c:pt>
                <c:pt idx="283" formatCode="General">
                  <c:v>53.18</c:v>
                </c:pt>
                <c:pt idx="284" formatCode="General">
                  <c:v>53.77</c:v>
                </c:pt>
                <c:pt idx="285" formatCode="General">
                  <c:v>54.68</c:v>
                </c:pt>
                <c:pt idx="286" formatCode="General">
                  <c:v>54.3</c:v>
                </c:pt>
                <c:pt idx="287" formatCode="General">
                  <c:v>54.37</c:v>
                </c:pt>
                <c:pt idx="288" formatCode="General">
                  <c:v>54.51</c:v>
                </c:pt>
                <c:pt idx="289" formatCode="General">
                  <c:v>53.61</c:v>
                </c:pt>
                <c:pt idx="290" formatCode="General">
                  <c:v>53.2</c:v>
                </c:pt>
                <c:pt idx="291" formatCode="General">
                  <c:v>54.39</c:v>
                </c:pt>
                <c:pt idx="292" formatCode="General">
                  <c:v>55.9</c:v>
                </c:pt>
                <c:pt idx="293" formatCode="General">
                  <c:v>54.99</c:v>
                </c:pt>
                <c:pt idx="294" formatCode="General">
                  <c:v>54.57</c:v>
                </c:pt>
                <c:pt idx="295" formatCode="General">
                  <c:v>55.05</c:v>
                </c:pt>
                <c:pt idx="296" formatCode="General">
                  <c:v>54.96</c:v>
                </c:pt>
                <c:pt idx="297" formatCode="General">
                  <c:v>54.95</c:v>
                </c:pt>
                <c:pt idx="298" formatCode="General">
                  <c:v>53.93</c:v>
                </c:pt>
                <c:pt idx="299" formatCode="General">
                  <c:v>53.93</c:v>
                </c:pt>
                <c:pt idx="300" formatCode="General">
                  <c:v>53.93</c:v>
                </c:pt>
                <c:pt idx="301" formatCode="General">
                  <c:v>54.04</c:v>
                </c:pt>
                <c:pt idx="302" formatCode="General">
                  <c:v>53.01</c:v>
                </c:pt>
                <c:pt idx="303" formatCode="General">
                  <c:v>54.56</c:v>
                </c:pt>
                <c:pt idx="304" formatCode="General">
                  <c:v>53.53</c:v>
                </c:pt>
                <c:pt idx="305" formatCode="General">
                  <c:v>54.15</c:v>
                </c:pt>
                <c:pt idx="306" formatCode="General">
                  <c:v>51.72</c:v>
                </c:pt>
                <c:pt idx="307" formatCode="General">
                  <c:v>53.15</c:v>
                </c:pt>
                <c:pt idx="308" formatCode="General">
                  <c:v>53.28</c:v>
                </c:pt>
                <c:pt idx="309" formatCode="General">
                  <c:v>53.99</c:v>
                </c:pt>
                <c:pt idx="310" formatCode="General">
                  <c:v>52.19</c:v>
                </c:pt>
                <c:pt idx="311" formatCode="General">
                  <c:v>51.6</c:v>
                </c:pt>
                <c:pt idx="312" formatCode="General">
                  <c:v>51.9</c:v>
                </c:pt>
                <c:pt idx="313" formatCode="General">
                  <c:v>52.31</c:v>
                </c:pt>
                <c:pt idx="314" formatCode="General">
                  <c:v>53.3</c:v>
                </c:pt>
                <c:pt idx="315" formatCode="General">
                  <c:v>52.35</c:v>
                </c:pt>
                <c:pt idx="316" formatCode="General">
                  <c:v>52.28</c:v>
                </c:pt>
                <c:pt idx="317" formatCode="General">
                  <c:v>47.95</c:v>
                </c:pt>
                <c:pt idx="318" formatCode="General">
                  <c:v>44.68</c:v>
                </c:pt>
                <c:pt idx="319" formatCode="General">
                  <c:v>46.64</c:v>
                </c:pt>
                <c:pt idx="320" formatCode="General">
                  <c:v>46.32</c:v>
                </c:pt>
                <c:pt idx="321" formatCode="General">
                  <c:v>47.54</c:v>
                </c:pt>
                <c:pt idx="322" formatCode="General">
                  <c:v>46.54</c:v>
                </c:pt>
                <c:pt idx="323" formatCode="General">
                  <c:v>46.1</c:v>
                </c:pt>
                <c:pt idx="324" formatCode="General">
                  <c:v>45.96</c:v>
                </c:pt>
                <c:pt idx="325" formatCode="General">
                  <c:v>44.41</c:v>
                </c:pt>
                <c:pt idx="326" formatCode="General">
                  <c:v>44.57</c:v>
                </c:pt>
                <c:pt idx="327" formatCode="General">
                  <c:v>45.07</c:v>
                </c:pt>
                <c:pt idx="328" formatCode="General">
                  <c:v>44.15</c:v>
                </c:pt>
                <c:pt idx="329" formatCode="General">
                  <c:v>41.83</c:v>
                </c:pt>
                <c:pt idx="330" formatCode="General">
                  <c:v>41.61</c:v>
                </c:pt>
                <c:pt idx="331" formatCode="General">
                  <c:v>43.67</c:v>
                </c:pt>
                <c:pt idx="332" formatCode="General">
                  <c:v>43.88</c:v>
                </c:pt>
                <c:pt idx="333" formatCode="General">
                  <c:v>43.47</c:v>
                </c:pt>
                <c:pt idx="334" formatCode="General">
                  <c:v>42.83</c:v>
                </c:pt>
                <c:pt idx="335" formatCode="General">
                  <c:v>43.06</c:v>
                </c:pt>
                <c:pt idx="336" formatCode="General">
                  <c:v>43.84</c:v>
                </c:pt>
                <c:pt idx="337" formatCode="General">
                  <c:v>44.26</c:v>
                </c:pt>
                <c:pt idx="338" formatCode="General">
                  <c:v>46.2</c:v>
                </c:pt>
                <c:pt idx="339" formatCode="General">
                  <c:v>47.78</c:v>
                </c:pt>
                <c:pt idx="340" formatCode="General">
                  <c:v>49.13</c:v>
                </c:pt>
                <c:pt idx="341" formatCode="General">
                  <c:v>48.98</c:v>
                </c:pt>
                <c:pt idx="342" formatCode="General">
                  <c:v>49.08</c:v>
                </c:pt>
                <c:pt idx="343" formatCode="General">
                  <c:v>49.8</c:v>
                </c:pt>
                <c:pt idx="344" formatCode="General">
                  <c:v>50.28</c:v>
                </c:pt>
                <c:pt idx="345" formatCode="General">
                  <c:v>50.42</c:v>
                </c:pt>
                <c:pt idx="346" formatCode="General">
                  <c:v>51.85</c:v>
                </c:pt>
                <c:pt idx="347" formatCode="General">
                  <c:v>49.81</c:v>
                </c:pt>
                <c:pt idx="348" formatCode="General">
                  <c:v>49.31</c:v>
                </c:pt>
                <c:pt idx="349" formatCode="General">
                  <c:v>48.87</c:v>
                </c:pt>
                <c:pt idx="350" formatCode="General">
                  <c:v>49.29</c:v>
                </c:pt>
                <c:pt idx="351" formatCode="General">
                  <c:v>49.53</c:v>
                </c:pt>
                <c:pt idx="352" formatCode="General">
                  <c:v>50.48</c:v>
                </c:pt>
                <c:pt idx="353" formatCode="General">
                  <c:v>51.54</c:v>
                </c:pt>
                <c:pt idx="354" formatCode="General">
                  <c:v>50.49</c:v>
                </c:pt>
                <c:pt idx="355" formatCode="General">
                  <c:v>50.14</c:v>
                </c:pt>
                <c:pt idx="356" formatCode="General">
                  <c:v>49.57</c:v>
                </c:pt>
                <c:pt idx="357" formatCode="General">
                  <c:v>48.81</c:v>
                </c:pt>
                <c:pt idx="358" formatCode="General">
                  <c:v>48.61</c:v>
                </c:pt>
                <c:pt idx="359" formatCode="General">
                  <c:v>48.24</c:v>
                </c:pt>
                <c:pt idx="360" formatCode="General">
                  <c:v>48.43</c:v>
                </c:pt>
                <c:pt idx="361" formatCode="General">
                  <c:v>45.49</c:v>
                </c:pt>
                <c:pt idx="362" formatCode="General">
                  <c:v>44.95</c:v>
                </c:pt>
                <c:pt idx="363" formatCode="General">
                  <c:v>46.61</c:v>
                </c:pt>
                <c:pt idx="364" formatCode="General">
                  <c:v>46.71</c:v>
                </c:pt>
                <c:pt idx="365" formatCode="General">
                  <c:v>47.21</c:v>
                </c:pt>
                <c:pt idx="366" formatCode="General">
                  <c:v>45.99</c:v>
                </c:pt>
                <c:pt idx="367" formatCode="General">
                  <c:v>45.24</c:v>
                </c:pt>
                <c:pt idx="368" formatCode="General">
                  <c:v>46.04</c:v>
                </c:pt>
                <c:pt idx="369" formatCode="General">
                  <c:v>45.26</c:v>
                </c:pt>
                <c:pt idx="370" formatCode="General">
                  <c:v>45.83</c:v>
                </c:pt>
                <c:pt idx="371" formatCode="General">
                  <c:v>45.65</c:v>
                </c:pt>
                <c:pt idx="372" formatCode="General">
                  <c:v>46.48</c:v>
                </c:pt>
                <c:pt idx="373" formatCode="General">
                  <c:v>47.82</c:v>
                </c:pt>
                <c:pt idx="374" formatCode="General">
                  <c:v>48.37</c:v>
                </c:pt>
                <c:pt idx="375" formatCode="General">
                  <c:v>49.23</c:v>
                </c:pt>
                <c:pt idx="376" formatCode="General">
                  <c:v>47</c:v>
                </c:pt>
                <c:pt idx="377" formatCode="General">
                  <c:v>46.21</c:v>
                </c:pt>
                <c:pt idx="378" formatCode="General">
                  <c:v>46.72</c:v>
                </c:pt>
                <c:pt idx="379" formatCode="General">
                  <c:v>45.96</c:v>
                </c:pt>
                <c:pt idx="380" formatCode="General">
                  <c:v>45.05</c:v>
                </c:pt>
                <c:pt idx="381" formatCode="General">
                  <c:v>47.94</c:v>
                </c:pt>
                <c:pt idx="382" formatCode="General">
                  <c:v>47.94</c:v>
                </c:pt>
                <c:pt idx="383" formatCode="General">
                  <c:v>49.66</c:v>
                </c:pt>
                <c:pt idx="384" formatCode="General">
                  <c:v>49.66</c:v>
                </c:pt>
                <c:pt idx="385" formatCode="General">
                  <c:v>49.25</c:v>
                </c:pt>
                <c:pt idx="386" formatCode="General">
                  <c:v>47.56</c:v>
                </c:pt>
                <c:pt idx="387" formatCode="General">
                  <c:v>48.7</c:v>
                </c:pt>
                <c:pt idx="388" formatCode="General">
                  <c:v>48.1</c:v>
                </c:pt>
                <c:pt idx="389" formatCode="General">
                  <c:v>49.39</c:v>
                </c:pt>
                <c:pt idx="390" formatCode="General">
                  <c:v>49.46</c:v>
                </c:pt>
                <c:pt idx="391" formatCode="General">
                  <c:v>48.58</c:v>
                </c:pt>
                <c:pt idx="392" formatCode="General">
                  <c:v>48.27</c:v>
                </c:pt>
                <c:pt idx="393" formatCode="General">
                  <c:v>47.31</c:v>
                </c:pt>
                <c:pt idx="394" formatCode="General">
                  <c:v>45.12</c:v>
                </c:pt>
                <c:pt idx="395" formatCode="General">
                  <c:v>44.23</c:v>
                </c:pt>
                <c:pt idx="396" formatCode="General">
                  <c:v>42.19</c:v>
                </c:pt>
                <c:pt idx="397" formatCode="General">
                  <c:v>43.37</c:v>
                </c:pt>
                <c:pt idx="398" formatCode="General">
                  <c:v>43.24</c:v>
                </c:pt>
                <c:pt idx="399" formatCode="General">
                  <c:v>42.47</c:v>
                </c:pt>
                <c:pt idx="400" formatCode="General">
                  <c:v>41.33</c:v>
                </c:pt>
                <c:pt idx="401" formatCode="General">
                  <c:v>40.450000000000003</c:v>
                </c:pt>
                <c:pt idx="402" formatCode="General">
                  <c:v>40</c:v>
                </c:pt>
                <c:pt idx="403" formatCode="General">
                  <c:v>40.17</c:v>
                </c:pt>
                <c:pt idx="404" formatCode="General">
                  <c:v>40.76</c:v>
                </c:pt>
                <c:pt idx="405" formatCode="General">
                  <c:v>41.87</c:v>
                </c:pt>
                <c:pt idx="406" formatCode="General">
                  <c:v>42.78</c:v>
                </c:pt>
                <c:pt idx="407" formatCode="General">
                  <c:v>43.56</c:v>
                </c:pt>
                <c:pt idx="408" formatCode="General">
                  <c:v>43.76</c:v>
                </c:pt>
                <c:pt idx="409" formatCode="General">
                  <c:v>44.24</c:v>
                </c:pt>
                <c:pt idx="410" formatCode="General">
                  <c:v>44.99</c:v>
                </c:pt>
                <c:pt idx="411" formatCode="General">
                  <c:v>45.82</c:v>
                </c:pt>
                <c:pt idx="412" formatCode="General">
                  <c:v>45.7</c:v>
                </c:pt>
                <c:pt idx="413" formatCode="General">
                  <c:v>45.35</c:v>
                </c:pt>
                <c:pt idx="414" formatCode="General">
                  <c:v>46.25</c:v>
                </c:pt>
                <c:pt idx="415" formatCode="General">
                  <c:v>46.01</c:v>
                </c:pt>
                <c:pt idx="416" formatCode="General">
                  <c:v>44.67</c:v>
                </c:pt>
                <c:pt idx="417" formatCode="General">
                  <c:v>46.72</c:v>
                </c:pt>
                <c:pt idx="418" formatCode="General">
                  <c:v>44.04</c:v>
                </c:pt>
                <c:pt idx="419" formatCode="General">
                  <c:v>44.53</c:v>
                </c:pt>
                <c:pt idx="420" formatCode="General">
                  <c:v>45.93</c:v>
                </c:pt>
                <c:pt idx="421" formatCode="General">
                  <c:v>45.7</c:v>
                </c:pt>
                <c:pt idx="422" formatCode="General">
                  <c:v>45.64</c:v>
                </c:pt>
                <c:pt idx="423" formatCode="General">
                  <c:v>48.02</c:v>
                </c:pt>
                <c:pt idx="424" formatCode="General">
                  <c:v>47.65</c:v>
                </c:pt>
                <c:pt idx="425" formatCode="General">
                  <c:v>48.05</c:v>
                </c:pt>
                <c:pt idx="426" formatCode="General">
                  <c:v>48.4</c:v>
                </c:pt>
                <c:pt idx="427" formatCode="General">
                  <c:v>46.29</c:v>
                </c:pt>
                <c:pt idx="428" formatCode="General">
                  <c:v>45.07</c:v>
                </c:pt>
                <c:pt idx="429" formatCode="General">
                  <c:v>46.69</c:v>
                </c:pt>
                <c:pt idx="430" formatCode="General">
                  <c:v>48.63</c:v>
                </c:pt>
                <c:pt idx="431" formatCode="General">
                  <c:v>48.43</c:v>
                </c:pt>
                <c:pt idx="432" formatCode="General">
                  <c:v>48.18</c:v>
                </c:pt>
                <c:pt idx="433" formatCode="General">
                  <c:v>48.68</c:v>
                </c:pt>
                <c:pt idx="434" formatCode="General">
                  <c:v>46.57</c:v>
                </c:pt>
                <c:pt idx="435" formatCode="General">
                  <c:v>45.66</c:v>
                </c:pt>
                <c:pt idx="436" formatCode="General">
                  <c:v>47.47</c:v>
                </c:pt>
                <c:pt idx="437" formatCode="General">
                  <c:v>47.88</c:v>
                </c:pt>
                <c:pt idx="438" formatCode="General">
                  <c:v>49.36</c:v>
                </c:pt>
                <c:pt idx="439" formatCode="General">
                  <c:v>49.7</c:v>
                </c:pt>
                <c:pt idx="440" formatCode="General">
                  <c:v>50.59</c:v>
                </c:pt>
                <c:pt idx="441" formatCode="General">
                  <c:v>50.73</c:v>
                </c:pt>
                <c:pt idx="442" formatCode="General">
                  <c:v>49.76</c:v>
                </c:pt>
                <c:pt idx="443" formatCode="General">
                  <c:v>48.94</c:v>
                </c:pt>
                <c:pt idx="444" formatCode="General">
                  <c:v>48.5</c:v>
                </c:pt>
                <c:pt idx="445" formatCode="General">
                  <c:v>49.05</c:v>
                </c:pt>
                <c:pt idx="446" formatCode="General">
                  <c:v>48.81</c:v>
                </c:pt>
                <c:pt idx="447" formatCode="General">
                  <c:v>49.26</c:v>
                </c:pt>
                <c:pt idx="448" formatCode="General">
                  <c:v>49.09</c:v>
                </c:pt>
                <c:pt idx="449" formatCode="General">
                  <c:v>49.52</c:v>
                </c:pt>
                <c:pt idx="450" formatCode="General">
                  <c:v>48.87</c:v>
                </c:pt>
                <c:pt idx="451" formatCode="General">
                  <c:v>48.42</c:v>
                </c:pt>
                <c:pt idx="452" formatCode="General">
                  <c:v>47.77</c:v>
                </c:pt>
                <c:pt idx="453" formatCode="General">
                  <c:v>48.54</c:v>
                </c:pt>
                <c:pt idx="454" formatCode="General">
                  <c:v>47.01</c:v>
                </c:pt>
                <c:pt idx="455" formatCode="General">
                  <c:v>48.93</c:v>
                </c:pt>
                <c:pt idx="456" formatCode="General">
                  <c:v>48.71</c:v>
                </c:pt>
                <c:pt idx="457" formatCode="General">
                  <c:v>48.49</c:v>
                </c:pt>
                <c:pt idx="458" formatCode="General">
                  <c:v>47.05</c:v>
                </c:pt>
                <c:pt idx="459" formatCode="General">
                  <c:v>46.43</c:v>
                </c:pt>
                <c:pt idx="460" formatCode="General">
                  <c:v>46.08</c:v>
                </c:pt>
                <c:pt idx="461" formatCode="General">
                  <c:v>44.01</c:v>
                </c:pt>
                <c:pt idx="462" formatCode="General">
                  <c:v>42.43</c:v>
                </c:pt>
                <c:pt idx="463" formatCode="General">
                  <c:v>44.6</c:v>
                </c:pt>
                <c:pt idx="464" formatCode="General">
                  <c:v>44.39</c:v>
                </c:pt>
                <c:pt idx="465" formatCode="General">
                  <c:v>43.08</c:v>
                </c:pt>
                <c:pt idx="466" formatCode="General">
                  <c:v>43.09</c:v>
                </c:pt>
                <c:pt idx="467" formatCode="General">
                  <c:v>45.82</c:v>
                </c:pt>
                <c:pt idx="468" formatCode="General">
                  <c:v>45.64</c:v>
                </c:pt>
                <c:pt idx="469" formatCode="General">
                  <c:v>45.6</c:v>
                </c:pt>
                <c:pt idx="470" formatCode="General">
                  <c:v>44.17</c:v>
                </c:pt>
                <c:pt idx="471" formatCode="General">
                  <c:v>43.94</c:v>
                </c:pt>
                <c:pt idx="472" formatCode="General">
                  <c:v>42.97</c:v>
                </c:pt>
                <c:pt idx="473" formatCode="General">
                  <c:v>43.97</c:v>
                </c:pt>
                <c:pt idx="474" formatCode="General">
                  <c:v>43.48</c:v>
                </c:pt>
                <c:pt idx="475" formatCode="General">
                  <c:v>43.09</c:v>
                </c:pt>
                <c:pt idx="476" formatCode="General">
                  <c:v>43.02</c:v>
                </c:pt>
                <c:pt idx="477" formatCode="General">
                  <c:v>41.64</c:v>
                </c:pt>
                <c:pt idx="478" formatCode="General">
                  <c:v>41.32</c:v>
                </c:pt>
                <c:pt idx="479" formatCode="General">
                  <c:v>43.02</c:v>
                </c:pt>
                <c:pt idx="480" formatCode="General">
                  <c:v>42.81</c:v>
                </c:pt>
                <c:pt idx="481" formatCode="General">
                  <c:v>43.02</c:v>
                </c:pt>
                <c:pt idx="482" formatCode="General">
                  <c:v>41.58</c:v>
                </c:pt>
                <c:pt idx="483" formatCode="General">
                  <c:v>40.71</c:v>
                </c:pt>
                <c:pt idx="484" formatCode="General">
                  <c:v>37.15</c:v>
                </c:pt>
                <c:pt idx="485" formatCode="General">
                  <c:v>37.770000000000003</c:v>
                </c:pt>
                <c:pt idx="486" formatCode="General">
                  <c:v>35.880000000000003</c:v>
                </c:pt>
                <c:pt idx="487" formatCode="General">
                  <c:v>36.049999999999997</c:v>
                </c:pt>
                <c:pt idx="488" formatCode="General">
                  <c:v>36.42</c:v>
                </c:pt>
                <c:pt idx="489" formatCode="General">
                  <c:v>36.75</c:v>
                </c:pt>
                <c:pt idx="490" formatCode="General">
                  <c:v>36.75</c:v>
                </c:pt>
                <c:pt idx="491" formatCode="General">
                  <c:v>36.75</c:v>
                </c:pt>
                <c:pt idx="492" formatCode="General">
                  <c:v>38.33</c:v>
                </c:pt>
                <c:pt idx="493" formatCode="General">
                  <c:v>38.33</c:v>
                </c:pt>
                <c:pt idx="494" formatCode="General">
                  <c:v>38.840000000000003</c:v>
                </c:pt>
                <c:pt idx="495" formatCode="General">
                  <c:v>40.54</c:v>
                </c:pt>
                <c:pt idx="496" formatCode="General">
                  <c:v>39.909999999999997</c:v>
                </c:pt>
                <c:pt idx="497" formatCode="General">
                  <c:v>39.26</c:v>
                </c:pt>
                <c:pt idx="498" formatCode="General">
                  <c:v>39.29</c:v>
                </c:pt>
                <c:pt idx="499" formatCode="General">
                  <c:v>38.380000000000003</c:v>
                </c:pt>
                <c:pt idx="500" formatCode="General">
                  <c:v>37.49</c:v>
                </c:pt>
                <c:pt idx="501" formatCode="General">
                  <c:v>38.06</c:v>
                </c:pt>
                <c:pt idx="502" formatCode="General">
                  <c:v>39.409999999999997</c:v>
                </c:pt>
                <c:pt idx="503" formatCode="General">
                  <c:v>38.630000000000003</c:v>
                </c:pt>
                <c:pt idx="504" formatCode="General">
                  <c:v>40.26</c:v>
                </c:pt>
                <c:pt idx="505" formatCode="General">
                  <c:v>39.159999999999997</c:v>
                </c:pt>
                <c:pt idx="506" formatCode="General">
                  <c:v>39.020000000000003</c:v>
                </c:pt>
                <c:pt idx="507" formatCode="General">
                  <c:v>37.61</c:v>
                </c:pt>
                <c:pt idx="508" formatCode="General">
                  <c:v>35.75</c:v>
                </c:pt>
                <c:pt idx="509" formatCode="General">
                  <c:v>36.380000000000003</c:v>
                </c:pt>
                <c:pt idx="510" formatCode="General">
                  <c:v>35.729999999999997</c:v>
                </c:pt>
                <c:pt idx="511" formatCode="General">
                  <c:v>35.92</c:v>
                </c:pt>
                <c:pt idx="512" formatCode="General">
                  <c:v>35.76</c:v>
                </c:pt>
                <c:pt idx="513" formatCode="General">
                  <c:v>32.83</c:v>
                </c:pt>
                <c:pt idx="514" formatCode="General">
                  <c:v>31.5</c:v>
                </c:pt>
                <c:pt idx="515" formatCode="General">
                  <c:v>31.9</c:v>
                </c:pt>
                <c:pt idx="516" formatCode="General">
                  <c:v>33.590000000000003</c:v>
                </c:pt>
                <c:pt idx="517" formatCode="General">
                  <c:v>31.66</c:v>
                </c:pt>
                <c:pt idx="518" formatCode="General">
                  <c:v>33.200000000000003</c:v>
                </c:pt>
                <c:pt idx="519" formatCode="General">
                  <c:v>33.21</c:v>
                </c:pt>
                <c:pt idx="520" formatCode="General">
                  <c:v>31.09</c:v>
                </c:pt>
                <c:pt idx="521" formatCode="General">
                  <c:v>31.8</c:v>
                </c:pt>
                <c:pt idx="522" formatCode="General">
                  <c:v>28.82</c:v>
                </c:pt>
                <c:pt idx="523" formatCode="General">
                  <c:v>29.64</c:v>
                </c:pt>
                <c:pt idx="524" formatCode="General">
                  <c:v>30.15</c:v>
                </c:pt>
                <c:pt idx="525" formatCode="General">
                  <c:v>31.64</c:v>
                </c:pt>
                <c:pt idx="526" formatCode="General">
                  <c:v>32.35</c:v>
                </c:pt>
                <c:pt idx="527" formatCode="General">
                  <c:v>32.76</c:v>
                </c:pt>
                <c:pt idx="528" formatCode="General">
                  <c:v>32.380000000000003</c:v>
                </c:pt>
                <c:pt idx="529" formatCode="General">
                  <c:v>30.98</c:v>
                </c:pt>
                <c:pt idx="530" formatCode="General">
                  <c:v>32.450000000000003</c:v>
                </c:pt>
                <c:pt idx="531" formatCode="General">
                  <c:v>33.14</c:v>
                </c:pt>
                <c:pt idx="532" formatCode="General">
                  <c:v>33.01</c:v>
                </c:pt>
                <c:pt idx="533" formatCode="General">
                  <c:v>31.83</c:v>
                </c:pt>
                <c:pt idx="534" formatCode="General">
                  <c:v>30.94</c:v>
                </c:pt>
                <c:pt idx="535" formatCode="General">
                  <c:v>29.82</c:v>
                </c:pt>
                <c:pt idx="536" formatCode="General">
                  <c:v>30.46</c:v>
                </c:pt>
                <c:pt idx="537" formatCode="General">
                  <c:v>27.59</c:v>
                </c:pt>
                <c:pt idx="538" formatCode="General">
                  <c:v>26.01</c:v>
                </c:pt>
                <c:pt idx="539" formatCode="General">
                  <c:v>27.36</c:v>
                </c:pt>
                <c:pt idx="540" formatCode="General">
                  <c:v>27.36</c:v>
                </c:pt>
                <c:pt idx="541" formatCode="General">
                  <c:v>28.8</c:v>
                </c:pt>
                <c:pt idx="542" formatCode="General">
                  <c:v>28.84</c:v>
                </c:pt>
                <c:pt idx="543" formatCode="General">
                  <c:v>28.58</c:v>
                </c:pt>
                <c:pt idx="544" formatCode="General">
                  <c:v>29.14</c:v>
                </c:pt>
                <c:pt idx="545" formatCode="General">
                  <c:v>30.14</c:v>
                </c:pt>
                <c:pt idx="546" formatCode="General">
                  <c:v>31.67</c:v>
                </c:pt>
                <c:pt idx="547" formatCode="General">
                  <c:v>33.57</c:v>
                </c:pt>
                <c:pt idx="548" formatCode="General">
                  <c:v>33.89</c:v>
                </c:pt>
                <c:pt idx="549" formatCode="General">
                  <c:v>35.56</c:v>
                </c:pt>
                <c:pt idx="550" formatCode="General">
                  <c:v>36.28</c:v>
                </c:pt>
                <c:pt idx="551" formatCode="General">
                  <c:v>36.61</c:v>
                </c:pt>
                <c:pt idx="552" formatCode="General">
                  <c:v>36.61</c:v>
                </c:pt>
                <c:pt idx="553" formatCode="General">
                  <c:v>35.65</c:v>
                </c:pt>
                <c:pt idx="554" formatCode="General">
                  <c:v>36.85</c:v>
                </c:pt>
                <c:pt idx="555" formatCode="General">
                  <c:v>37.08</c:v>
                </c:pt>
                <c:pt idx="556" formatCode="General">
                  <c:v>37.08</c:v>
                </c:pt>
                <c:pt idx="557" formatCode="General">
                  <c:v>37.22</c:v>
                </c:pt>
                <c:pt idx="558" formatCode="General">
                  <c:v>35.79</c:v>
                </c:pt>
                <c:pt idx="559" formatCode="General">
                  <c:v>35.26</c:v>
                </c:pt>
                <c:pt idx="560" formatCode="General">
                  <c:v>35.340000000000003</c:v>
                </c:pt>
                <c:pt idx="561" formatCode="General">
                  <c:v>36.76</c:v>
                </c:pt>
                <c:pt idx="562" formatCode="General">
                  <c:v>36.29</c:v>
                </c:pt>
                <c:pt idx="563" formatCode="General">
                  <c:v>36.96</c:v>
                </c:pt>
                <c:pt idx="564" formatCode="General">
                  <c:v>37.659999999999997</c:v>
                </c:pt>
                <c:pt idx="565" formatCode="General">
                  <c:v>36.51</c:v>
                </c:pt>
                <c:pt idx="566" formatCode="General">
                  <c:v>36.99</c:v>
                </c:pt>
                <c:pt idx="567" formatCode="General">
                  <c:v>38.65</c:v>
                </c:pt>
                <c:pt idx="568" formatCode="General">
                  <c:v>39.04</c:v>
                </c:pt>
                <c:pt idx="569" formatCode="General">
                  <c:v>39.44</c:v>
                </c:pt>
                <c:pt idx="570" formatCode="General">
                  <c:v>39.69</c:v>
                </c:pt>
                <c:pt idx="571" formatCode="General">
                  <c:v>41.44</c:v>
                </c:pt>
                <c:pt idx="572" formatCode="General">
                  <c:v>42</c:v>
                </c:pt>
                <c:pt idx="573" formatCode="General">
                  <c:v>41.92</c:v>
                </c:pt>
                <c:pt idx="574" formatCode="General">
                  <c:v>42.97</c:v>
                </c:pt>
                <c:pt idx="575" formatCode="General">
                  <c:v>43.73</c:v>
                </c:pt>
                <c:pt idx="576" formatCode="General">
                  <c:v>43.07</c:v>
                </c:pt>
                <c:pt idx="577" formatCode="General">
                  <c:v>43.55</c:v>
                </c:pt>
                <c:pt idx="578" formatCode="General">
                  <c:v>43.56</c:v>
                </c:pt>
                <c:pt idx="579" formatCode="General">
                  <c:v>44.38</c:v>
                </c:pt>
                <c:pt idx="580" formatCode="General">
                  <c:v>43.7</c:v>
                </c:pt>
                <c:pt idx="581" formatCode="General">
                  <c:v>42.49</c:v>
                </c:pt>
                <c:pt idx="582" formatCode="General">
                  <c:v>42.22</c:v>
                </c:pt>
                <c:pt idx="583" formatCode="General">
                  <c:v>41.45</c:v>
                </c:pt>
                <c:pt idx="584" formatCode="General">
                  <c:v>41.28</c:v>
                </c:pt>
                <c:pt idx="585" formatCode="General">
                  <c:v>40.28</c:v>
                </c:pt>
                <c:pt idx="586" formatCode="General">
                  <c:v>41.98</c:v>
                </c:pt>
                <c:pt idx="587" formatCode="General">
                  <c:v>44.98</c:v>
                </c:pt>
                <c:pt idx="588" formatCode="General">
                  <c:v>44.98</c:v>
                </c:pt>
                <c:pt idx="589" formatCode="General">
                  <c:v>46.44</c:v>
                </c:pt>
                <c:pt idx="590" formatCode="General">
                  <c:v>45.38</c:v>
                </c:pt>
                <c:pt idx="591" formatCode="General">
                  <c:v>46.09</c:v>
                </c:pt>
                <c:pt idx="592" formatCode="General">
                  <c:v>47.19</c:v>
                </c:pt>
                <c:pt idx="593" formatCode="General">
                  <c:v>46.96</c:v>
                </c:pt>
                <c:pt idx="594" formatCode="General">
                  <c:v>48</c:v>
                </c:pt>
                <c:pt idx="595" formatCode="General">
                  <c:v>47.91</c:v>
                </c:pt>
                <c:pt idx="596" formatCode="General">
                  <c:v>48</c:v>
                </c:pt>
                <c:pt idx="597" formatCode="General">
                  <c:v>48.04</c:v>
                </c:pt>
                <c:pt idx="598" formatCode="General">
                  <c:v>47.6</c:v>
                </c:pt>
                <c:pt idx="599" formatCode="General">
                  <c:v>45.54</c:v>
                </c:pt>
                <c:pt idx="600" formatCode="General">
                  <c:v>46.57</c:v>
                </c:pt>
                <c:pt idx="601" formatCode="General">
                  <c:v>46.3</c:v>
                </c:pt>
                <c:pt idx="602" formatCode="General">
                  <c:v>46.59</c:v>
                </c:pt>
                <c:pt idx="603" formatCode="General">
                  <c:v>46.72</c:v>
                </c:pt>
                <c:pt idx="604" formatCode="General">
                  <c:v>46.93</c:v>
                </c:pt>
                <c:pt idx="605" formatCode="General">
                  <c:v>47.51</c:v>
                </c:pt>
                <c:pt idx="606" formatCode="General">
                  <c:v>48.96</c:v>
                </c:pt>
                <c:pt idx="607" formatCode="General">
                  <c:v>47.87</c:v>
                </c:pt>
                <c:pt idx="608" formatCode="General">
                  <c:v>48.25</c:v>
                </c:pt>
                <c:pt idx="609" formatCode="General">
                  <c:v>48.94</c:v>
                </c:pt>
                <c:pt idx="610" formatCode="General">
                  <c:v>50.95</c:v>
                </c:pt>
                <c:pt idx="611" formatCode="General">
                  <c:v>52.08</c:v>
                </c:pt>
                <c:pt idx="612" formatCode="General">
                  <c:v>52.13</c:v>
                </c:pt>
                <c:pt idx="613" formatCode="General">
                  <c:v>51.66</c:v>
                </c:pt>
                <c:pt idx="614" formatCode="General">
                  <c:v>51.34</c:v>
                </c:pt>
                <c:pt idx="615" formatCode="General">
                  <c:v>49.45</c:v>
                </c:pt>
                <c:pt idx="616" formatCode="General">
                  <c:v>46.55</c:v>
                </c:pt>
                <c:pt idx="617" formatCode="General">
                  <c:v>47.48</c:v>
                </c:pt>
                <c:pt idx="618" formatCode="General">
                  <c:v>47.29</c:v>
                </c:pt>
                <c:pt idx="619" formatCode="General">
                  <c:v>47.58</c:v>
                </c:pt>
                <c:pt idx="620" formatCode="General">
                  <c:v>46.04</c:v>
                </c:pt>
                <c:pt idx="621" formatCode="General">
                  <c:v>47.28</c:v>
                </c:pt>
                <c:pt idx="622" formatCode="General">
                  <c:v>47.06</c:v>
                </c:pt>
                <c:pt idx="623" formatCode="General">
                  <c:v>48</c:v>
                </c:pt>
                <c:pt idx="624" formatCode="General">
                  <c:v>46.69</c:v>
                </c:pt>
                <c:pt idx="625" formatCode="General">
                  <c:v>47.64</c:v>
                </c:pt>
                <c:pt idx="626" formatCode="General">
                  <c:v>47.28</c:v>
                </c:pt>
                <c:pt idx="627" formatCode="General">
                  <c:v>48.27</c:v>
                </c:pt>
                <c:pt idx="628" formatCode="General">
                  <c:v>49.35</c:v>
                </c:pt>
                <c:pt idx="629" formatCode="General">
                  <c:v>45.91</c:v>
                </c:pt>
                <c:pt idx="630" formatCode="General">
                  <c:v>45.87</c:v>
                </c:pt>
                <c:pt idx="631" formatCode="General">
                  <c:v>46.87</c:v>
                </c:pt>
                <c:pt idx="632" formatCode="General">
                  <c:v>47.77</c:v>
                </c:pt>
                <c:pt idx="633" formatCode="General">
                  <c:v>48.04</c:v>
                </c:pt>
                <c:pt idx="634" formatCode="General">
                  <c:v>48.88</c:v>
                </c:pt>
                <c:pt idx="635" formatCode="General">
                  <c:v>46.42</c:v>
                </c:pt>
                <c:pt idx="636" formatCode="General">
                  <c:v>48.59</c:v>
                </c:pt>
                <c:pt idx="637" formatCode="General">
                  <c:v>50.41</c:v>
                </c:pt>
                <c:pt idx="638" formatCode="General">
                  <c:v>47.67</c:v>
                </c:pt>
                <c:pt idx="639" formatCode="General">
                  <c:v>48.8</c:v>
                </c:pt>
                <c:pt idx="640" formatCode="General">
                  <c:v>47.97</c:v>
                </c:pt>
                <c:pt idx="641" formatCode="General">
                  <c:v>47.97</c:v>
                </c:pt>
                <c:pt idx="642" formatCode="General">
                  <c:v>44.46</c:v>
                </c:pt>
                <c:pt idx="643" formatCode="General">
                  <c:v>41.76</c:v>
                </c:pt>
                <c:pt idx="644" formatCode="General">
                  <c:v>41.86</c:v>
                </c:pt>
                <c:pt idx="645" formatCode="General">
                  <c:v>41.59</c:v>
                </c:pt>
                <c:pt idx="646" formatCode="General">
                  <c:v>43.84</c:v>
                </c:pt>
                <c:pt idx="647" formatCode="General">
                  <c:v>45.63</c:v>
                </c:pt>
                <c:pt idx="648" formatCode="General">
                  <c:v>45.75</c:v>
                </c:pt>
                <c:pt idx="649" formatCode="General">
                  <c:v>47</c:v>
                </c:pt>
                <c:pt idx="650" formatCode="General">
                  <c:v>47.77</c:v>
                </c:pt>
                <c:pt idx="651" formatCode="General">
                  <c:v>47.79</c:v>
                </c:pt>
                <c:pt idx="652" formatCode="General">
                  <c:v>48.01</c:v>
                </c:pt>
                <c:pt idx="653" formatCode="General">
                  <c:v>48.29</c:v>
                </c:pt>
                <c:pt idx="654" formatCode="General">
                  <c:v>47.33</c:v>
                </c:pt>
                <c:pt idx="655" formatCode="General">
                  <c:v>48.3</c:v>
                </c:pt>
                <c:pt idx="656" formatCode="General">
                  <c:v>47.54</c:v>
                </c:pt>
                <c:pt idx="657" formatCode="General">
                  <c:v>47.8</c:v>
                </c:pt>
                <c:pt idx="658" formatCode="General">
                  <c:v>49.04</c:v>
                </c:pt>
                <c:pt idx="659" formatCode="General">
                  <c:v>49.08</c:v>
                </c:pt>
                <c:pt idx="660" formatCode="General">
                  <c:v>49.49</c:v>
                </c:pt>
                <c:pt idx="661" formatCode="General">
                  <c:v>53.29</c:v>
                </c:pt>
                <c:pt idx="662" formatCode="General">
                  <c:v>54.29</c:v>
                </c:pt>
                <c:pt idx="663" formatCode="General">
                  <c:v>54.73</c:v>
                </c:pt>
                <c:pt idx="664" formatCode="General">
                  <c:v>54.3</c:v>
                </c:pt>
                <c:pt idx="665" formatCode="General">
                  <c:v>54.07</c:v>
                </c:pt>
                <c:pt idx="666" formatCode="General">
                  <c:v>54.29</c:v>
                </c:pt>
                <c:pt idx="667" formatCode="General">
                  <c:v>55.76</c:v>
                </c:pt>
                <c:pt idx="668" formatCode="General">
                  <c:v>56.36</c:v>
                </c:pt>
                <c:pt idx="669" formatCode="General">
                  <c:v>55.94</c:v>
                </c:pt>
                <c:pt idx="670" formatCode="General">
                  <c:v>56.42</c:v>
                </c:pt>
                <c:pt idx="671" formatCode="General">
                  <c:v>56.38</c:v>
                </c:pt>
                <c:pt idx="672" formatCode="General">
                  <c:v>57.31</c:v>
                </c:pt>
                <c:pt idx="673" formatCode="General">
                  <c:v>57.34</c:v>
                </c:pt>
                <c:pt idx="674" formatCode="General">
                  <c:v>57.2</c:v>
                </c:pt>
                <c:pt idx="675" formatCode="General">
                  <c:v>57.63</c:v>
                </c:pt>
                <c:pt idx="676" formatCode="General">
                  <c:v>57.72</c:v>
                </c:pt>
                <c:pt idx="677" formatCode="General">
                  <c:v>57.83</c:v>
                </c:pt>
                <c:pt idx="678" formatCode="General">
                  <c:v>55.7</c:v>
                </c:pt>
                <c:pt idx="679" formatCode="General">
                  <c:v>54.72</c:v>
                </c:pt>
                <c:pt idx="680" formatCode="General">
                  <c:v>57.19</c:v>
                </c:pt>
                <c:pt idx="681" formatCode="General">
                  <c:v>59.06</c:v>
                </c:pt>
                <c:pt idx="682" formatCode="General">
                  <c:v>61.73</c:v>
                </c:pt>
                <c:pt idx="683" formatCode="General">
                  <c:v>61.65</c:v>
                </c:pt>
                <c:pt idx="684" formatCode="General">
                  <c:v>60.31</c:v>
                </c:pt>
                <c:pt idx="685" formatCode="General">
                  <c:v>59.03</c:v>
                </c:pt>
                <c:pt idx="686" formatCode="General">
                  <c:v>60.14</c:v>
                </c:pt>
                <c:pt idx="687" formatCode="General">
                  <c:v>60.24</c:v>
                </c:pt>
                <c:pt idx="688" formatCode="General">
                  <c:v>61.63</c:v>
                </c:pt>
                <c:pt idx="689" formatCode="General">
                  <c:v>61.67</c:v>
                </c:pt>
                <c:pt idx="690" formatCode="General">
                  <c:v>60.54</c:v>
                </c:pt>
                <c:pt idx="691" formatCode="General">
                  <c:v>59.41</c:v>
                </c:pt>
                <c:pt idx="692" formatCode="General">
                  <c:v>61.37</c:v>
                </c:pt>
                <c:pt idx="693" formatCode="General">
                  <c:v>60.75</c:v>
                </c:pt>
                <c:pt idx="694" formatCode="General">
                  <c:v>60.75</c:v>
                </c:pt>
                <c:pt idx="695" formatCode="General">
                  <c:v>60.99</c:v>
                </c:pt>
                <c:pt idx="696" formatCode="General">
                  <c:v>63.19</c:v>
                </c:pt>
                <c:pt idx="697" formatCode="General">
                  <c:v>63.76</c:v>
                </c:pt>
                <c:pt idx="698" formatCode="General">
                  <c:v>64.680000000000007</c:v>
                </c:pt>
                <c:pt idx="699" formatCode="General">
                  <c:v>63.23</c:v>
                </c:pt>
                <c:pt idx="700" formatCode="General">
                  <c:v>61.33</c:v>
                </c:pt>
                <c:pt idx="701" formatCode="General">
                  <c:v>60.36</c:v>
                </c:pt>
                <c:pt idx="702" formatCode="General">
                  <c:v>60.34</c:v>
                </c:pt>
                <c:pt idx="703" formatCode="General">
                  <c:v>62.78</c:v>
                </c:pt>
                <c:pt idx="704" formatCode="General">
                  <c:v>63.14</c:v>
                </c:pt>
                <c:pt idx="705" formatCode="General">
                  <c:v>62.87</c:v>
                </c:pt>
                <c:pt idx="706" formatCode="General">
                  <c:v>63.16</c:v>
                </c:pt>
                <c:pt idx="707" formatCode="General">
                  <c:v>60.12</c:v>
                </c:pt>
                <c:pt idx="708" formatCode="General">
                  <c:v>61.35</c:v>
                </c:pt>
                <c:pt idx="709" formatCode="General">
                  <c:v>61.65</c:v>
                </c:pt>
                <c:pt idx="710" formatCode="General">
                  <c:v>64.7</c:v>
                </c:pt>
                <c:pt idx="711" formatCode="General">
                  <c:v>64.7</c:v>
                </c:pt>
                <c:pt idx="712" formatCode="General">
                  <c:v>63.52</c:v>
                </c:pt>
                <c:pt idx="713" formatCode="General">
                  <c:v>63.48</c:v>
                </c:pt>
                <c:pt idx="714" formatCode="General">
                  <c:v>65.150000000000006</c:v>
                </c:pt>
                <c:pt idx="715" formatCode="General">
                  <c:v>64.69</c:v>
                </c:pt>
                <c:pt idx="716" formatCode="General">
                  <c:v>65.58</c:v>
                </c:pt>
                <c:pt idx="717" formatCode="General">
                  <c:v>66.33</c:v>
                </c:pt>
                <c:pt idx="718" formatCode="General">
                  <c:v>65.09</c:v>
                </c:pt>
                <c:pt idx="719" formatCode="General">
                  <c:v>62.82</c:v>
                </c:pt>
                <c:pt idx="720" formatCode="General">
                  <c:v>63.82</c:v>
                </c:pt>
                <c:pt idx="721" formatCode="General">
                  <c:v>64.930000000000007</c:v>
                </c:pt>
                <c:pt idx="722" formatCode="General">
                  <c:v>66.22</c:v>
                </c:pt>
                <c:pt idx="723" formatCode="General">
                  <c:v>65.44</c:v>
                </c:pt>
                <c:pt idx="724" formatCode="General">
                  <c:v>64.62</c:v>
                </c:pt>
                <c:pt idx="725" formatCode="General">
                  <c:v>64.13</c:v>
                </c:pt>
                <c:pt idx="726" formatCode="General">
                  <c:v>63.9</c:v>
                </c:pt>
                <c:pt idx="727" formatCode="General">
                  <c:v>63.97</c:v>
                </c:pt>
                <c:pt idx="728" formatCode="General">
                  <c:v>62.61</c:v>
                </c:pt>
                <c:pt idx="729" formatCode="General">
                  <c:v>62.86</c:v>
                </c:pt>
                <c:pt idx="730" formatCode="General">
                  <c:v>62.96</c:v>
                </c:pt>
                <c:pt idx="731" formatCode="General">
                  <c:v>62.66</c:v>
                </c:pt>
                <c:pt idx="732" formatCode="General">
                  <c:v>60.12</c:v>
                </c:pt>
                <c:pt idx="733" formatCode="General">
                  <c:v>60.12</c:v>
                </c:pt>
                <c:pt idx="734" formatCode="General">
                  <c:v>61.2</c:v>
                </c:pt>
                <c:pt idx="735" formatCode="General">
                  <c:v>61.31</c:v>
                </c:pt>
                <c:pt idx="736" formatCode="General">
                  <c:v>60.13</c:v>
                </c:pt>
                <c:pt idx="737" formatCode="General">
                  <c:v>59.32</c:v>
                </c:pt>
                <c:pt idx="738" formatCode="General">
                  <c:v>57.69</c:v>
                </c:pt>
                <c:pt idx="739" formatCode="General">
                  <c:v>57.14</c:v>
                </c:pt>
                <c:pt idx="740" formatCode="General">
                  <c:v>56.82</c:v>
                </c:pt>
                <c:pt idx="741" formatCode="General">
                  <c:v>56.04</c:v>
                </c:pt>
                <c:pt idx="742" formatCode="General">
                  <c:v>56.42</c:v>
                </c:pt>
                <c:pt idx="743" formatCode="General">
                  <c:v>57.55</c:v>
                </c:pt>
                <c:pt idx="744" formatCode="General">
                  <c:v>55.73</c:v>
                </c:pt>
                <c:pt idx="745" formatCode="General">
                  <c:v>55.73</c:v>
                </c:pt>
                <c:pt idx="746" formatCode="General">
                  <c:v>55.73</c:v>
                </c:pt>
                <c:pt idx="747" formatCode="General">
                  <c:v>53.69</c:v>
                </c:pt>
                <c:pt idx="748" formatCode="General">
                  <c:v>53.99</c:v>
                </c:pt>
                <c:pt idx="749" formatCode="General">
                  <c:v>56.44</c:v>
                </c:pt>
                <c:pt idx="750" formatCode="General">
                  <c:v>57.02</c:v>
                </c:pt>
                <c:pt idx="751" formatCode="General">
                  <c:v>54.18</c:v>
                </c:pt>
                <c:pt idx="752" formatCode="General">
                  <c:v>53.61</c:v>
                </c:pt>
                <c:pt idx="753" formatCode="General">
                  <c:v>53.82</c:v>
                </c:pt>
                <c:pt idx="754" formatCode="General">
                  <c:v>53.88</c:v>
                </c:pt>
                <c:pt idx="755" formatCode="General">
                  <c:v>52.96</c:v>
                </c:pt>
                <c:pt idx="756" formatCode="General">
                  <c:v>52.59</c:v>
                </c:pt>
                <c:pt idx="757" formatCode="General">
                  <c:v>52.17</c:v>
                </c:pt>
                <c:pt idx="758" formatCode="General">
                  <c:v>52</c:v>
                </c:pt>
                <c:pt idx="759" formatCode="General">
                  <c:v>54.8</c:v>
                </c:pt>
                <c:pt idx="760" formatCode="General">
                  <c:v>56.66</c:v>
                </c:pt>
                <c:pt idx="761" formatCode="General">
                  <c:v>56.46</c:v>
                </c:pt>
                <c:pt idx="762" formatCode="General">
                  <c:v>55.95</c:v>
                </c:pt>
                <c:pt idx="763" formatCode="General">
                  <c:v>58.67</c:v>
                </c:pt>
                <c:pt idx="764" formatCode="General">
                  <c:v>59.15</c:v>
                </c:pt>
                <c:pt idx="765" formatCode="General">
                  <c:v>60.33</c:v>
                </c:pt>
                <c:pt idx="766" formatCode="General">
                  <c:v>59.18</c:v>
                </c:pt>
                <c:pt idx="767" formatCode="General">
                  <c:v>61.18</c:v>
                </c:pt>
                <c:pt idx="768" formatCode="General">
                  <c:v>60.75</c:v>
                </c:pt>
                <c:pt idx="769" formatCode="General">
                  <c:v>61.89</c:v>
                </c:pt>
                <c:pt idx="770" formatCode="General">
                  <c:v>61.39</c:v>
                </c:pt>
                <c:pt idx="771" formatCode="General">
                  <c:v>59.77</c:v>
                </c:pt>
                <c:pt idx="772" formatCode="General">
                  <c:v>60.33</c:v>
                </c:pt>
                <c:pt idx="773" formatCode="General">
                  <c:v>59.78</c:v>
                </c:pt>
                <c:pt idx="774" formatCode="General">
                  <c:v>60.99</c:v>
                </c:pt>
                <c:pt idx="775" formatCode="General">
                  <c:v>58.78</c:v>
                </c:pt>
                <c:pt idx="776" formatCode="General">
                  <c:v>60.72</c:v>
                </c:pt>
                <c:pt idx="777" formatCode="General">
                  <c:v>60.78</c:v>
                </c:pt>
                <c:pt idx="778" formatCode="General">
                  <c:v>61.57</c:v>
                </c:pt>
                <c:pt idx="779" formatCode="General">
                  <c:v>60.33</c:v>
                </c:pt>
                <c:pt idx="780" formatCode="General">
                  <c:v>56.23</c:v>
                </c:pt>
                <c:pt idx="781" formatCode="General">
                  <c:v>53.48</c:v>
                </c:pt>
                <c:pt idx="782" formatCode="General">
                  <c:v>55.79</c:v>
                </c:pt>
                <c:pt idx="783" formatCode="General">
                  <c:v>57</c:v>
                </c:pt>
                <c:pt idx="784" formatCode="General">
                  <c:v>55.88</c:v>
                </c:pt>
                <c:pt idx="785" formatCode="General">
                  <c:v>55.98</c:v>
                </c:pt>
                <c:pt idx="786" formatCode="General">
                  <c:v>55.07</c:v>
                </c:pt>
                <c:pt idx="787" formatCode="General">
                  <c:v>54.41</c:v>
                </c:pt>
                <c:pt idx="788" formatCode="General">
                  <c:v>51.74</c:v>
                </c:pt>
                <c:pt idx="789" formatCode="General">
                  <c:v>47.52</c:v>
                </c:pt>
                <c:pt idx="790" formatCode="General">
                  <c:v>46.61</c:v>
                </c:pt>
                <c:pt idx="791" formatCode="General">
                  <c:v>47.07</c:v>
                </c:pt>
                <c:pt idx="792" formatCode="General">
                  <c:v>46.55</c:v>
                </c:pt>
                <c:pt idx="793" formatCode="General">
                  <c:v>46.07</c:v>
                </c:pt>
                <c:pt idx="794" formatCode="General">
                  <c:v>46.69</c:v>
                </c:pt>
                <c:pt idx="795" formatCode="General">
                  <c:v>46.09</c:v>
                </c:pt>
                <c:pt idx="796" formatCode="General">
                  <c:v>46.5</c:v>
                </c:pt>
                <c:pt idx="797" formatCode="General">
                  <c:v>46.49</c:v>
                </c:pt>
                <c:pt idx="798" formatCode="General">
                  <c:v>47.38</c:v>
                </c:pt>
                <c:pt idx="799" formatCode="General">
                  <c:v>47.66</c:v>
                </c:pt>
                <c:pt idx="800" formatCode="General">
                  <c:v>45.82</c:v>
                </c:pt>
                <c:pt idx="801" formatCode="General">
                  <c:v>45.13</c:v>
                </c:pt>
                <c:pt idx="802" formatCode="General">
                  <c:v>46.9</c:v>
                </c:pt>
                <c:pt idx="803" formatCode="General">
                  <c:v>47.64</c:v>
                </c:pt>
                <c:pt idx="804" formatCode="General">
                  <c:v>49.43</c:v>
                </c:pt>
                <c:pt idx="805" formatCode="General">
                  <c:v>49.06</c:v>
                </c:pt>
                <c:pt idx="806" formatCode="General">
                  <c:v>50.12</c:v>
                </c:pt>
                <c:pt idx="807" formatCode="General">
                  <c:v>51.08</c:v>
                </c:pt>
                <c:pt idx="808" formatCode="General">
                  <c:v>55.38</c:v>
                </c:pt>
                <c:pt idx="809" formatCode="General">
                  <c:v>55.27</c:v>
                </c:pt>
                <c:pt idx="810" formatCode="General">
                  <c:v>55.6</c:v>
                </c:pt>
                <c:pt idx="811" formatCode="General">
                  <c:v>57.86</c:v>
                </c:pt>
                <c:pt idx="812" formatCode="General">
                  <c:v>58.72</c:v>
                </c:pt>
                <c:pt idx="813" formatCode="General">
                  <c:v>58.67</c:v>
                </c:pt>
                <c:pt idx="814" formatCode="General">
                  <c:v>59.07</c:v>
                </c:pt>
                <c:pt idx="815" formatCode="General">
                  <c:v>58.31</c:v>
                </c:pt>
                <c:pt idx="816" formatCode="General">
                  <c:v>58.87</c:v>
                </c:pt>
                <c:pt idx="817" formatCode="General">
                  <c:v>58.81</c:v>
                </c:pt>
                <c:pt idx="818" formatCode="General">
                  <c:v>59.84</c:v>
                </c:pt>
                <c:pt idx="819" formatCode="General">
                  <c:v>60.26</c:v>
                </c:pt>
                <c:pt idx="820" formatCode="General">
                  <c:v>61.09</c:v>
                </c:pt>
                <c:pt idx="821" formatCode="General">
                  <c:v>61.67</c:v>
                </c:pt>
                <c:pt idx="822" formatCode="General">
                  <c:v>63.65</c:v>
                </c:pt>
                <c:pt idx="823" formatCode="General">
                  <c:v>63.32</c:v>
                </c:pt>
                <c:pt idx="824" formatCode="General">
                  <c:v>66.11</c:v>
                </c:pt>
                <c:pt idx="825" formatCode="General">
                  <c:v>65.64</c:v>
                </c:pt>
                <c:pt idx="826" formatCode="General">
                  <c:v>68</c:v>
                </c:pt>
                <c:pt idx="827" formatCode="General">
                  <c:v>68.48</c:v>
                </c:pt>
                <c:pt idx="828" formatCode="General">
                  <c:v>70.13</c:v>
                </c:pt>
                <c:pt idx="829" formatCode="General">
                  <c:v>71.13</c:v>
                </c:pt>
                <c:pt idx="830" formatCode="General">
                  <c:v>70.87</c:v>
                </c:pt>
                <c:pt idx="831" formatCode="General">
                  <c:v>71.89</c:v>
                </c:pt>
                <c:pt idx="832" formatCode="General">
                  <c:v>77.39</c:v>
                </c:pt>
                <c:pt idx="833" formatCode="General">
                  <c:v>77.62</c:v>
                </c:pt>
                <c:pt idx="834" formatCode="General">
                  <c:v>79.62</c:v>
                </c:pt>
                <c:pt idx="835" formatCode="General">
                  <c:v>79.2</c:v>
                </c:pt>
                <c:pt idx="836" formatCode="General">
                  <c:v>77.61</c:v>
                </c:pt>
                <c:pt idx="837" formatCode="General">
                  <c:v>77.209999999999994</c:v>
                </c:pt>
                <c:pt idx="838" formatCode="General">
                  <c:v>77.23</c:v>
                </c:pt>
                <c:pt idx="839" formatCode="General">
                  <c:v>76.86</c:v>
                </c:pt>
                <c:pt idx="840" formatCode="General">
                  <c:v>77.510000000000005</c:v>
                </c:pt>
                <c:pt idx="841" formatCode="General">
                  <c:v>77.739999999999995</c:v>
                </c:pt>
                <c:pt idx="842" formatCode="General">
                  <c:v>80.42</c:v>
                </c:pt>
                <c:pt idx="843" formatCode="General">
                  <c:v>80.94</c:v>
                </c:pt>
                <c:pt idx="844" formatCode="General">
                  <c:v>82.9</c:v>
                </c:pt>
                <c:pt idx="845" formatCode="General">
                  <c:v>83.2</c:v>
                </c:pt>
                <c:pt idx="846" formatCode="General">
                  <c:v>82.08</c:v>
                </c:pt>
                <c:pt idx="847" formatCode="General">
                  <c:v>82.88</c:v>
                </c:pt>
                <c:pt idx="848" formatCode="General">
                  <c:v>82.12</c:v>
                </c:pt>
                <c:pt idx="849" formatCode="General">
                  <c:v>84.9</c:v>
                </c:pt>
                <c:pt idx="850" formatCode="General">
                  <c:v>84.17</c:v>
                </c:pt>
                <c:pt idx="851" formatCode="General">
                  <c:v>85.5</c:v>
                </c:pt>
                <c:pt idx="852" formatCode="General">
                  <c:v>86.91</c:v>
                </c:pt>
                <c:pt idx="853" formatCode="General">
                  <c:v>85.57</c:v>
                </c:pt>
                <c:pt idx="854" formatCode="General">
                  <c:v>85.64</c:v>
                </c:pt>
                <c:pt idx="855" formatCode="General">
                  <c:v>86</c:v>
                </c:pt>
                <c:pt idx="856" formatCode="General">
                  <c:v>85.94</c:v>
                </c:pt>
                <c:pt idx="857" formatCode="General">
                  <c:v>86.38</c:v>
                </c:pt>
                <c:pt idx="858" formatCode="General">
                  <c:v>85.17</c:v>
                </c:pt>
                <c:pt idx="859" formatCode="General">
                  <c:v>84.42</c:v>
                </c:pt>
                <c:pt idx="860" formatCode="General">
                  <c:v>85.27</c:v>
                </c:pt>
                <c:pt idx="861" formatCode="General">
                  <c:v>84.02</c:v>
                </c:pt>
                <c:pt idx="862" formatCode="General">
                  <c:v>84.02</c:v>
                </c:pt>
                <c:pt idx="863" formatCode="General">
                  <c:v>86.36</c:v>
                </c:pt>
                <c:pt idx="864" formatCode="General">
                  <c:v>87.82</c:v>
                </c:pt>
                <c:pt idx="865" formatCode="General">
                  <c:v>88.66</c:v>
                </c:pt>
                <c:pt idx="866" formatCode="General">
                  <c:v>90.47</c:v>
                </c:pt>
                <c:pt idx="867" formatCode="General">
                  <c:v>90.25</c:v>
                </c:pt>
                <c:pt idx="868" formatCode="General">
                  <c:v>90.9</c:v>
                </c:pt>
                <c:pt idx="869" formatCode="General">
                  <c:v>90.65</c:v>
                </c:pt>
                <c:pt idx="870" formatCode="General">
                  <c:v>90.8</c:v>
                </c:pt>
                <c:pt idx="871" formatCode="General">
                  <c:v>95.7</c:v>
                </c:pt>
                <c:pt idx="872" formatCode="General">
                  <c:v>95.08</c:v>
                </c:pt>
                <c:pt idx="873" formatCode="General">
                  <c:v>95.2</c:v>
                </c:pt>
                <c:pt idx="874" formatCode="General">
                  <c:v>94.53</c:v>
                </c:pt>
                <c:pt idx="875" formatCode="General">
                  <c:v>94.87</c:v>
                </c:pt>
                <c:pt idx="876" formatCode="General">
                  <c:v>95.37</c:v>
                </c:pt>
                <c:pt idx="877" formatCode="General">
                  <c:v>96.75</c:v>
                </c:pt>
                <c:pt idx="878" formatCode="General">
                  <c:v>96.82</c:v>
                </c:pt>
                <c:pt idx="879" formatCode="General">
                  <c:v>97.7</c:v>
                </c:pt>
                <c:pt idx="880" formatCode="General">
                  <c:v>97.39</c:v>
                </c:pt>
                <c:pt idx="881" formatCode="General">
                  <c:v>96.43</c:v>
                </c:pt>
                <c:pt idx="882" formatCode="General">
                  <c:v>96.31</c:v>
                </c:pt>
                <c:pt idx="883" formatCode="General">
                  <c:v>96.42</c:v>
                </c:pt>
                <c:pt idx="884" formatCode="General">
                  <c:v>96.26</c:v>
                </c:pt>
                <c:pt idx="885" formatCode="General">
                  <c:v>98.08</c:v>
                </c:pt>
                <c:pt idx="886" formatCode="General">
                  <c:v>99.53</c:v>
                </c:pt>
                <c:pt idx="887" formatCode="General">
                  <c:v>99.51</c:v>
                </c:pt>
                <c:pt idx="888" formatCode="General">
                  <c:v>101.21</c:v>
                </c:pt>
                <c:pt idx="889" formatCode="General">
                  <c:v>100.88</c:v>
                </c:pt>
                <c:pt idx="890" formatCode="General">
                  <c:v>100.21</c:v>
                </c:pt>
                <c:pt idx="891" formatCode="General">
                  <c:v>101.12</c:v>
                </c:pt>
                <c:pt idx="892" formatCode="General">
                  <c:v>100.71</c:v>
                </c:pt>
                <c:pt idx="893" formatCode="General">
                  <c:v>100.4</c:v>
                </c:pt>
                <c:pt idx="894" formatCode="General">
                  <c:v>100.5</c:v>
                </c:pt>
                <c:pt idx="895" formatCode="General">
                  <c:v>100.49</c:v>
                </c:pt>
                <c:pt idx="896" formatCode="General">
                  <c:v>100.09</c:v>
                </c:pt>
                <c:pt idx="897" formatCode="General">
                  <c:v>100.28</c:v>
                </c:pt>
                <c:pt idx="898" formatCode="General">
                  <c:v>99.92</c:v>
                </c:pt>
                <c:pt idx="899" formatCode="General">
                  <c:v>99.74</c:v>
                </c:pt>
                <c:pt idx="900" formatCode="General">
                  <c:v>99.37</c:v>
                </c:pt>
                <c:pt idx="901" formatCode="General">
                  <c:v>101.13</c:v>
                </c:pt>
                <c:pt idx="902" formatCode="General">
                  <c:v>101.15</c:v>
                </c:pt>
                <c:pt idx="903" formatCode="General">
                  <c:v>102.27</c:v>
                </c:pt>
                <c:pt idx="904" formatCode="General">
                  <c:v>101.68</c:v>
                </c:pt>
                <c:pt idx="905" formatCode="General">
                  <c:v>103.47</c:v>
                </c:pt>
                <c:pt idx="906" formatCode="General">
                  <c:v>103.36</c:v>
                </c:pt>
                <c:pt idx="907" formatCode="General">
                  <c:v>104.02</c:v>
                </c:pt>
                <c:pt idx="908" formatCode="General">
                  <c:v>104.17</c:v>
                </c:pt>
                <c:pt idx="909" formatCode="General">
                  <c:v>102.82</c:v>
                </c:pt>
                <c:pt idx="910" formatCode="General">
                  <c:v>103.63</c:v>
                </c:pt>
                <c:pt idx="911" formatCode="General">
                  <c:v>103.45</c:v>
                </c:pt>
                <c:pt idx="912" formatCode="General">
                  <c:v>104.94</c:v>
                </c:pt>
                <c:pt idx="913" formatCode="General">
                  <c:v>106.47</c:v>
                </c:pt>
                <c:pt idx="914" formatCode="General">
                  <c:v>106.98</c:v>
                </c:pt>
                <c:pt idx="915" formatCode="General">
                  <c:v>106.7</c:v>
                </c:pt>
                <c:pt idx="916" formatCode="General">
                  <c:v>106.89</c:v>
                </c:pt>
                <c:pt idx="917" formatCode="General">
                  <c:v>105.78</c:v>
                </c:pt>
                <c:pt idx="918" formatCode="General">
                  <c:v>106.85</c:v>
                </c:pt>
                <c:pt idx="919" formatCode="General">
                  <c:v>106.48</c:v>
                </c:pt>
                <c:pt idx="920" formatCode="General">
                  <c:v>105.71</c:v>
                </c:pt>
                <c:pt idx="921" formatCode="General">
                  <c:v>106.03</c:v>
                </c:pt>
                <c:pt idx="922" formatCode="General">
                  <c:v>106.04</c:v>
                </c:pt>
                <c:pt idx="923" formatCode="General">
                  <c:v>105.41</c:v>
                </c:pt>
                <c:pt idx="924" formatCode="General">
                  <c:v>104.73</c:v>
                </c:pt>
                <c:pt idx="925" formatCode="General">
                  <c:v>104.73</c:v>
                </c:pt>
                <c:pt idx="926" formatCode="General">
                  <c:v>105.77</c:v>
                </c:pt>
                <c:pt idx="927" formatCode="General">
                  <c:v>106.2</c:v>
                </c:pt>
                <c:pt idx="928" formatCode="General">
                  <c:v>106.84</c:v>
                </c:pt>
                <c:pt idx="929" formatCode="General">
                  <c:v>107.65</c:v>
                </c:pt>
                <c:pt idx="930" formatCode="General">
                  <c:v>108.7</c:v>
                </c:pt>
                <c:pt idx="931" formatCode="General">
                  <c:v>108.98</c:v>
                </c:pt>
                <c:pt idx="932" formatCode="General">
                  <c:v>110.18</c:v>
                </c:pt>
                <c:pt idx="933" formatCode="General">
                  <c:v>110.84</c:v>
                </c:pt>
                <c:pt idx="934" formatCode="General">
                  <c:v>111.03</c:v>
                </c:pt>
                <c:pt idx="935" formatCode="General">
                  <c:v>112.62</c:v>
                </c:pt>
                <c:pt idx="936" formatCode="General">
                  <c:v>112.61</c:v>
                </c:pt>
                <c:pt idx="937" formatCode="General">
                  <c:v>112.84</c:v>
                </c:pt>
                <c:pt idx="938" formatCode="General">
                  <c:v>113.74</c:v>
                </c:pt>
                <c:pt idx="939" formatCode="General">
                  <c:v>113.62</c:v>
                </c:pt>
                <c:pt idx="940" formatCode="General">
                  <c:v>114.55</c:v>
                </c:pt>
                <c:pt idx="941" formatCode="General">
                  <c:v>115.19</c:v>
                </c:pt>
                <c:pt idx="942" formatCode="General">
                  <c:v>114.25</c:v>
                </c:pt>
                <c:pt idx="943" formatCode="General">
                  <c:v>114.02</c:v>
                </c:pt>
                <c:pt idx="944" formatCode="General">
                  <c:v>113.42</c:v>
                </c:pt>
                <c:pt idx="945" formatCode="General">
                  <c:v>113.15</c:v>
                </c:pt>
                <c:pt idx="946" formatCode="General">
                  <c:v>112.18</c:v>
                </c:pt>
                <c:pt idx="947" formatCode="General">
                  <c:v>109.83</c:v>
                </c:pt>
                <c:pt idx="948" formatCode="General">
                  <c:v>109.18</c:v>
                </c:pt>
                <c:pt idx="949" formatCode="General">
                  <c:v>110.55</c:v>
                </c:pt>
                <c:pt idx="950" formatCode="General">
                  <c:v>109.21</c:v>
                </c:pt>
                <c:pt idx="951" formatCode="General">
                  <c:v>108.43</c:v>
                </c:pt>
                <c:pt idx="952" formatCode="General">
                  <c:v>109.07</c:v>
                </c:pt>
                <c:pt idx="953" formatCode="General">
                  <c:v>108.87</c:v>
                </c:pt>
                <c:pt idx="954" formatCode="General">
                  <c:v>109.34</c:v>
                </c:pt>
                <c:pt idx="955" formatCode="General">
                  <c:v>109.21</c:v>
                </c:pt>
                <c:pt idx="956" formatCode="General">
                  <c:v>109.98</c:v>
                </c:pt>
                <c:pt idx="957" formatCode="General">
                  <c:v>109.09</c:v>
                </c:pt>
                <c:pt idx="958" formatCode="General">
                  <c:v>109.81</c:v>
                </c:pt>
                <c:pt idx="959" formatCode="General">
                  <c:v>110.01</c:v>
                </c:pt>
                <c:pt idx="960" formatCode="General">
                  <c:v>110.19</c:v>
                </c:pt>
                <c:pt idx="961" formatCode="General">
                  <c:v>110.89</c:v>
                </c:pt>
                <c:pt idx="962" formatCode="General">
                  <c:v>111.32</c:v>
                </c:pt>
                <c:pt idx="963" formatCode="General">
                  <c:v>110.35</c:v>
                </c:pt>
                <c:pt idx="964" formatCode="General">
                  <c:v>110.84</c:v>
                </c:pt>
                <c:pt idx="965" formatCode="General">
                  <c:v>110.9</c:v>
                </c:pt>
                <c:pt idx="966" formatCode="General">
                  <c:v>109.74</c:v>
                </c:pt>
                <c:pt idx="967" formatCode="General">
                  <c:v>109.87</c:v>
                </c:pt>
                <c:pt idx="968" formatCode="General">
                  <c:v>108.78</c:v>
                </c:pt>
                <c:pt idx="969" formatCode="General">
                  <c:v>108.37</c:v>
                </c:pt>
                <c:pt idx="970" formatCode="General">
                  <c:v>108.26</c:v>
                </c:pt>
                <c:pt idx="971" formatCode="General">
                  <c:v>108.19</c:v>
                </c:pt>
                <c:pt idx="972" formatCode="General">
                  <c:v>108.17</c:v>
                </c:pt>
                <c:pt idx="973" formatCode="General">
                  <c:v>108.3</c:v>
                </c:pt>
                <c:pt idx="974" formatCode="General">
                  <c:v>109.48</c:v>
                </c:pt>
                <c:pt idx="975" formatCode="General">
                  <c:v>109.48</c:v>
                </c:pt>
                <c:pt idx="976" formatCode="General">
                  <c:v>108.63</c:v>
                </c:pt>
                <c:pt idx="977" formatCode="General">
                  <c:v>108.63</c:v>
                </c:pt>
                <c:pt idx="978" formatCode="General">
                  <c:v>109.89</c:v>
                </c:pt>
                <c:pt idx="979" formatCode="General">
                  <c:v>109.12</c:v>
                </c:pt>
                <c:pt idx="980" formatCode="General">
                  <c:v>109.53</c:v>
                </c:pt>
                <c:pt idx="981" formatCode="General">
                  <c:v>109.79</c:v>
                </c:pt>
                <c:pt idx="982" formatCode="General">
                  <c:v>108.48</c:v>
                </c:pt>
                <c:pt idx="983" formatCode="General">
                  <c:v>108.54</c:v>
                </c:pt>
                <c:pt idx="984" formatCode="General">
                  <c:v>109.69</c:v>
                </c:pt>
                <c:pt idx="985" formatCode="General">
                  <c:v>109.79</c:v>
                </c:pt>
                <c:pt idx="986" formatCode="General">
                  <c:v>109.71</c:v>
                </c:pt>
                <c:pt idx="987" formatCode="General">
                  <c:v>109.1</c:v>
                </c:pt>
                <c:pt idx="988" formatCode="General">
                  <c:v>107.68</c:v>
                </c:pt>
                <c:pt idx="989" formatCode="General">
                  <c:v>107.34</c:v>
                </c:pt>
                <c:pt idx="990" formatCode="General">
                  <c:v>107.1</c:v>
                </c:pt>
                <c:pt idx="991" formatCode="General">
                  <c:v>107.39</c:v>
                </c:pt>
                <c:pt idx="992" formatCode="General">
                  <c:v>105.83</c:v>
                </c:pt>
                <c:pt idx="993" formatCode="General">
                  <c:v>104.89</c:v>
                </c:pt>
                <c:pt idx="994" formatCode="General">
                  <c:v>106.41</c:v>
                </c:pt>
                <c:pt idx="995" formatCode="General">
                  <c:v>104.88</c:v>
                </c:pt>
                <c:pt idx="996" formatCode="General">
                  <c:v>103.37</c:v>
                </c:pt>
                <c:pt idx="997" formatCode="General">
                  <c:v>105.7</c:v>
                </c:pt>
                <c:pt idx="998" formatCode="General">
                  <c:v>105.95</c:v>
                </c:pt>
                <c:pt idx="999" formatCode="General">
                  <c:v>106.64</c:v>
                </c:pt>
                <c:pt idx="1000" formatCode="General">
                  <c:v>106.58</c:v>
                </c:pt>
                <c:pt idx="1001" formatCode="General">
                  <c:v>105.9</c:v>
                </c:pt>
                <c:pt idx="1002" formatCode="General">
                  <c:v>107.01</c:v>
                </c:pt>
                <c:pt idx="1003" formatCode="General">
                  <c:v>106.59</c:v>
                </c:pt>
                <c:pt idx="1004" formatCode="General">
                  <c:v>107.2</c:v>
                </c:pt>
                <c:pt idx="1005" formatCode="General">
                  <c:v>105.73</c:v>
                </c:pt>
                <c:pt idx="1006" formatCode="General">
                  <c:v>105.95</c:v>
                </c:pt>
                <c:pt idx="1007" formatCode="General">
                  <c:v>106.79</c:v>
                </c:pt>
                <c:pt idx="1008" formatCode="General">
                  <c:v>106.99</c:v>
                </c:pt>
                <c:pt idx="1009" formatCode="General">
                  <c:v>108.08</c:v>
                </c:pt>
                <c:pt idx="1010" formatCode="General">
                  <c:v>107.48</c:v>
                </c:pt>
                <c:pt idx="1011" formatCode="General">
                  <c:v>107.88</c:v>
                </c:pt>
                <c:pt idx="1012" formatCode="General">
                  <c:v>108.35</c:v>
                </c:pt>
                <c:pt idx="1013" formatCode="General">
                  <c:v>108.27</c:v>
                </c:pt>
                <c:pt idx="1014" formatCode="General">
                  <c:v>109.14</c:v>
                </c:pt>
                <c:pt idx="1015" formatCode="General">
                  <c:v>107.99</c:v>
                </c:pt>
                <c:pt idx="1016" formatCode="General">
                  <c:v>108.15</c:v>
                </c:pt>
                <c:pt idx="1017" formatCode="General">
                  <c:v>109.17</c:v>
                </c:pt>
                <c:pt idx="1018" formatCode="General">
                  <c:v>111.26</c:v>
                </c:pt>
                <c:pt idx="1019" formatCode="General">
                  <c:v>108.98</c:v>
                </c:pt>
                <c:pt idx="1020" formatCode="General">
                  <c:v>108.54</c:v>
                </c:pt>
                <c:pt idx="1021" formatCode="General">
                  <c:v>109.39</c:v>
                </c:pt>
                <c:pt idx="1022" formatCode="General">
                  <c:v>109.19</c:v>
                </c:pt>
                <c:pt idx="1023" formatCode="General">
                  <c:v>109.76</c:v>
                </c:pt>
                <c:pt idx="1024" formatCode="General">
                  <c:v>109.03</c:v>
                </c:pt>
                <c:pt idx="1025" formatCode="General">
                  <c:v>109.42</c:v>
                </c:pt>
                <c:pt idx="1026" formatCode="General">
                  <c:v>110.37</c:v>
                </c:pt>
                <c:pt idx="1027" formatCode="General">
                  <c:v>110.14</c:v>
                </c:pt>
                <c:pt idx="1028" formatCode="General">
                  <c:v>108.63</c:v>
                </c:pt>
                <c:pt idx="1029" formatCode="General">
                  <c:v>108.98</c:v>
                </c:pt>
                <c:pt idx="1030" formatCode="General">
                  <c:v>108.62</c:v>
                </c:pt>
                <c:pt idx="1031" formatCode="General">
                  <c:v>109.21</c:v>
                </c:pt>
                <c:pt idx="1032" formatCode="General">
                  <c:v>110.18</c:v>
                </c:pt>
                <c:pt idx="1033" formatCode="General">
                  <c:v>110.12</c:v>
                </c:pt>
                <c:pt idx="1034" formatCode="General">
                  <c:v>108.15</c:v>
                </c:pt>
                <c:pt idx="1035" formatCode="General">
                  <c:v>106.81</c:v>
                </c:pt>
                <c:pt idx="1036" formatCode="General">
                  <c:v>107.04</c:v>
                </c:pt>
                <c:pt idx="1037" formatCode="General">
                  <c:v>106.55</c:v>
                </c:pt>
                <c:pt idx="1038" formatCode="General">
                  <c:v>108.16</c:v>
                </c:pt>
                <c:pt idx="1039" formatCode="General">
                  <c:v>109.36</c:v>
                </c:pt>
                <c:pt idx="1040" formatCode="General">
                  <c:v>108.83</c:v>
                </c:pt>
                <c:pt idx="1041" formatCode="General">
                  <c:v>109.1</c:v>
                </c:pt>
                <c:pt idx="1042" formatCode="General">
                  <c:v>108.72</c:v>
                </c:pt>
                <c:pt idx="1043" formatCode="General">
                  <c:v>109.14</c:v>
                </c:pt>
                <c:pt idx="1044" formatCode="General">
                  <c:v>109.69</c:v>
                </c:pt>
                <c:pt idx="1045" formatCode="General">
                  <c:v>109.69</c:v>
                </c:pt>
                <c:pt idx="1046" formatCode="General">
                  <c:v>109.17</c:v>
                </c:pt>
                <c:pt idx="1047" formatCode="General">
                  <c:v>108.01</c:v>
                </c:pt>
                <c:pt idx="1048" formatCode="General">
                  <c:v>108.45</c:v>
                </c:pt>
                <c:pt idx="1049" formatCode="General">
                  <c:v>107.46</c:v>
                </c:pt>
                <c:pt idx="1050" formatCode="General">
                  <c:v>108.09</c:v>
                </c:pt>
                <c:pt idx="1051" formatCode="General">
                  <c:v>107.12</c:v>
                </c:pt>
                <c:pt idx="1052" formatCode="General">
                  <c:v>108.02</c:v>
                </c:pt>
                <c:pt idx="1053" formatCode="General">
                  <c:v>106.44</c:v>
                </c:pt>
                <c:pt idx="1054" formatCode="General">
                  <c:v>107.49</c:v>
                </c:pt>
                <c:pt idx="1055" formatCode="General">
                  <c:v>107.42</c:v>
                </c:pt>
                <c:pt idx="1056" formatCode="General">
                  <c:v>107.01</c:v>
                </c:pt>
                <c:pt idx="1057" formatCode="General">
                  <c:v>106.71</c:v>
                </c:pt>
                <c:pt idx="1058" formatCode="General">
                  <c:v>106.57</c:v>
                </c:pt>
                <c:pt idx="1059" formatCode="General">
                  <c:v>107.94</c:v>
                </c:pt>
                <c:pt idx="1060" formatCode="General">
                  <c:v>109.95</c:v>
                </c:pt>
                <c:pt idx="1061" formatCode="General">
                  <c:v>110.47</c:v>
                </c:pt>
                <c:pt idx="1062" formatCode="General">
                  <c:v>112.06</c:v>
                </c:pt>
                <c:pt idx="1063" formatCode="General">
                  <c:v>111.65</c:v>
                </c:pt>
                <c:pt idx="1064" formatCode="General">
                  <c:v>111.57</c:v>
                </c:pt>
                <c:pt idx="1065" formatCode="General">
                  <c:v>111.58</c:v>
                </c:pt>
                <c:pt idx="1066" formatCode="General">
                  <c:v>112.15</c:v>
                </c:pt>
                <c:pt idx="1067" formatCode="General">
                  <c:v>110.78</c:v>
                </c:pt>
                <c:pt idx="1068" formatCode="General">
                  <c:v>109.56</c:v>
                </c:pt>
                <c:pt idx="1069" formatCode="General">
                  <c:v>108.91</c:v>
                </c:pt>
                <c:pt idx="1070" formatCode="General">
                  <c:v>110.3</c:v>
                </c:pt>
                <c:pt idx="1071" formatCode="General">
                  <c:v>108.08</c:v>
                </c:pt>
                <c:pt idx="1072" formatCode="General">
                  <c:v>108.99</c:v>
                </c:pt>
                <c:pt idx="1073" formatCode="General">
                  <c:v>109.47</c:v>
                </c:pt>
                <c:pt idx="1074" formatCode="General">
                  <c:v>108.91</c:v>
                </c:pt>
                <c:pt idx="1075" formatCode="General">
                  <c:v>110.07</c:v>
                </c:pt>
                <c:pt idx="1076" formatCode="General">
                  <c:v>111.5</c:v>
                </c:pt>
                <c:pt idx="1077" formatCode="General">
                  <c:v>112.07</c:v>
                </c:pt>
                <c:pt idx="1078" formatCode="General">
                  <c:v>113.27</c:v>
                </c:pt>
                <c:pt idx="1079" formatCode="General">
                  <c:v>113.06</c:v>
                </c:pt>
                <c:pt idx="1080" formatCode="General">
                  <c:v>111.49</c:v>
                </c:pt>
                <c:pt idx="1081" formatCode="General">
                  <c:v>111.07</c:v>
                </c:pt>
                <c:pt idx="1082" formatCode="General">
                  <c:v>111.32</c:v>
                </c:pt>
                <c:pt idx="1083" formatCode="General">
                  <c:v>112.04</c:v>
                </c:pt>
                <c:pt idx="1084" formatCode="General">
                  <c:v>110.83</c:v>
                </c:pt>
                <c:pt idx="1085" formatCode="General">
                  <c:v>111.36</c:v>
                </c:pt>
                <c:pt idx="1086" formatCode="General">
                  <c:v>109.9</c:v>
                </c:pt>
                <c:pt idx="1087" formatCode="General">
                  <c:v>108.27</c:v>
                </c:pt>
                <c:pt idx="1088" formatCode="General">
                  <c:v>108.29</c:v>
                </c:pt>
                <c:pt idx="1089" formatCode="General">
                  <c:v>108.8</c:v>
                </c:pt>
                <c:pt idx="1090" formatCode="General">
                  <c:v>108.25</c:v>
                </c:pt>
                <c:pt idx="1091" formatCode="General">
                  <c:v>108.29</c:v>
                </c:pt>
                <c:pt idx="1092" formatCode="General">
                  <c:v>106.9</c:v>
                </c:pt>
                <c:pt idx="1093" formatCode="General">
                  <c:v>106.29</c:v>
                </c:pt>
                <c:pt idx="1094" formatCode="General">
                  <c:v>105.76</c:v>
                </c:pt>
                <c:pt idx="1095" formatCode="General">
                  <c:v>104.29</c:v>
                </c:pt>
                <c:pt idx="1096" formatCode="General">
                  <c:v>103.08</c:v>
                </c:pt>
                <c:pt idx="1097" formatCode="General">
                  <c:v>105.46</c:v>
                </c:pt>
                <c:pt idx="1098" formatCode="General">
                  <c:v>105.01</c:v>
                </c:pt>
                <c:pt idx="1099" formatCode="General">
                  <c:v>104.85</c:v>
                </c:pt>
                <c:pt idx="1100" formatCode="General">
                  <c:v>105.78</c:v>
                </c:pt>
                <c:pt idx="1101" formatCode="General">
                  <c:v>107.53</c:v>
                </c:pt>
                <c:pt idx="1102" formatCode="General">
                  <c:v>108.41</c:v>
                </c:pt>
                <c:pt idx="1103" formatCode="General">
                  <c:v>108.04</c:v>
                </c:pt>
                <c:pt idx="1104" formatCode="General">
                  <c:v>108.29</c:v>
                </c:pt>
                <c:pt idx="1105" formatCode="General">
                  <c:v>105.7</c:v>
                </c:pt>
                <c:pt idx="1106" formatCode="General">
                  <c:v>106.63</c:v>
                </c:pt>
                <c:pt idx="1107" formatCode="General">
                  <c:v>107.74</c:v>
                </c:pt>
                <c:pt idx="1108" formatCode="General">
                  <c:v>109.57</c:v>
                </c:pt>
                <c:pt idx="1109" formatCode="General">
                  <c:v>109.47</c:v>
                </c:pt>
                <c:pt idx="1110" formatCode="General">
                  <c:v>109.4</c:v>
                </c:pt>
                <c:pt idx="1111" formatCode="General">
                  <c:v>109.55</c:v>
                </c:pt>
                <c:pt idx="1112" formatCode="General">
                  <c:v>110.79</c:v>
                </c:pt>
                <c:pt idx="1113" formatCode="General">
                  <c:v>110.67</c:v>
                </c:pt>
                <c:pt idx="1114" formatCode="General">
                  <c:v>110.13</c:v>
                </c:pt>
                <c:pt idx="1115" formatCode="General">
                  <c:v>110.65</c:v>
                </c:pt>
                <c:pt idx="1116" formatCode="General">
                  <c:v>111.63</c:v>
                </c:pt>
                <c:pt idx="1117" formatCode="General">
                  <c:v>109.02</c:v>
                </c:pt>
                <c:pt idx="1118" formatCode="General">
                  <c:v>110.56</c:v>
                </c:pt>
                <c:pt idx="1119" formatCode="General">
                  <c:v>109.66</c:v>
                </c:pt>
                <c:pt idx="1120" formatCode="General">
                  <c:v>109.42</c:v>
                </c:pt>
                <c:pt idx="1121" formatCode="General">
                  <c:v>109.49</c:v>
                </c:pt>
                <c:pt idx="1122" formatCode="General">
                  <c:v>109.09</c:v>
                </c:pt>
                <c:pt idx="1123" formatCode="General">
                  <c:v>107.32</c:v>
                </c:pt>
                <c:pt idx="1124" formatCode="General">
                  <c:v>107.85</c:v>
                </c:pt>
                <c:pt idx="1125" formatCode="General">
                  <c:v>109.45</c:v>
                </c:pt>
                <c:pt idx="1126" formatCode="General">
                  <c:v>108.86</c:v>
                </c:pt>
                <c:pt idx="1127" formatCode="General">
                  <c:v>109.46</c:v>
                </c:pt>
                <c:pt idx="1128" formatCode="General">
                  <c:v>107.68</c:v>
                </c:pt>
                <c:pt idx="1129" formatCode="General">
                  <c:v>108.56</c:v>
                </c:pt>
                <c:pt idx="1130" formatCode="General">
                  <c:v>110.22</c:v>
                </c:pt>
                <c:pt idx="1131" formatCode="General">
                  <c:v>110.66</c:v>
                </c:pt>
                <c:pt idx="1132" formatCode="General">
                  <c:v>109.09</c:v>
                </c:pt>
                <c:pt idx="1133" formatCode="General">
                  <c:v>109.05</c:v>
                </c:pt>
                <c:pt idx="1134" formatCode="General">
                  <c:v>110.86</c:v>
                </c:pt>
                <c:pt idx="1135" formatCode="General">
                  <c:v>113.31</c:v>
                </c:pt>
                <c:pt idx="1136" formatCode="General">
                  <c:v>113.11</c:v>
                </c:pt>
                <c:pt idx="1137" formatCode="General">
                  <c:v>112.37</c:v>
                </c:pt>
                <c:pt idx="1138" formatCode="General">
                  <c:v>112.1</c:v>
                </c:pt>
                <c:pt idx="1139" formatCode="General">
                  <c:v>115.2</c:v>
                </c:pt>
                <c:pt idx="1140" formatCode="General">
                  <c:v>117.15</c:v>
                </c:pt>
                <c:pt idx="1141" formatCode="General">
                  <c:v>115.81</c:v>
                </c:pt>
                <c:pt idx="1142" formatCode="General">
                  <c:v>115.65</c:v>
                </c:pt>
                <c:pt idx="1143" formatCode="General">
                  <c:v>115.49</c:v>
                </c:pt>
                <c:pt idx="1144" formatCode="General">
                  <c:v>115.97</c:v>
                </c:pt>
                <c:pt idx="1145" formatCode="General">
                  <c:v>116.91</c:v>
                </c:pt>
                <c:pt idx="1146" formatCode="General">
                  <c:v>116.27</c:v>
                </c:pt>
                <c:pt idx="1147" formatCode="General">
                  <c:v>115.21</c:v>
                </c:pt>
                <c:pt idx="1148" formatCode="General">
                  <c:v>112.23</c:v>
                </c:pt>
                <c:pt idx="1149" formatCode="General">
                  <c:v>112.12</c:v>
                </c:pt>
                <c:pt idx="1150" formatCode="General">
                  <c:v>110.51</c:v>
                </c:pt>
                <c:pt idx="1151" formatCode="General">
                  <c:v>110.82</c:v>
                </c:pt>
                <c:pt idx="1152" formatCode="General">
                  <c:v>110.74</c:v>
                </c:pt>
                <c:pt idx="1153" formatCode="General">
                  <c:v>111.41</c:v>
                </c:pt>
                <c:pt idx="1154" formatCode="General">
                  <c:v>111.82</c:v>
                </c:pt>
                <c:pt idx="1155" formatCode="General">
                  <c:v>111.58</c:v>
                </c:pt>
                <c:pt idx="1156" formatCode="General">
                  <c:v>110.26</c:v>
                </c:pt>
                <c:pt idx="1157" formatCode="General">
                  <c:v>110.69</c:v>
                </c:pt>
                <c:pt idx="1158" formatCode="General">
                  <c:v>109.28</c:v>
                </c:pt>
                <c:pt idx="1159" formatCode="General">
                  <c:v>108.49</c:v>
                </c:pt>
                <c:pt idx="1160" formatCode="General">
                  <c:v>107.32</c:v>
                </c:pt>
                <c:pt idx="1161" formatCode="General">
                  <c:v>108.39</c:v>
                </c:pt>
                <c:pt idx="1162" formatCode="General">
                  <c:v>108.77</c:v>
                </c:pt>
                <c:pt idx="1163" formatCode="General">
                  <c:v>109.81</c:v>
                </c:pt>
                <c:pt idx="1164" formatCode="General">
                  <c:v>109.63</c:v>
                </c:pt>
                <c:pt idx="1165" formatCode="General">
                  <c:v>109.94</c:v>
                </c:pt>
                <c:pt idx="1166" formatCode="General">
                  <c:v>107.89</c:v>
                </c:pt>
                <c:pt idx="1167" formatCode="General">
                  <c:v>107.47</c:v>
                </c:pt>
                <c:pt idx="1168" formatCode="General">
                  <c:v>108.1</c:v>
                </c:pt>
                <c:pt idx="1169" formatCode="General">
                  <c:v>107.57</c:v>
                </c:pt>
                <c:pt idx="1170" formatCode="General">
                  <c:v>108.1</c:v>
                </c:pt>
                <c:pt idx="1171" formatCode="General">
                  <c:v>108.23</c:v>
                </c:pt>
                <c:pt idx="1172" formatCode="General">
                  <c:v>109.27</c:v>
                </c:pt>
                <c:pt idx="1173" formatCode="General">
                  <c:v>108.82</c:v>
                </c:pt>
                <c:pt idx="1174" formatCode="General">
                  <c:v>109.34</c:v>
                </c:pt>
                <c:pt idx="1175" formatCode="General">
                  <c:v>109.71</c:v>
                </c:pt>
                <c:pt idx="1176" formatCode="General">
                  <c:v>109.67</c:v>
                </c:pt>
                <c:pt idx="1177" formatCode="General">
                  <c:v>109.29</c:v>
                </c:pt>
                <c:pt idx="1178" formatCode="General">
                  <c:v>109.05</c:v>
                </c:pt>
                <c:pt idx="1179" formatCode="General">
                  <c:v>109.03</c:v>
                </c:pt>
                <c:pt idx="1180" formatCode="General">
                  <c:v>108.18</c:v>
                </c:pt>
                <c:pt idx="1181" formatCode="General">
                  <c:v>108.43</c:v>
                </c:pt>
                <c:pt idx="1182" formatCode="General">
                  <c:v>107.9</c:v>
                </c:pt>
                <c:pt idx="1183" formatCode="General">
                  <c:v>107.75</c:v>
                </c:pt>
                <c:pt idx="1184" formatCode="General">
                  <c:v>107.46</c:v>
                </c:pt>
                <c:pt idx="1185" formatCode="General">
                  <c:v>106.12</c:v>
                </c:pt>
                <c:pt idx="1186" formatCode="General">
                  <c:v>103.96</c:v>
                </c:pt>
                <c:pt idx="1187" formatCode="General">
                  <c:v>103.19</c:v>
                </c:pt>
                <c:pt idx="1188" formatCode="General">
                  <c:v>102.49</c:v>
                </c:pt>
                <c:pt idx="1189" formatCode="General">
                  <c:v>102.74</c:v>
                </c:pt>
                <c:pt idx="1190" formatCode="General">
                  <c:v>100.62</c:v>
                </c:pt>
                <c:pt idx="1191" formatCode="General">
                  <c:v>101.51</c:v>
                </c:pt>
                <c:pt idx="1192" formatCode="General">
                  <c:v>99.8</c:v>
                </c:pt>
                <c:pt idx="1193" formatCode="General">
                  <c:v>100.36</c:v>
                </c:pt>
                <c:pt idx="1194" formatCode="General">
                  <c:v>102.72</c:v>
                </c:pt>
                <c:pt idx="1195" formatCode="General">
                  <c:v>105.56</c:v>
                </c:pt>
                <c:pt idx="1196" formatCode="General">
                  <c:v>105.21</c:v>
                </c:pt>
                <c:pt idx="1197" formatCode="General">
                  <c:v>105.8</c:v>
                </c:pt>
                <c:pt idx="1198" formatCode="General">
                  <c:v>105.1</c:v>
                </c:pt>
                <c:pt idx="1199" formatCode="General">
                  <c:v>103.38</c:v>
                </c:pt>
                <c:pt idx="1200" formatCode="General">
                  <c:v>103.11</c:v>
                </c:pt>
                <c:pt idx="1201" formatCode="General">
                  <c:v>101.5</c:v>
                </c:pt>
                <c:pt idx="1202" formatCode="General">
                  <c:v>103.87</c:v>
                </c:pt>
                <c:pt idx="1203" formatCode="General">
                  <c:v>104.07</c:v>
                </c:pt>
                <c:pt idx="1204" formatCode="General">
                  <c:v>103.37</c:v>
                </c:pt>
                <c:pt idx="1205" formatCode="General">
                  <c:v>103.51</c:v>
                </c:pt>
                <c:pt idx="1206" formatCode="General">
                  <c:v>102.04</c:v>
                </c:pt>
                <c:pt idx="1207" formatCode="General">
                  <c:v>101.63</c:v>
                </c:pt>
                <c:pt idx="1208" formatCode="General">
                  <c:v>100.43</c:v>
                </c:pt>
                <c:pt idx="1209" formatCode="General">
                  <c:v>101.79</c:v>
                </c:pt>
                <c:pt idx="1210" formatCode="General">
                  <c:v>102.14</c:v>
                </c:pt>
                <c:pt idx="1211" formatCode="General">
                  <c:v>103.77</c:v>
                </c:pt>
                <c:pt idx="1212" formatCode="General">
                  <c:v>101.24</c:v>
                </c:pt>
                <c:pt idx="1213" formatCode="General">
                  <c:v>100.46</c:v>
                </c:pt>
                <c:pt idx="1214" formatCode="General">
                  <c:v>102.14</c:v>
                </c:pt>
                <c:pt idx="1215" formatCode="General">
                  <c:v>103.1</c:v>
                </c:pt>
                <c:pt idx="1216" formatCode="General">
                  <c:v>104.55</c:v>
                </c:pt>
                <c:pt idx="1217" formatCode="General">
                  <c:v>103.83</c:v>
                </c:pt>
                <c:pt idx="1218" formatCode="General">
                  <c:v>104.27</c:v>
                </c:pt>
                <c:pt idx="1219" formatCode="General">
                  <c:v>101.57</c:v>
                </c:pt>
                <c:pt idx="1220" formatCode="General">
                  <c:v>102.7</c:v>
                </c:pt>
                <c:pt idx="1221" formatCode="General">
                  <c:v>102.17</c:v>
                </c:pt>
                <c:pt idx="1222" formatCode="General">
                  <c:v>101.31</c:v>
                </c:pt>
                <c:pt idx="1223" formatCode="General">
                  <c:v>103.59</c:v>
                </c:pt>
                <c:pt idx="1224" formatCode="General">
                  <c:v>103.79</c:v>
                </c:pt>
                <c:pt idx="1225" formatCode="General">
                  <c:v>105.18</c:v>
                </c:pt>
                <c:pt idx="1226" formatCode="General">
                  <c:v>105</c:v>
                </c:pt>
                <c:pt idx="1227" formatCode="General">
                  <c:v>104.6</c:v>
                </c:pt>
                <c:pt idx="1228" formatCode="General">
                  <c:v>100.32</c:v>
                </c:pt>
                <c:pt idx="1229" formatCode="General">
                  <c:v>98.34</c:v>
                </c:pt>
                <c:pt idx="1230" formatCode="General">
                  <c:v>101.53</c:v>
                </c:pt>
                <c:pt idx="1231" formatCode="General">
                  <c:v>102.88</c:v>
                </c:pt>
                <c:pt idx="1232" formatCode="General">
                  <c:v>102.39</c:v>
                </c:pt>
                <c:pt idx="1233" formatCode="General">
                  <c:v>101.62</c:v>
                </c:pt>
                <c:pt idx="1234" formatCode="General">
                  <c:v>100.71</c:v>
                </c:pt>
                <c:pt idx="1235" formatCode="General">
                  <c:v>99.25</c:v>
                </c:pt>
                <c:pt idx="1236" formatCode="General">
                  <c:v>99.07</c:v>
                </c:pt>
                <c:pt idx="1237" formatCode="General">
                  <c:v>98.94</c:v>
                </c:pt>
                <c:pt idx="1238" formatCode="General">
                  <c:v>97.48</c:v>
                </c:pt>
                <c:pt idx="1239" formatCode="General">
                  <c:v>96.84</c:v>
                </c:pt>
                <c:pt idx="1240" formatCode="General">
                  <c:v>97.88</c:v>
                </c:pt>
                <c:pt idx="1241" formatCode="General">
                  <c:v>99.32</c:v>
                </c:pt>
                <c:pt idx="1242" formatCode="General">
                  <c:v>100.58</c:v>
                </c:pt>
                <c:pt idx="1243" formatCode="General">
                  <c:v>103.62</c:v>
                </c:pt>
                <c:pt idx="1244" formatCode="General">
                  <c:v>104.8</c:v>
                </c:pt>
                <c:pt idx="1245" formatCode="General">
                  <c:v>104.08</c:v>
                </c:pt>
                <c:pt idx="1246" formatCode="General">
                  <c:v>103.16</c:v>
                </c:pt>
                <c:pt idx="1247" formatCode="General">
                  <c:v>103.98</c:v>
                </c:pt>
                <c:pt idx="1248" formatCode="General">
                  <c:v>105.09</c:v>
                </c:pt>
                <c:pt idx="1249" formatCode="General">
                  <c:v>107.82</c:v>
                </c:pt>
                <c:pt idx="1250" formatCode="General">
                  <c:v>109.66</c:v>
                </c:pt>
                <c:pt idx="1251" formatCode="General">
                  <c:v>108.76</c:v>
                </c:pt>
                <c:pt idx="1252" formatCode="General">
                  <c:v>108.46</c:v>
                </c:pt>
                <c:pt idx="1253" formatCode="General">
                  <c:v>108.51</c:v>
                </c:pt>
                <c:pt idx="1254" formatCode="General">
                  <c:v>107.1</c:v>
                </c:pt>
                <c:pt idx="1255" formatCode="General">
                  <c:v>106.66</c:v>
                </c:pt>
                <c:pt idx="1256" formatCode="General">
                  <c:v>106.51</c:v>
                </c:pt>
                <c:pt idx="1257" formatCode="General">
                  <c:v>106.41</c:v>
                </c:pt>
                <c:pt idx="1258" formatCode="General">
                  <c:v>108.27</c:v>
                </c:pt>
                <c:pt idx="1259" formatCode="General">
                  <c:v>106.91</c:v>
                </c:pt>
                <c:pt idx="1260" formatCode="General">
                  <c:v>108.54</c:v>
                </c:pt>
                <c:pt idx="1261" formatCode="General">
                  <c:v>109.32</c:v>
                </c:pt>
                <c:pt idx="1262" formatCode="General">
                  <c:v>108.1</c:v>
                </c:pt>
                <c:pt idx="1263" formatCode="General">
                  <c:v>107.51</c:v>
                </c:pt>
                <c:pt idx="1264" formatCode="General">
                  <c:v>108.48</c:v>
                </c:pt>
                <c:pt idx="1265" formatCode="General">
                  <c:v>108.64</c:v>
                </c:pt>
                <c:pt idx="1266" formatCode="General">
                  <c:v>108.91</c:v>
                </c:pt>
                <c:pt idx="1267" formatCode="General">
                  <c:v>110.42</c:v>
                </c:pt>
                <c:pt idx="1268" formatCode="General">
                  <c:v>110.27</c:v>
                </c:pt>
                <c:pt idx="1269" formatCode="General">
                  <c:v>110.42</c:v>
                </c:pt>
                <c:pt idx="1270" formatCode="General">
                  <c:v>109.9</c:v>
                </c:pt>
                <c:pt idx="1271" formatCode="General">
                  <c:v>110.14</c:v>
                </c:pt>
                <c:pt idx="1272" formatCode="General">
                  <c:v>112.2</c:v>
                </c:pt>
                <c:pt idx="1273" formatCode="General">
                  <c:v>112.24</c:v>
                </c:pt>
                <c:pt idx="1274" formatCode="General">
                  <c:v>112.96</c:v>
                </c:pt>
                <c:pt idx="1275" formatCode="General">
                  <c:v>114.55</c:v>
                </c:pt>
                <c:pt idx="1276" formatCode="General">
                  <c:v>113.74</c:v>
                </c:pt>
                <c:pt idx="1277" formatCode="General">
                  <c:v>114.19</c:v>
                </c:pt>
                <c:pt idx="1278" formatCode="General">
                  <c:v>116.23</c:v>
                </c:pt>
                <c:pt idx="1279" formatCode="General">
                  <c:v>117.04</c:v>
                </c:pt>
                <c:pt idx="1280" formatCode="General">
                  <c:v>117.4</c:v>
                </c:pt>
                <c:pt idx="1281" formatCode="General">
                  <c:v>118.48</c:v>
                </c:pt>
                <c:pt idx="1282" formatCode="General">
                  <c:v>118.43</c:v>
                </c:pt>
                <c:pt idx="1283" formatCode="General">
                  <c:v>117.89</c:v>
                </c:pt>
                <c:pt idx="1284" formatCode="General">
                  <c:v>118.29</c:v>
                </c:pt>
                <c:pt idx="1285" formatCode="General">
                  <c:v>118.9</c:v>
                </c:pt>
                <c:pt idx="1286" formatCode="General">
                  <c:v>117.17</c:v>
                </c:pt>
                <c:pt idx="1287" formatCode="General">
                  <c:v>116.61</c:v>
                </c:pt>
                <c:pt idx="1288" formatCode="General">
                  <c:v>117.03</c:v>
                </c:pt>
                <c:pt idx="1289" formatCode="General">
                  <c:v>116.06</c:v>
                </c:pt>
                <c:pt idx="1290" formatCode="General">
                  <c:v>115.55</c:v>
                </c:pt>
                <c:pt idx="1291" formatCode="General">
                  <c:v>115.55</c:v>
                </c:pt>
                <c:pt idx="1292" formatCode="General">
                  <c:v>115.42</c:v>
                </c:pt>
                <c:pt idx="1293" formatCode="General">
                  <c:v>115.22</c:v>
                </c:pt>
                <c:pt idx="1294" formatCode="General">
                  <c:v>113.92</c:v>
                </c:pt>
                <c:pt idx="1295" formatCode="General">
                  <c:v>113.88</c:v>
                </c:pt>
                <c:pt idx="1296" formatCode="General">
                  <c:v>114.59</c:v>
                </c:pt>
                <c:pt idx="1297" formatCode="General">
                  <c:v>113.68</c:v>
                </c:pt>
                <c:pt idx="1298" formatCode="General">
                  <c:v>112.72</c:v>
                </c:pt>
                <c:pt idx="1299" formatCode="General">
                  <c:v>111.71</c:v>
                </c:pt>
                <c:pt idx="1300" formatCode="General">
                  <c:v>111.01</c:v>
                </c:pt>
                <c:pt idx="1301" formatCode="General">
                  <c:v>110.97</c:v>
                </c:pt>
                <c:pt idx="1302" formatCode="General">
                  <c:v>111.72</c:v>
                </c:pt>
                <c:pt idx="1303" formatCode="General">
                  <c:v>111.32</c:v>
                </c:pt>
                <c:pt idx="1304" formatCode="General">
                  <c:v>110.3</c:v>
                </c:pt>
                <c:pt idx="1305" formatCode="General">
                  <c:v>112.97</c:v>
                </c:pt>
                <c:pt idx="1306" formatCode="General">
                  <c:v>113.07</c:v>
                </c:pt>
                <c:pt idx="1307" formatCode="General">
                  <c:v>113.03</c:v>
                </c:pt>
                <c:pt idx="1308" formatCode="General">
                  <c:v>112.49</c:v>
                </c:pt>
                <c:pt idx="1309" formatCode="General">
                  <c:v>112.58</c:v>
                </c:pt>
                <c:pt idx="1310" formatCode="General">
                  <c:v>113.03</c:v>
                </c:pt>
                <c:pt idx="1311" formatCode="General">
                  <c:v>112.98</c:v>
                </c:pt>
                <c:pt idx="1312" formatCode="General">
                  <c:v>110.8</c:v>
                </c:pt>
                <c:pt idx="1313" formatCode="General">
                  <c:v>110.05</c:v>
                </c:pt>
                <c:pt idx="1314" formatCode="General">
                  <c:v>110.04</c:v>
                </c:pt>
                <c:pt idx="1315" formatCode="General">
                  <c:v>110.72</c:v>
                </c:pt>
                <c:pt idx="1316" formatCode="General">
                  <c:v>108.44</c:v>
                </c:pt>
                <c:pt idx="1317" formatCode="General">
                  <c:v>109.13</c:v>
                </c:pt>
                <c:pt idx="1318" formatCode="General">
                  <c:v>110.57</c:v>
                </c:pt>
                <c:pt idx="1319" formatCode="General">
                  <c:v>109.95</c:v>
                </c:pt>
                <c:pt idx="1320" formatCode="General">
                  <c:v>109.96</c:v>
                </c:pt>
                <c:pt idx="1321" formatCode="General">
                  <c:v>109.35</c:v>
                </c:pt>
                <c:pt idx="1322" formatCode="General">
                  <c:v>109.28</c:v>
                </c:pt>
                <c:pt idx="1323" formatCode="General">
                  <c:v>110.18</c:v>
                </c:pt>
                <c:pt idx="1324" formatCode="General">
                  <c:v>110.17</c:v>
                </c:pt>
                <c:pt idx="1325" formatCode="General">
                  <c:v>107.6</c:v>
                </c:pt>
                <c:pt idx="1326" formatCode="General">
                  <c:v>108.25</c:v>
                </c:pt>
                <c:pt idx="1327" formatCode="General">
                  <c:v>107.16</c:v>
                </c:pt>
                <c:pt idx="1328" formatCode="General">
                  <c:v>108.01</c:v>
                </c:pt>
                <c:pt idx="1329" formatCode="General">
                  <c:v>108.96</c:v>
                </c:pt>
                <c:pt idx="1330" formatCode="General">
                  <c:v>109.99</c:v>
                </c:pt>
                <c:pt idx="1331" formatCode="General">
                  <c:v>111.27</c:v>
                </c:pt>
                <c:pt idx="1332" formatCode="General">
                  <c:v>110.84</c:v>
                </c:pt>
                <c:pt idx="1333" formatCode="General">
                  <c:v>110.47</c:v>
                </c:pt>
                <c:pt idx="1334" formatCode="General">
                  <c:v>108.26</c:v>
                </c:pt>
                <c:pt idx="1335" formatCode="General">
                  <c:v>109.33</c:v>
                </c:pt>
                <c:pt idx="1336" formatCode="General">
                  <c:v>110.18</c:v>
                </c:pt>
                <c:pt idx="1337" formatCode="General">
                  <c:v>110.14</c:v>
                </c:pt>
                <c:pt idx="1338" formatCode="General">
                  <c:v>110.81</c:v>
                </c:pt>
                <c:pt idx="1339" formatCode="General">
                  <c:v>110.01</c:v>
                </c:pt>
                <c:pt idx="1340" formatCode="General">
                  <c:v>110.06</c:v>
                </c:pt>
                <c:pt idx="1341" formatCode="General">
                  <c:v>106.81</c:v>
                </c:pt>
                <c:pt idx="1342" formatCode="General">
                  <c:v>110.07</c:v>
                </c:pt>
                <c:pt idx="1343" formatCode="General">
                  <c:v>109.66</c:v>
                </c:pt>
                <c:pt idx="1344" formatCode="General">
                  <c:v>108.82</c:v>
                </c:pt>
                <c:pt idx="1345" formatCode="General">
                  <c:v>110.23</c:v>
                </c:pt>
                <c:pt idx="1346" formatCode="General">
                  <c:v>108.61</c:v>
                </c:pt>
                <c:pt idx="1347" formatCode="General">
                  <c:v>107.23</c:v>
                </c:pt>
                <c:pt idx="1348" formatCode="General">
                  <c:v>108.21</c:v>
                </c:pt>
                <c:pt idx="1349" formatCode="General">
                  <c:v>109.27</c:v>
                </c:pt>
                <c:pt idx="1350" formatCode="General">
                  <c:v>105.59</c:v>
                </c:pt>
                <c:pt idx="1351" formatCode="General">
                  <c:v>106.79</c:v>
                </c:pt>
                <c:pt idx="1352" formatCode="General">
                  <c:v>108.84</c:v>
                </c:pt>
                <c:pt idx="1353" formatCode="General">
                  <c:v>109.89</c:v>
                </c:pt>
                <c:pt idx="1354" formatCode="General">
                  <c:v>109.4</c:v>
                </c:pt>
                <c:pt idx="1355" formatCode="General">
                  <c:v>109.33</c:v>
                </c:pt>
                <c:pt idx="1356" formatCode="General">
                  <c:v>108.9</c:v>
                </c:pt>
                <c:pt idx="1357" formatCode="General">
                  <c:v>107.64</c:v>
                </c:pt>
                <c:pt idx="1358" formatCode="General">
                  <c:v>107.66</c:v>
                </c:pt>
                <c:pt idx="1359" formatCode="General">
                  <c:v>107.53</c:v>
                </c:pt>
                <c:pt idx="1360" formatCode="General">
                  <c:v>109.62</c:v>
                </c:pt>
                <c:pt idx="1361" formatCode="General">
                  <c:v>111.89</c:v>
                </c:pt>
                <c:pt idx="1362" formatCode="General">
                  <c:v>112.58</c:v>
                </c:pt>
                <c:pt idx="1363" formatCode="General">
                  <c:v>113.49</c:v>
                </c:pt>
                <c:pt idx="1364" formatCode="General">
                  <c:v>115</c:v>
                </c:pt>
                <c:pt idx="1365" formatCode="General">
                  <c:v>115</c:v>
                </c:pt>
                <c:pt idx="1366" formatCode="General">
                  <c:v>115.17</c:v>
                </c:pt>
                <c:pt idx="1367" formatCode="General">
                  <c:v>116.18</c:v>
                </c:pt>
                <c:pt idx="1368" formatCode="General">
                  <c:v>116.11</c:v>
                </c:pt>
                <c:pt idx="1369" formatCode="General">
                  <c:v>114.32</c:v>
                </c:pt>
                <c:pt idx="1370" formatCode="General">
                  <c:v>112.6</c:v>
                </c:pt>
                <c:pt idx="1371" formatCode="General">
                  <c:v>112.17</c:v>
                </c:pt>
                <c:pt idx="1372" formatCode="General">
                  <c:v>110.48</c:v>
                </c:pt>
                <c:pt idx="1373" formatCode="General">
                  <c:v>109.32</c:v>
                </c:pt>
                <c:pt idx="1374" formatCode="General">
                  <c:v>112.49</c:v>
                </c:pt>
                <c:pt idx="1375" formatCode="General">
                  <c:v>112.58</c:v>
                </c:pt>
                <c:pt idx="1376" formatCode="General">
                  <c:v>111.36</c:v>
                </c:pt>
                <c:pt idx="1377" formatCode="General">
                  <c:v>111.45</c:v>
                </c:pt>
                <c:pt idx="1378" formatCode="General">
                  <c:v>108.99</c:v>
                </c:pt>
                <c:pt idx="1379" formatCode="General">
                  <c:v>110.77</c:v>
                </c:pt>
                <c:pt idx="1380" formatCode="General">
                  <c:v>109.2</c:v>
                </c:pt>
                <c:pt idx="1381" formatCode="General">
                  <c:v>111.27</c:v>
                </c:pt>
                <c:pt idx="1382" formatCode="General">
                  <c:v>109.41</c:v>
                </c:pt>
                <c:pt idx="1383" formatCode="General">
                  <c:v>108.49</c:v>
                </c:pt>
                <c:pt idx="1384" formatCode="General">
                  <c:v>113.29</c:v>
                </c:pt>
                <c:pt idx="1385" formatCode="General">
                  <c:v>116.7</c:v>
                </c:pt>
                <c:pt idx="1386" formatCode="General">
                  <c:v>117.48</c:v>
                </c:pt>
                <c:pt idx="1387" formatCode="General">
                  <c:v>116</c:v>
                </c:pt>
                <c:pt idx="1388" formatCode="General">
                  <c:v>114.86</c:v>
                </c:pt>
                <c:pt idx="1389" formatCode="General">
                  <c:v>114.86</c:v>
                </c:pt>
                <c:pt idx="1390" formatCode="General">
                  <c:v>113.84</c:v>
                </c:pt>
                <c:pt idx="1391" formatCode="General">
                  <c:v>113.64</c:v>
                </c:pt>
                <c:pt idx="1392" formatCode="General">
                  <c:v>114.5</c:v>
                </c:pt>
                <c:pt idx="1393" formatCode="General">
                  <c:v>113.32</c:v>
                </c:pt>
                <c:pt idx="1394" formatCode="General">
                  <c:v>114.98</c:v>
                </c:pt>
                <c:pt idx="1395" formatCode="General">
                  <c:v>113.93</c:v>
                </c:pt>
                <c:pt idx="1396" formatCode="General">
                  <c:v>112.28</c:v>
                </c:pt>
                <c:pt idx="1397" formatCode="General">
                  <c:v>112.53</c:v>
                </c:pt>
                <c:pt idx="1398" formatCode="General">
                  <c:v>112.62</c:v>
                </c:pt>
                <c:pt idx="1399" formatCode="General">
                  <c:v>113.74</c:v>
                </c:pt>
                <c:pt idx="1400" formatCode="General">
                  <c:v>115.76</c:v>
                </c:pt>
                <c:pt idx="1401" formatCode="General">
                  <c:v>117.45</c:v>
                </c:pt>
                <c:pt idx="1402" formatCode="General">
                  <c:v>115.77</c:v>
                </c:pt>
                <c:pt idx="1403" formatCode="General">
                  <c:v>116.03</c:v>
                </c:pt>
                <c:pt idx="1404" formatCode="General">
                  <c:v>115.5</c:v>
                </c:pt>
                <c:pt idx="1405" formatCode="General">
                  <c:v>115.2</c:v>
                </c:pt>
                <c:pt idx="1406" formatCode="General">
                  <c:v>116.12</c:v>
                </c:pt>
                <c:pt idx="1407" formatCode="General">
                  <c:v>115.51</c:v>
                </c:pt>
                <c:pt idx="1408" formatCode="General">
                  <c:v>113.9</c:v>
                </c:pt>
                <c:pt idx="1409" formatCode="General">
                  <c:v>114.48</c:v>
                </c:pt>
                <c:pt idx="1410" formatCode="General">
                  <c:v>113.13</c:v>
                </c:pt>
                <c:pt idx="1411" formatCode="General">
                  <c:v>113.52</c:v>
                </c:pt>
                <c:pt idx="1412" formatCode="General">
                  <c:v>113.42</c:v>
                </c:pt>
                <c:pt idx="1413" formatCode="General">
                  <c:v>112.39</c:v>
                </c:pt>
                <c:pt idx="1414" formatCode="General">
                  <c:v>110.01</c:v>
                </c:pt>
                <c:pt idx="1415" formatCode="General">
                  <c:v>109.57</c:v>
                </c:pt>
                <c:pt idx="1416" formatCode="General">
                  <c:v>107.55</c:v>
                </c:pt>
                <c:pt idx="1417" formatCode="General">
                  <c:v>106.78</c:v>
                </c:pt>
                <c:pt idx="1418" formatCode="General">
                  <c:v>105.93</c:v>
                </c:pt>
                <c:pt idx="1419" formatCode="General">
                  <c:v>106.54</c:v>
                </c:pt>
                <c:pt idx="1420" formatCode="General">
                  <c:v>106.3</c:v>
                </c:pt>
                <c:pt idx="1421" formatCode="General">
                  <c:v>104.77</c:v>
                </c:pt>
                <c:pt idx="1422" formatCode="General">
                  <c:v>102.35</c:v>
                </c:pt>
                <c:pt idx="1423" formatCode="General">
                  <c:v>103.57</c:v>
                </c:pt>
                <c:pt idx="1424" formatCode="General">
                  <c:v>103.91</c:v>
                </c:pt>
                <c:pt idx="1425" formatCode="General">
                  <c:v>106.98</c:v>
                </c:pt>
                <c:pt idx="1426" formatCode="General">
                  <c:v>107.79</c:v>
                </c:pt>
                <c:pt idx="1427" formatCode="General">
                  <c:v>105.92</c:v>
                </c:pt>
                <c:pt idx="1428" formatCode="General">
                  <c:v>104.21</c:v>
                </c:pt>
                <c:pt idx="1429" formatCode="General">
                  <c:v>102.1</c:v>
                </c:pt>
                <c:pt idx="1430" formatCode="General">
                  <c:v>101.91</c:v>
                </c:pt>
                <c:pt idx="1431" formatCode="General">
                  <c:v>99.18</c:v>
                </c:pt>
                <c:pt idx="1432" formatCode="General">
                  <c:v>99.23</c:v>
                </c:pt>
                <c:pt idx="1433" formatCode="General">
                  <c:v>99.15</c:v>
                </c:pt>
                <c:pt idx="1434" formatCode="General">
                  <c:v>99.94</c:v>
                </c:pt>
                <c:pt idx="1435" formatCode="General">
                  <c:v>98.5</c:v>
                </c:pt>
                <c:pt idx="1436" formatCode="General">
                  <c:v>101.54</c:v>
                </c:pt>
                <c:pt idx="1437" formatCode="General">
                  <c:v>99.89</c:v>
                </c:pt>
                <c:pt idx="1438" formatCode="General">
                  <c:v>95.28</c:v>
                </c:pt>
                <c:pt idx="1439" formatCode="General">
                  <c:v>94.17</c:v>
                </c:pt>
                <c:pt idx="1440" formatCode="General">
                  <c:v>91.02</c:v>
                </c:pt>
                <c:pt idx="1441" formatCode="General">
                  <c:v>92.06</c:v>
                </c:pt>
                <c:pt idx="1442" formatCode="General">
                  <c:v>90.19</c:v>
                </c:pt>
                <c:pt idx="1443" formatCode="General">
                  <c:v>88.69</c:v>
                </c:pt>
                <c:pt idx="1444" formatCode="General">
                  <c:v>89.22</c:v>
                </c:pt>
                <c:pt idx="1445" formatCode="General">
                  <c:v>89.22</c:v>
                </c:pt>
                <c:pt idx="1446" formatCode="General">
                  <c:v>93.5</c:v>
                </c:pt>
                <c:pt idx="1447" formatCode="General">
                  <c:v>95.14</c:v>
                </c:pt>
                <c:pt idx="1448" formatCode="General">
                  <c:v>95.21</c:v>
                </c:pt>
                <c:pt idx="1449" formatCode="General">
                  <c:v>97.13</c:v>
                </c:pt>
                <c:pt idx="1450" formatCode="General">
                  <c:v>96.46</c:v>
                </c:pt>
                <c:pt idx="1451" formatCode="General">
                  <c:v>97.29</c:v>
                </c:pt>
                <c:pt idx="1452" formatCode="General">
                  <c:v>96.59</c:v>
                </c:pt>
                <c:pt idx="1453" formatCode="General">
                  <c:v>98.6</c:v>
                </c:pt>
                <c:pt idx="1454" formatCode="General">
                  <c:v>97.57</c:v>
                </c:pt>
                <c:pt idx="1455" formatCode="General">
                  <c:v>100.05</c:v>
                </c:pt>
                <c:pt idx="1456" formatCode="General">
                  <c:v>101.14</c:v>
                </c:pt>
                <c:pt idx="1457" formatCode="General">
                  <c:v>98.65</c:v>
                </c:pt>
                <c:pt idx="1458" formatCode="General">
                  <c:v>97.74</c:v>
                </c:pt>
                <c:pt idx="1459" formatCode="General">
                  <c:v>98.63</c:v>
                </c:pt>
                <c:pt idx="1460" formatCode="General">
                  <c:v>103.86</c:v>
                </c:pt>
                <c:pt idx="1461" formatCode="General">
                  <c:v>103.85</c:v>
                </c:pt>
                <c:pt idx="1462" formatCode="General">
                  <c:v>107.55</c:v>
                </c:pt>
                <c:pt idx="1463" formatCode="General">
                  <c:v>107.86</c:v>
                </c:pt>
                <c:pt idx="1464" formatCode="General">
                  <c:v>107.2</c:v>
                </c:pt>
                <c:pt idx="1465" formatCode="General">
                  <c:v>106.88</c:v>
                </c:pt>
                <c:pt idx="1466" formatCode="General">
                  <c:v>109.76</c:v>
                </c:pt>
                <c:pt idx="1467" formatCode="General">
                  <c:v>109.02</c:v>
                </c:pt>
                <c:pt idx="1468" formatCode="General">
                  <c:v>108.03</c:v>
                </c:pt>
                <c:pt idx="1469" formatCode="General">
                  <c:v>109.31</c:v>
                </c:pt>
                <c:pt idx="1470" formatCode="General">
                  <c:v>109.8</c:v>
                </c:pt>
                <c:pt idx="1471" formatCode="General">
                  <c:v>111.4</c:v>
                </c:pt>
                <c:pt idx="1472" formatCode="General">
                  <c:v>110.79</c:v>
                </c:pt>
                <c:pt idx="1473" formatCode="General">
                  <c:v>112.5</c:v>
                </c:pt>
                <c:pt idx="1474" formatCode="General">
                  <c:v>112.24</c:v>
                </c:pt>
                <c:pt idx="1475" formatCode="General">
                  <c:v>111.89</c:v>
                </c:pt>
                <c:pt idx="1476" formatCode="General">
                  <c:v>110.48</c:v>
                </c:pt>
                <c:pt idx="1477" formatCode="General">
                  <c:v>111.66</c:v>
                </c:pt>
                <c:pt idx="1478" formatCode="General">
                  <c:v>115.91</c:v>
                </c:pt>
                <c:pt idx="1479" formatCode="General">
                  <c:v>117.57</c:v>
                </c:pt>
                <c:pt idx="1480" formatCode="General">
                  <c:v>119.57</c:v>
                </c:pt>
                <c:pt idx="1481" formatCode="General">
                  <c:v>118.66</c:v>
                </c:pt>
                <c:pt idx="1482" formatCode="General">
                  <c:v>119.3</c:v>
                </c:pt>
                <c:pt idx="1483" formatCode="General">
                  <c:v>119.33</c:v>
                </c:pt>
                <c:pt idx="1484" formatCode="General">
                  <c:v>117.45</c:v>
                </c:pt>
                <c:pt idx="1485" formatCode="General">
                  <c:v>117.74</c:v>
                </c:pt>
                <c:pt idx="1486" formatCode="General">
                  <c:v>116.66</c:v>
                </c:pt>
                <c:pt idx="1487" formatCode="General">
                  <c:v>118.08</c:v>
                </c:pt>
                <c:pt idx="1488" formatCode="General">
                  <c:v>117</c:v>
                </c:pt>
                <c:pt idx="1489" formatCode="General">
                  <c:v>115.18</c:v>
                </c:pt>
                <c:pt idx="1490" formatCode="General">
                  <c:v>117.41</c:v>
                </c:pt>
                <c:pt idx="1491" formatCode="General">
                  <c:v>118.23</c:v>
                </c:pt>
                <c:pt idx="1492" formatCode="General">
                  <c:v>120.62</c:v>
                </c:pt>
                <c:pt idx="1493" formatCode="General">
                  <c:v>120.57</c:v>
                </c:pt>
                <c:pt idx="1494" formatCode="General">
                  <c:v>120.41</c:v>
                </c:pt>
                <c:pt idx="1495" formatCode="General">
                  <c:v>121.89</c:v>
                </c:pt>
                <c:pt idx="1496" formatCode="General">
                  <c:v>123.58</c:v>
                </c:pt>
                <c:pt idx="1497" formatCode="General">
                  <c:v>123.04</c:v>
                </c:pt>
                <c:pt idx="1498" formatCode="General">
                  <c:v>125.66</c:v>
                </c:pt>
                <c:pt idx="1499" formatCode="General">
                  <c:v>124.44</c:v>
                </c:pt>
                <c:pt idx="1500" formatCode="General">
                  <c:v>123.41</c:v>
                </c:pt>
                <c:pt idx="1501" formatCode="General">
                  <c:v>123.23</c:v>
                </c:pt>
                <c:pt idx="1502" formatCode="General">
                  <c:v>124.41</c:v>
                </c:pt>
                <c:pt idx="1503" formatCode="General">
                  <c:v>125.25</c:v>
                </c:pt>
                <c:pt idx="1504" formatCode="General">
                  <c:v>125.85</c:v>
                </c:pt>
                <c:pt idx="1505" formatCode="General">
                  <c:v>125.21</c:v>
                </c:pt>
                <c:pt idx="1506" formatCode="General">
                  <c:v>122.49</c:v>
                </c:pt>
                <c:pt idx="1507" formatCode="General">
                  <c:v>123.89</c:v>
                </c:pt>
                <c:pt idx="1508" formatCode="General">
                  <c:v>124.38</c:v>
                </c:pt>
                <c:pt idx="1509" formatCode="General">
                  <c:v>125.76</c:v>
                </c:pt>
                <c:pt idx="1510" formatCode="General">
                  <c:v>125.09</c:v>
                </c:pt>
                <c:pt idx="1511" formatCode="General">
                  <c:v>123.63</c:v>
                </c:pt>
                <c:pt idx="1512" formatCode="General">
                  <c:v>126.98</c:v>
                </c:pt>
                <c:pt idx="1513" formatCode="General">
                  <c:v>128.13999999999999</c:v>
                </c:pt>
                <c:pt idx="1514" formatCode="General">
                  <c:v>127.27</c:v>
                </c:pt>
                <c:pt idx="1515" formatCode="General">
                  <c:v>128.08000000000001</c:v>
                </c:pt>
                <c:pt idx="1516" formatCode="General">
                  <c:v>127.96</c:v>
                </c:pt>
                <c:pt idx="1517" formatCode="General">
                  <c:v>125.37</c:v>
                </c:pt>
                <c:pt idx="1518" formatCode="General">
                  <c:v>125.03</c:v>
                </c:pt>
                <c:pt idx="1519" formatCode="General">
                  <c:v>126.68</c:v>
                </c:pt>
                <c:pt idx="1520" formatCode="General">
                  <c:v>125.93</c:v>
                </c:pt>
                <c:pt idx="1521" formatCode="General">
                  <c:v>125.76</c:v>
                </c:pt>
                <c:pt idx="1522" formatCode="General">
                  <c:v>122.23</c:v>
                </c:pt>
                <c:pt idx="1523" formatCode="General">
                  <c:v>124.02</c:v>
                </c:pt>
                <c:pt idx="1524" formatCode="General">
                  <c:v>126.46</c:v>
                </c:pt>
                <c:pt idx="1525" formatCode="General">
                  <c:v>124.89</c:v>
                </c:pt>
                <c:pt idx="1526" formatCode="General">
                  <c:v>124.53</c:v>
                </c:pt>
                <c:pt idx="1527" formatCode="General">
                  <c:v>123.07</c:v>
                </c:pt>
                <c:pt idx="1528" formatCode="General">
                  <c:v>120.85</c:v>
                </c:pt>
                <c:pt idx="1529" formatCode="General">
                  <c:v>120.69</c:v>
                </c:pt>
                <c:pt idx="1530" formatCode="General">
                  <c:v>121</c:v>
                </c:pt>
                <c:pt idx="1531" formatCode="General">
                  <c:v>120.25</c:v>
                </c:pt>
                <c:pt idx="1532" formatCode="General">
                  <c:v>118.3</c:v>
                </c:pt>
                <c:pt idx="1533" formatCode="General">
                  <c:v>118.73</c:v>
                </c:pt>
                <c:pt idx="1534" formatCode="General">
                  <c:v>118.13</c:v>
                </c:pt>
                <c:pt idx="1535" formatCode="General">
                  <c:v>118.4</c:v>
                </c:pt>
                <c:pt idx="1536" formatCode="General">
                  <c:v>117.18</c:v>
                </c:pt>
                <c:pt idx="1537" formatCode="General">
                  <c:v>116.86</c:v>
                </c:pt>
                <c:pt idx="1538" formatCode="General">
                  <c:v>115.47</c:v>
                </c:pt>
                <c:pt idx="1539" formatCode="General">
                  <c:v>112.56</c:v>
                </c:pt>
                <c:pt idx="1540" formatCode="General">
                  <c:v>110.96</c:v>
                </c:pt>
                <c:pt idx="1541" formatCode="General">
                  <c:v>111.96</c:v>
                </c:pt>
                <c:pt idx="1542" formatCode="General">
                  <c:v>110.26</c:v>
                </c:pt>
                <c:pt idx="1543" formatCode="General">
                  <c:v>110.24</c:v>
                </c:pt>
                <c:pt idx="1544" formatCode="General">
                  <c:v>110.5</c:v>
                </c:pt>
                <c:pt idx="1545" formatCode="General">
                  <c:v>109.08</c:v>
                </c:pt>
                <c:pt idx="1546" formatCode="General">
                  <c:v>108.48</c:v>
                </c:pt>
                <c:pt idx="1547" formatCode="General">
                  <c:v>108.38</c:v>
                </c:pt>
                <c:pt idx="1548" formatCode="General">
                  <c:v>109.46</c:v>
                </c:pt>
                <c:pt idx="1549" formatCode="General">
                  <c:v>108.5</c:v>
                </c:pt>
                <c:pt idx="1550" formatCode="General">
                  <c:v>109.54</c:v>
                </c:pt>
                <c:pt idx="1551" formatCode="General">
                  <c:v>109.81</c:v>
                </c:pt>
                <c:pt idx="1552" formatCode="General">
                  <c:v>110.55</c:v>
                </c:pt>
                <c:pt idx="1553" formatCode="General">
                  <c:v>109.88</c:v>
                </c:pt>
                <c:pt idx="1554" formatCode="General">
                  <c:v>112.97</c:v>
                </c:pt>
                <c:pt idx="1555" formatCode="General">
                  <c:v>111.66</c:v>
                </c:pt>
                <c:pt idx="1556" formatCode="General">
                  <c:v>113.3</c:v>
                </c:pt>
                <c:pt idx="1557" formatCode="General">
                  <c:v>111.07</c:v>
                </c:pt>
                <c:pt idx="1558" formatCode="General">
                  <c:v>111.96</c:v>
                </c:pt>
                <c:pt idx="1559" formatCode="General">
                  <c:v>113.59</c:v>
                </c:pt>
                <c:pt idx="1560" formatCode="General">
                  <c:v>113.37</c:v>
                </c:pt>
                <c:pt idx="1561" formatCode="General">
                  <c:v>111.12</c:v>
                </c:pt>
                <c:pt idx="1562" formatCode="General">
                  <c:v>108.09</c:v>
                </c:pt>
                <c:pt idx="1563" formatCode="General">
                  <c:v>106.89</c:v>
                </c:pt>
                <c:pt idx="1564" formatCode="General">
                  <c:v>107.54</c:v>
                </c:pt>
                <c:pt idx="1565" formatCode="General">
                  <c:v>109.28</c:v>
                </c:pt>
                <c:pt idx="1566" formatCode="General">
                  <c:v>108.98</c:v>
                </c:pt>
                <c:pt idx="1567" formatCode="General">
                  <c:v>108</c:v>
                </c:pt>
                <c:pt idx="1568" formatCode="General">
                  <c:v>107.8</c:v>
                </c:pt>
                <c:pt idx="1569" formatCode="General">
                  <c:v>104.55</c:v>
                </c:pt>
                <c:pt idx="1570" formatCode="General">
                  <c:v>104</c:v>
                </c:pt>
                <c:pt idx="1571" formatCode="General">
                  <c:v>104.52</c:v>
                </c:pt>
                <c:pt idx="1572" formatCode="General">
                  <c:v>105.72</c:v>
                </c:pt>
                <c:pt idx="1573" formatCode="General">
                  <c:v>109.25</c:v>
                </c:pt>
                <c:pt idx="1574" formatCode="General">
                  <c:v>107.82</c:v>
                </c:pt>
                <c:pt idx="1575" formatCode="General">
                  <c:v>107.91</c:v>
                </c:pt>
                <c:pt idx="1576" formatCode="General">
                  <c:v>108.23</c:v>
                </c:pt>
                <c:pt idx="1577" formatCode="General">
                  <c:v>110.07</c:v>
                </c:pt>
                <c:pt idx="1578" formatCode="General">
                  <c:v>110.16</c:v>
                </c:pt>
                <c:pt idx="1579" formatCode="General">
                  <c:v>110.18</c:v>
                </c:pt>
                <c:pt idx="1580" formatCode="General">
                  <c:v>109.59</c:v>
                </c:pt>
                <c:pt idx="1581" formatCode="General">
                  <c:v>108.83</c:v>
                </c:pt>
                <c:pt idx="1582" formatCode="General">
                  <c:v>111.22</c:v>
                </c:pt>
                <c:pt idx="1583" formatCode="General">
                  <c:v>111.25</c:v>
                </c:pt>
                <c:pt idx="1584" formatCode="General">
                  <c:v>109.38</c:v>
                </c:pt>
                <c:pt idx="1585" formatCode="General">
                  <c:v>106.08</c:v>
                </c:pt>
                <c:pt idx="1586" formatCode="General">
                  <c:v>106.83</c:v>
                </c:pt>
                <c:pt idx="1587" formatCode="General">
                  <c:v>107.77</c:v>
                </c:pt>
                <c:pt idx="1588" formatCode="General">
                  <c:v>105.98</c:v>
                </c:pt>
                <c:pt idx="1589" formatCode="General">
                  <c:v>107.82</c:v>
                </c:pt>
                <c:pt idx="1590" formatCode="General">
                  <c:v>109.25</c:v>
                </c:pt>
                <c:pt idx="1591" formatCode="General">
                  <c:v>111.91</c:v>
                </c:pt>
                <c:pt idx="1592" formatCode="General">
                  <c:v>111.9</c:v>
                </c:pt>
                <c:pt idx="1593" formatCode="General">
                  <c:v>112.57</c:v>
                </c:pt>
                <c:pt idx="1594" formatCode="General">
                  <c:v>114.43</c:v>
                </c:pt>
                <c:pt idx="1595" formatCode="General">
                  <c:v>113.32</c:v>
                </c:pt>
                <c:pt idx="1596" formatCode="General">
                  <c:v>115.29</c:v>
                </c:pt>
                <c:pt idx="1597" formatCode="General">
                  <c:v>115.61</c:v>
                </c:pt>
                <c:pt idx="1598" formatCode="General">
                  <c:v>114.75</c:v>
                </c:pt>
                <c:pt idx="1599" formatCode="General">
                  <c:v>112.22</c:v>
                </c:pt>
                <c:pt idx="1600" formatCode="General">
                  <c:v>110.76</c:v>
                </c:pt>
                <c:pt idx="1601" formatCode="General">
                  <c:v>110.82</c:v>
                </c:pt>
                <c:pt idx="1602" formatCode="General">
                  <c:v>106.97</c:v>
                </c:pt>
                <c:pt idx="1603" formatCode="General">
                  <c:v>108.43</c:v>
                </c:pt>
                <c:pt idx="1604" formatCode="General">
                  <c:v>110.01</c:v>
                </c:pt>
                <c:pt idx="1605" formatCode="General">
                  <c:v>112.45</c:v>
                </c:pt>
                <c:pt idx="1606" formatCode="General">
                  <c:v>110.43</c:v>
                </c:pt>
                <c:pt idx="1607" formatCode="General">
                  <c:v>112.11</c:v>
                </c:pt>
                <c:pt idx="1608" formatCode="General">
                  <c:v>111.67</c:v>
                </c:pt>
                <c:pt idx="1609" formatCode="General">
                  <c:v>111.6</c:v>
                </c:pt>
                <c:pt idx="1610" formatCode="General">
                  <c:v>109</c:v>
                </c:pt>
                <c:pt idx="1611" formatCode="General">
                  <c:v>111.76</c:v>
                </c:pt>
                <c:pt idx="1612" formatCode="General">
                  <c:v>112.08</c:v>
                </c:pt>
                <c:pt idx="1613" formatCode="General">
                  <c:v>112.92</c:v>
                </c:pt>
                <c:pt idx="1614" formatCode="General">
                  <c:v>114.33</c:v>
                </c:pt>
                <c:pt idx="1615" formatCode="General">
                  <c:v>112.45</c:v>
                </c:pt>
                <c:pt idx="1616" formatCode="General">
                  <c:v>112.44</c:v>
                </c:pt>
                <c:pt idx="1617" formatCode="General">
                  <c:v>109.22</c:v>
                </c:pt>
                <c:pt idx="1618" formatCode="General">
                  <c:v>109.49</c:v>
                </c:pt>
                <c:pt idx="1619" formatCode="General">
                  <c:v>106.56</c:v>
                </c:pt>
                <c:pt idx="1620" formatCode="General">
                  <c:v>104.38</c:v>
                </c:pt>
                <c:pt idx="1621" formatCode="General">
                  <c:v>103.77</c:v>
                </c:pt>
                <c:pt idx="1622" formatCode="General">
                  <c:v>101.84</c:v>
                </c:pt>
                <c:pt idx="1623" formatCode="General">
                  <c:v>103.61</c:v>
                </c:pt>
                <c:pt idx="1624" formatCode="General">
                  <c:v>105.42</c:v>
                </c:pt>
                <c:pt idx="1625" formatCode="General">
                  <c:v>107.08</c:v>
                </c:pt>
                <c:pt idx="1626" formatCode="General">
                  <c:v>108.52</c:v>
                </c:pt>
                <c:pt idx="1627" formatCode="General">
                  <c:v>109.54</c:v>
                </c:pt>
                <c:pt idx="1628" formatCode="General">
                  <c:v>107.9</c:v>
                </c:pt>
                <c:pt idx="1629" formatCode="General">
                  <c:v>109.17</c:v>
                </c:pt>
                <c:pt idx="1630" formatCode="General">
                  <c:v>109.21</c:v>
                </c:pt>
                <c:pt idx="1631" formatCode="General">
                  <c:v>114.26</c:v>
                </c:pt>
                <c:pt idx="1632" formatCode="General">
                  <c:v>114.39</c:v>
                </c:pt>
                <c:pt idx="1633" formatCode="General">
                  <c:v>112.89</c:v>
                </c:pt>
                <c:pt idx="1634" formatCode="General">
                  <c:v>116.26</c:v>
                </c:pt>
                <c:pt idx="1635" formatCode="General">
                  <c:v>116.71</c:v>
                </c:pt>
                <c:pt idx="1636" formatCode="General">
                  <c:v>113.1</c:v>
                </c:pt>
                <c:pt idx="1637" formatCode="General">
                  <c:v>114.08</c:v>
                </c:pt>
                <c:pt idx="1638" formatCode="General">
                  <c:v>114.75</c:v>
                </c:pt>
                <c:pt idx="1639" formatCode="General">
                  <c:v>115.1</c:v>
                </c:pt>
                <c:pt idx="1640" formatCode="General">
                  <c:v>117.99</c:v>
                </c:pt>
                <c:pt idx="1641" formatCode="General">
                  <c:v>117.5</c:v>
                </c:pt>
                <c:pt idx="1642" formatCode="General">
                  <c:v>113.29</c:v>
                </c:pt>
                <c:pt idx="1643" formatCode="General">
                  <c:v>115.92</c:v>
                </c:pt>
                <c:pt idx="1644" formatCode="General">
                  <c:v>116.43</c:v>
                </c:pt>
                <c:pt idx="1645" formatCode="General">
                  <c:v>116.48</c:v>
                </c:pt>
                <c:pt idx="1646" formatCode="General">
                  <c:v>115.59</c:v>
                </c:pt>
                <c:pt idx="1647" formatCode="General">
                  <c:v>112.29</c:v>
                </c:pt>
                <c:pt idx="1648" formatCode="General">
                  <c:v>111.91</c:v>
                </c:pt>
                <c:pt idx="1649" formatCode="General">
                  <c:v>111.91</c:v>
                </c:pt>
                <c:pt idx="1650" formatCode="General">
                  <c:v>110.35</c:v>
                </c:pt>
                <c:pt idx="1651" formatCode="General">
                  <c:v>108.83</c:v>
                </c:pt>
                <c:pt idx="1652" formatCode="General">
                  <c:v>109.37</c:v>
                </c:pt>
                <c:pt idx="1653" formatCode="General">
                  <c:v>108.36</c:v>
                </c:pt>
                <c:pt idx="1654" formatCode="General">
                  <c:v>111.37</c:v>
                </c:pt>
                <c:pt idx="1655" formatCode="General">
                  <c:v>109.69</c:v>
                </c:pt>
                <c:pt idx="1656" formatCode="General">
                  <c:v>108.89</c:v>
                </c:pt>
                <c:pt idx="1657" formatCode="General">
                  <c:v>108.17</c:v>
                </c:pt>
                <c:pt idx="1658" formatCode="General">
                  <c:v>107.82</c:v>
                </c:pt>
                <c:pt idx="1659" formatCode="General">
                  <c:v>103.84</c:v>
                </c:pt>
                <c:pt idx="1660" formatCode="General">
                  <c:v>103.63</c:v>
                </c:pt>
                <c:pt idx="1661" formatCode="General">
                  <c:v>103.06</c:v>
                </c:pt>
                <c:pt idx="1662" formatCode="General">
                  <c:v>106.92</c:v>
                </c:pt>
                <c:pt idx="1663" formatCode="General">
                  <c:v>110.22</c:v>
                </c:pt>
                <c:pt idx="1664" formatCode="General">
                  <c:v>113.74</c:v>
                </c:pt>
                <c:pt idx="1665" formatCode="General">
                  <c:v>116.02</c:v>
                </c:pt>
                <c:pt idx="1666" formatCode="General">
                  <c:v>116.37</c:v>
                </c:pt>
                <c:pt idx="1667" formatCode="General">
                  <c:v>115.93</c:v>
                </c:pt>
                <c:pt idx="1668" formatCode="General">
                  <c:v>118.16</c:v>
                </c:pt>
                <c:pt idx="1669" formatCode="General">
                  <c:v>117.99</c:v>
                </c:pt>
                <c:pt idx="1670" formatCode="General">
                  <c:v>118.14</c:v>
                </c:pt>
                <c:pt idx="1671" formatCode="General">
                  <c:v>118.27</c:v>
                </c:pt>
                <c:pt idx="1672" formatCode="General">
                  <c:v>118.99</c:v>
                </c:pt>
                <c:pt idx="1673" formatCode="General">
                  <c:v>118.25</c:v>
                </c:pt>
                <c:pt idx="1674" formatCode="General">
                  <c:v>118.52</c:v>
                </c:pt>
                <c:pt idx="1675" formatCode="General">
                  <c:v>118.18</c:v>
                </c:pt>
                <c:pt idx="1676" formatCode="General">
                  <c:v>117.05</c:v>
                </c:pt>
                <c:pt idx="1677" formatCode="General">
                  <c:v>118.06</c:v>
                </c:pt>
                <c:pt idx="1678" formatCode="General">
                  <c:v>117.38</c:v>
                </c:pt>
                <c:pt idx="1679" formatCode="General">
                  <c:v>118.46</c:v>
                </c:pt>
                <c:pt idx="1680" formatCode="General">
                  <c:v>117.36</c:v>
                </c:pt>
                <c:pt idx="1681" formatCode="General">
                  <c:v>117.35</c:v>
                </c:pt>
                <c:pt idx="1682" formatCode="General">
                  <c:v>117.4</c:v>
                </c:pt>
                <c:pt idx="1683" formatCode="General">
                  <c:v>117.4</c:v>
                </c:pt>
                <c:pt idx="1684" formatCode="General">
                  <c:v>113.55</c:v>
                </c:pt>
                <c:pt idx="1685" formatCode="General">
                  <c:v>113.21</c:v>
                </c:pt>
                <c:pt idx="1686" formatCode="General">
                  <c:v>109.82</c:v>
                </c:pt>
                <c:pt idx="1687" formatCode="General">
                  <c:v>111.71</c:v>
                </c:pt>
                <c:pt idx="1688" formatCode="General">
                  <c:v>111.49</c:v>
                </c:pt>
                <c:pt idx="1689" formatCode="General">
                  <c:v>107.57</c:v>
                </c:pt>
                <c:pt idx="1690" formatCode="General">
                  <c:v>104.57</c:v>
                </c:pt>
                <c:pt idx="1691" formatCode="General">
                  <c:v>104.79</c:v>
                </c:pt>
                <c:pt idx="1692" formatCode="General">
                  <c:v>108.27</c:v>
                </c:pt>
                <c:pt idx="1693" formatCode="General">
                  <c:v>113.59</c:v>
                </c:pt>
                <c:pt idx="1694" formatCode="General">
                  <c:v>112.02</c:v>
                </c:pt>
                <c:pt idx="1695" formatCode="General">
                  <c:v>112.21</c:v>
                </c:pt>
                <c:pt idx="1696" formatCode="General">
                  <c:v>113.74</c:v>
                </c:pt>
                <c:pt idx="1697" formatCode="General">
                  <c:v>114.69</c:v>
                </c:pt>
                <c:pt idx="1698" formatCode="General">
                  <c:v>114.67</c:v>
                </c:pt>
                <c:pt idx="1699" formatCode="General">
                  <c:v>120.35</c:v>
                </c:pt>
                <c:pt idx="1700" formatCode="General">
                  <c:v>120.49</c:v>
                </c:pt>
                <c:pt idx="1701" formatCode="General">
                  <c:v>118.71</c:v>
                </c:pt>
                <c:pt idx="1702" formatCode="General">
                  <c:v>119.95</c:v>
                </c:pt>
                <c:pt idx="1703" formatCode="General">
                  <c:v>118.43</c:v>
                </c:pt>
                <c:pt idx="1704" formatCode="General">
                  <c:v>116.14</c:v>
                </c:pt>
                <c:pt idx="1705" formatCode="General">
                  <c:v>115.4</c:v>
                </c:pt>
                <c:pt idx="1706" formatCode="General">
                  <c:v>115.09</c:v>
                </c:pt>
                <c:pt idx="1707" formatCode="General">
                  <c:v>114.3</c:v>
                </c:pt>
                <c:pt idx="1708" formatCode="General">
                  <c:v>116.15</c:v>
                </c:pt>
                <c:pt idx="1709" formatCode="General">
                  <c:v>117.18</c:v>
                </c:pt>
                <c:pt idx="1710" formatCode="General">
                  <c:v>114.85</c:v>
                </c:pt>
                <c:pt idx="1711" formatCode="General">
                  <c:v>115.06</c:v>
                </c:pt>
                <c:pt idx="1712" formatCode="General">
                  <c:v>114.47</c:v>
                </c:pt>
                <c:pt idx="1713" formatCode="General">
                  <c:v>112.52</c:v>
                </c:pt>
                <c:pt idx="1714" formatCode="General">
                  <c:v>110.13</c:v>
                </c:pt>
                <c:pt idx="1715" formatCode="General">
                  <c:v>111.25</c:v>
                </c:pt>
                <c:pt idx="1716" formatCode="General">
                  <c:v>113.2</c:v>
                </c:pt>
                <c:pt idx="1717" formatCode="General">
                  <c:v>112.54</c:v>
                </c:pt>
                <c:pt idx="1718" formatCode="General">
                  <c:v>109.39</c:v>
                </c:pt>
                <c:pt idx="1719" formatCode="General">
                  <c:v>113.72</c:v>
                </c:pt>
                <c:pt idx="1720" formatCode="General">
                  <c:v>113.08</c:v>
                </c:pt>
                <c:pt idx="1721" formatCode="General">
                  <c:v>112.87</c:v>
                </c:pt>
                <c:pt idx="1722" formatCode="General">
                  <c:v>115.66</c:v>
                </c:pt>
                <c:pt idx="1723" formatCode="General">
                  <c:v>117.82</c:v>
                </c:pt>
                <c:pt idx="1724" formatCode="General">
                  <c:v>113.21</c:v>
                </c:pt>
                <c:pt idx="1725" formatCode="General">
                  <c:v>113.69</c:v>
                </c:pt>
                <c:pt idx="1726" formatCode="General">
                  <c:v>111.93</c:v>
                </c:pt>
                <c:pt idx="1727" formatCode="General">
                  <c:v>121.55</c:v>
                </c:pt>
                <c:pt idx="1728" formatCode="General">
                  <c:v>124.01</c:v>
                </c:pt>
                <c:pt idx="1729" formatCode="General">
                  <c:v>126.64</c:v>
                </c:pt>
                <c:pt idx="1730" formatCode="General">
                  <c:v>126.59</c:v>
                </c:pt>
                <c:pt idx="1731" formatCode="General">
                  <c:v>124.94</c:v>
                </c:pt>
                <c:pt idx="1732" formatCode="General">
                  <c:v>124.55</c:v>
                </c:pt>
                <c:pt idx="1733" formatCode="General">
                  <c:v>123.64</c:v>
                </c:pt>
                <c:pt idx="1734" formatCode="General">
                  <c:v>124.26</c:v>
                </c:pt>
                <c:pt idx="1735" formatCode="General">
                  <c:v>121.35</c:v>
                </c:pt>
                <c:pt idx="1736" formatCode="General">
                  <c:v>121.69</c:v>
                </c:pt>
                <c:pt idx="1737" formatCode="General">
                  <c:v>124.63</c:v>
                </c:pt>
                <c:pt idx="1738" formatCode="General">
                  <c:v>122.74</c:v>
                </c:pt>
                <c:pt idx="1739" formatCode="General">
                  <c:v>122.7</c:v>
                </c:pt>
                <c:pt idx="1740" formatCode="General">
                  <c:v>121.33</c:v>
                </c:pt>
                <c:pt idx="1741" formatCode="General">
                  <c:v>126.46</c:v>
                </c:pt>
                <c:pt idx="1742" formatCode="General">
                  <c:v>126.3</c:v>
                </c:pt>
                <c:pt idx="1743" formatCode="General">
                  <c:v>122.9</c:v>
                </c:pt>
                <c:pt idx="1744" formatCode="General">
                  <c:v>123.01</c:v>
                </c:pt>
                <c:pt idx="1745" formatCode="General">
                  <c:v>122.87</c:v>
                </c:pt>
                <c:pt idx="1746" formatCode="General">
                  <c:v>120.07</c:v>
                </c:pt>
                <c:pt idx="1747" formatCode="General">
                  <c:v>118.63</c:v>
                </c:pt>
                <c:pt idx="1748" formatCode="General">
                  <c:v>116.94</c:v>
                </c:pt>
                <c:pt idx="1749" formatCode="General">
                  <c:v>115.35</c:v>
                </c:pt>
                <c:pt idx="1750" formatCode="General">
                  <c:v>115.58</c:v>
                </c:pt>
                <c:pt idx="1751" formatCode="General">
                  <c:v>115.95</c:v>
                </c:pt>
                <c:pt idx="1752" formatCode="General">
                  <c:v>115.45</c:v>
                </c:pt>
                <c:pt idx="1753" formatCode="General">
                  <c:v>115.41</c:v>
                </c:pt>
                <c:pt idx="1754" formatCode="General">
                  <c:v>115.65</c:v>
                </c:pt>
                <c:pt idx="1755" formatCode="General">
                  <c:v>115.63</c:v>
                </c:pt>
                <c:pt idx="1756" formatCode="General">
                  <c:v>114.92</c:v>
                </c:pt>
                <c:pt idx="1757" formatCode="General">
                  <c:v>114.13</c:v>
                </c:pt>
                <c:pt idx="1758" formatCode="General">
                  <c:v>114.18</c:v>
                </c:pt>
                <c:pt idx="1759" formatCode="General">
                  <c:v>110.96</c:v>
                </c:pt>
                <c:pt idx="1760" formatCode="General">
                  <c:v>111.11</c:v>
                </c:pt>
                <c:pt idx="1761" formatCode="General">
                  <c:v>112.95</c:v>
                </c:pt>
                <c:pt idx="1762" formatCode="General">
                  <c:v>114.07</c:v>
                </c:pt>
                <c:pt idx="1763" formatCode="General">
                  <c:v>114.07</c:v>
                </c:pt>
                <c:pt idx="1764" formatCode="General">
                  <c:v>115.19</c:v>
                </c:pt>
                <c:pt idx="1765" formatCode="General">
                  <c:v>112.32</c:v>
                </c:pt>
                <c:pt idx="1766" formatCode="General">
                  <c:v>116.58</c:v>
                </c:pt>
                <c:pt idx="1767" formatCode="General">
                  <c:v>115.71</c:v>
                </c:pt>
                <c:pt idx="1768" formatCode="General">
                  <c:v>114.42</c:v>
                </c:pt>
                <c:pt idx="1769" formatCode="General">
                  <c:v>116.89</c:v>
                </c:pt>
                <c:pt idx="1770" formatCode="General">
                  <c:v>113.34</c:v>
                </c:pt>
                <c:pt idx="1771" formatCode="General">
                  <c:v>112.27</c:v>
                </c:pt>
                <c:pt idx="1772" formatCode="General">
                  <c:v>111.47</c:v>
                </c:pt>
                <c:pt idx="1773" formatCode="General">
                  <c:v>113.91</c:v>
                </c:pt>
                <c:pt idx="1774" formatCode="General">
                  <c:v>109.77</c:v>
                </c:pt>
                <c:pt idx="1775" formatCode="General">
                  <c:v>106.82</c:v>
                </c:pt>
                <c:pt idx="1776" formatCode="General">
                  <c:v>102.2</c:v>
                </c:pt>
                <c:pt idx="1777" formatCode="General">
                  <c:v>103.45</c:v>
                </c:pt>
                <c:pt idx="1778" formatCode="General">
                  <c:v>102.78</c:v>
                </c:pt>
                <c:pt idx="1779" formatCode="General">
                  <c:v>102.48</c:v>
                </c:pt>
                <c:pt idx="1780" formatCode="General">
                  <c:v>103.12</c:v>
                </c:pt>
                <c:pt idx="1781" formatCode="General">
                  <c:v>99.93</c:v>
                </c:pt>
                <c:pt idx="1782" formatCode="General">
                  <c:v>100.74</c:v>
                </c:pt>
                <c:pt idx="1783" formatCode="General">
                  <c:v>100.16</c:v>
                </c:pt>
                <c:pt idx="1784" formatCode="General">
                  <c:v>99.25</c:v>
                </c:pt>
                <c:pt idx="1785" formatCode="General">
                  <c:v>99.44</c:v>
                </c:pt>
                <c:pt idx="1786" formatCode="General">
                  <c:v>99.43</c:v>
                </c:pt>
                <c:pt idx="1787" formatCode="General">
                  <c:v>101.69</c:v>
                </c:pt>
                <c:pt idx="1788" formatCode="General">
                  <c:v>101.3</c:v>
                </c:pt>
                <c:pt idx="1789" formatCode="General">
                  <c:v>100.4</c:v>
                </c:pt>
                <c:pt idx="1790" formatCode="General">
                  <c:v>98.97</c:v>
                </c:pt>
                <c:pt idx="1791" formatCode="General">
                  <c:v>97.06</c:v>
                </c:pt>
                <c:pt idx="1792" formatCode="General">
                  <c:v>96.48</c:v>
                </c:pt>
                <c:pt idx="1793" formatCode="General">
                  <c:v>96.04</c:v>
                </c:pt>
                <c:pt idx="1794" formatCode="General">
                  <c:v>96.76</c:v>
                </c:pt>
                <c:pt idx="1795" formatCode="General">
                  <c:v>96.76</c:v>
                </c:pt>
                <c:pt idx="1796" formatCode="General">
                  <c:v>96.84</c:v>
                </c:pt>
                <c:pt idx="1797" formatCode="General">
                  <c:v>96.27</c:v>
                </c:pt>
                <c:pt idx="1798" formatCode="General">
                  <c:v>98.42</c:v>
                </c:pt>
                <c:pt idx="1799" formatCode="General">
                  <c:v>97.83</c:v>
                </c:pt>
                <c:pt idx="1800" formatCode="General">
                  <c:v>97.86</c:v>
                </c:pt>
                <c:pt idx="1801" formatCode="General">
                  <c:v>97.86</c:v>
                </c:pt>
                <c:pt idx="1802" formatCode="General">
                  <c:v>97.86</c:v>
                </c:pt>
                <c:pt idx="1803" formatCode="General">
                  <c:v>96.8</c:v>
                </c:pt>
                <c:pt idx="1804" formatCode="General">
                  <c:v>95.05</c:v>
                </c:pt>
                <c:pt idx="1805" formatCode="General">
                  <c:v>94.25</c:v>
                </c:pt>
                <c:pt idx="1806" formatCode="General">
                  <c:v>94.95</c:v>
                </c:pt>
                <c:pt idx="1807" formatCode="General">
                  <c:v>95.07</c:v>
                </c:pt>
                <c:pt idx="1808" formatCode="General">
                  <c:v>93.52</c:v>
                </c:pt>
                <c:pt idx="1809" formatCode="General">
                  <c:v>95.82</c:v>
                </c:pt>
                <c:pt idx="1810" formatCode="General">
                  <c:v>93.23</c:v>
                </c:pt>
                <c:pt idx="1811" formatCode="General">
                  <c:v>92.5</c:v>
                </c:pt>
                <c:pt idx="1812" formatCode="General">
                  <c:v>93.52</c:v>
                </c:pt>
                <c:pt idx="1813" formatCode="General">
                  <c:v>93.52</c:v>
                </c:pt>
                <c:pt idx="1814" formatCode="General">
                  <c:v>93.08</c:v>
                </c:pt>
                <c:pt idx="1815" formatCode="General">
                  <c:v>93.63</c:v>
                </c:pt>
                <c:pt idx="1816" formatCode="General">
                  <c:v>93.55</c:v>
                </c:pt>
                <c:pt idx="1817" formatCode="General">
                  <c:v>93.11</c:v>
                </c:pt>
                <c:pt idx="1818" formatCode="General">
                  <c:v>91.31</c:v>
                </c:pt>
                <c:pt idx="1819" formatCode="General">
                  <c:v>91.11</c:v>
                </c:pt>
                <c:pt idx="1820" formatCode="General">
                  <c:v>91.09</c:v>
                </c:pt>
                <c:pt idx="1821" formatCode="General">
                  <c:v>91.33</c:v>
                </c:pt>
                <c:pt idx="1822" formatCode="General">
                  <c:v>90.63</c:v>
                </c:pt>
                <c:pt idx="1823" formatCode="General">
                  <c:v>90.4</c:v>
                </c:pt>
                <c:pt idx="1824" formatCode="General">
                  <c:v>89.54</c:v>
                </c:pt>
                <c:pt idx="1825" formatCode="General">
                  <c:v>89.93</c:v>
                </c:pt>
                <c:pt idx="1826" formatCode="General">
                  <c:v>89.74</c:v>
                </c:pt>
                <c:pt idx="1827" formatCode="General">
                  <c:v>90.78</c:v>
                </c:pt>
                <c:pt idx="1828" formatCode="General">
                  <c:v>91.25</c:v>
                </c:pt>
                <c:pt idx="1829" formatCode="General">
                  <c:v>90.65</c:v>
                </c:pt>
                <c:pt idx="1830" formatCode="General">
                  <c:v>89.37</c:v>
                </c:pt>
                <c:pt idx="1831" formatCode="General">
                  <c:v>88.56</c:v>
                </c:pt>
                <c:pt idx="1832" formatCode="General">
                  <c:v>86.02</c:v>
                </c:pt>
                <c:pt idx="1833" formatCode="General">
                  <c:v>85.9</c:v>
                </c:pt>
                <c:pt idx="1834" formatCode="General">
                  <c:v>84.78</c:v>
                </c:pt>
                <c:pt idx="1835" formatCode="General">
                  <c:v>84.53</c:v>
                </c:pt>
                <c:pt idx="1836" formatCode="General">
                  <c:v>82.37</c:v>
                </c:pt>
                <c:pt idx="1837" formatCode="General">
                  <c:v>82.34</c:v>
                </c:pt>
                <c:pt idx="1838" formatCode="General">
                  <c:v>83.17</c:v>
                </c:pt>
                <c:pt idx="1839" formatCode="General">
                  <c:v>83.7</c:v>
                </c:pt>
                <c:pt idx="1840" formatCode="General">
                  <c:v>83.36</c:v>
                </c:pt>
                <c:pt idx="1841" formatCode="General">
                  <c:v>83.98</c:v>
                </c:pt>
                <c:pt idx="1842" formatCode="General">
                  <c:v>85.49</c:v>
                </c:pt>
                <c:pt idx="1843" formatCode="General">
                  <c:v>86.07</c:v>
                </c:pt>
                <c:pt idx="1844" formatCode="General">
                  <c:v>88.08</c:v>
                </c:pt>
                <c:pt idx="1845" formatCode="General">
                  <c:v>87.92</c:v>
                </c:pt>
                <c:pt idx="1846" formatCode="General">
                  <c:v>87.93</c:v>
                </c:pt>
                <c:pt idx="1847" formatCode="General">
                  <c:v>87.15</c:v>
                </c:pt>
                <c:pt idx="1848" formatCode="General">
                  <c:v>87.05</c:v>
                </c:pt>
                <c:pt idx="1849" formatCode="General">
                  <c:v>86.83</c:v>
                </c:pt>
                <c:pt idx="1850" formatCode="General">
                  <c:v>85.33</c:v>
                </c:pt>
                <c:pt idx="1851" formatCode="General">
                  <c:v>84.71</c:v>
                </c:pt>
                <c:pt idx="1852" formatCode="General">
                  <c:v>84.06</c:v>
                </c:pt>
                <c:pt idx="1853" formatCode="General">
                  <c:v>82.47</c:v>
                </c:pt>
                <c:pt idx="1854" formatCode="General">
                  <c:v>82.97</c:v>
                </c:pt>
                <c:pt idx="1855" formatCode="General">
                  <c:v>81.27</c:v>
                </c:pt>
                <c:pt idx="1856" formatCode="General">
                  <c:v>82.62</c:v>
                </c:pt>
                <c:pt idx="1857" formatCode="General">
                  <c:v>81.91</c:v>
                </c:pt>
                <c:pt idx="1858" formatCode="General">
                  <c:v>80.75</c:v>
                </c:pt>
                <c:pt idx="1859" formatCode="General">
                  <c:v>81.28</c:v>
                </c:pt>
                <c:pt idx="1860" formatCode="General">
                  <c:v>81.680000000000007</c:v>
                </c:pt>
                <c:pt idx="1861" formatCode="General">
                  <c:v>81.12</c:v>
                </c:pt>
                <c:pt idx="1862" formatCode="General">
                  <c:v>82.3</c:v>
                </c:pt>
                <c:pt idx="1863" formatCode="General">
                  <c:v>81.94</c:v>
                </c:pt>
                <c:pt idx="1864" formatCode="General">
                  <c:v>83.55</c:v>
                </c:pt>
                <c:pt idx="1865" formatCode="General">
                  <c:v>84.01</c:v>
                </c:pt>
                <c:pt idx="1866" formatCode="General">
                  <c:v>82.99</c:v>
                </c:pt>
                <c:pt idx="1867" formatCode="General">
                  <c:v>83.08</c:v>
                </c:pt>
                <c:pt idx="1868" formatCode="General">
                  <c:v>83.88</c:v>
                </c:pt>
                <c:pt idx="1869" formatCode="General">
                  <c:v>83.67</c:v>
                </c:pt>
                <c:pt idx="1870" formatCode="General">
                  <c:v>85.01</c:v>
                </c:pt>
                <c:pt idx="1871" formatCode="General">
                  <c:v>83.35</c:v>
                </c:pt>
                <c:pt idx="1872" formatCode="General">
                  <c:v>83.42</c:v>
                </c:pt>
                <c:pt idx="1873" formatCode="General">
                  <c:v>82.69</c:v>
                </c:pt>
                <c:pt idx="1874" formatCode="General">
                  <c:v>80.77</c:v>
                </c:pt>
                <c:pt idx="1875" formatCode="General">
                  <c:v>78.790000000000006</c:v>
                </c:pt>
                <c:pt idx="1876" formatCode="General">
                  <c:v>79.14</c:v>
                </c:pt>
                <c:pt idx="1877" formatCode="General">
                  <c:v>77.709999999999994</c:v>
                </c:pt>
                <c:pt idx="1878" formatCode="General">
                  <c:v>78.73</c:v>
                </c:pt>
                <c:pt idx="1879" formatCode="General">
                  <c:v>77.69</c:v>
                </c:pt>
                <c:pt idx="1880" formatCode="General">
                  <c:v>77.290000000000006</c:v>
                </c:pt>
                <c:pt idx="1881" formatCode="General">
                  <c:v>78.760000000000005</c:v>
                </c:pt>
                <c:pt idx="1882" formatCode="General">
                  <c:v>79.42</c:v>
                </c:pt>
                <c:pt idx="1883" formatCode="General">
                  <c:v>77.430000000000007</c:v>
                </c:pt>
                <c:pt idx="1884" formatCode="General">
                  <c:v>78.89</c:v>
                </c:pt>
                <c:pt idx="1885" formatCode="General">
                  <c:v>78.459999999999994</c:v>
                </c:pt>
                <c:pt idx="1886" formatCode="General">
                  <c:v>78.89</c:v>
                </c:pt>
                <c:pt idx="1887" formatCode="General">
                  <c:v>78.52</c:v>
                </c:pt>
                <c:pt idx="1888" formatCode="General">
                  <c:v>77.540000000000006</c:v>
                </c:pt>
                <c:pt idx="1889" formatCode="General">
                  <c:v>77.87</c:v>
                </c:pt>
                <c:pt idx="1890" formatCode="General">
                  <c:v>77.48</c:v>
                </c:pt>
                <c:pt idx="1891" formatCode="General">
                  <c:v>75.78</c:v>
                </c:pt>
                <c:pt idx="1892" formatCode="General">
                  <c:v>75.03</c:v>
                </c:pt>
                <c:pt idx="1893" formatCode="General">
                  <c:v>74.930000000000007</c:v>
                </c:pt>
                <c:pt idx="1894" formatCode="General">
                  <c:v>75.53</c:v>
                </c:pt>
                <c:pt idx="1895" formatCode="General">
                  <c:v>75.510000000000005</c:v>
                </c:pt>
                <c:pt idx="1896" formatCode="General">
                  <c:v>76.05</c:v>
                </c:pt>
                <c:pt idx="1897" formatCode="General">
                  <c:v>75.16</c:v>
                </c:pt>
                <c:pt idx="1898" formatCode="General">
                  <c:v>74.5</c:v>
                </c:pt>
                <c:pt idx="1899" formatCode="General">
                  <c:v>70.739999999999995</c:v>
                </c:pt>
                <c:pt idx="1900" formatCode="General">
                  <c:v>70.61</c:v>
                </c:pt>
                <c:pt idx="1901" formatCode="General">
                  <c:v>73.08</c:v>
                </c:pt>
                <c:pt idx="1902" formatCode="General">
                  <c:v>73.48</c:v>
                </c:pt>
                <c:pt idx="1903" formatCode="General">
                  <c:v>74.84</c:v>
                </c:pt>
                <c:pt idx="1904" formatCode="General">
                  <c:v>75.099999999999994</c:v>
                </c:pt>
                <c:pt idx="1905" formatCode="General">
                  <c:v>76.739999999999995</c:v>
                </c:pt>
                <c:pt idx="1906" formatCode="General">
                  <c:v>74.56</c:v>
                </c:pt>
                <c:pt idx="1907" formatCode="General">
                  <c:v>75.14</c:v>
                </c:pt>
                <c:pt idx="1908" formatCode="General">
                  <c:v>76.63</c:v>
                </c:pt>
                <c:pt idx="1909" formatCode="General">
                  <c:v>77.83</c:v>
                </c:pt>
                <c:pt idx="1910" formatCode="General">
                  <c:v>79.89</c:v>
                </c:pt>
                <c:pt idx="1911" formatCode="General">
                  <c:v>81.540000000000006</c:v>
                </c:pt>
                <c:pt idx="1912" formatCode="General">
                  <c:v>81.28</c:v>
                </c:pt>
                <c:pt idx="1913" formatCode="General">
                  <c:v>82.9</c:v>
                </c:pt>
                <c:pt idx="1914" formatCode="General">
                  <c:v>83.76</c:v>
                </c:pt>
                <c:pt idx="1915" formatCode="General">
                  <c:v>83.6</c:v>
                </c:pt>
                <c:pt idx="1916" formatCode="General">
                  <c:v>81.93</c:v>
                </c:pt>
                <c:pt idx="1917" formatCode="General">
                  <c:v>77.5</c:v>
                </c:pt>
                <c:pt idx="1918" formatCode="General">
                  <c:v>78.599999999999994</c:v>
                </c:pt>
                <c:pt idx="1919" formatCode="General">
                  <c:v>76.66</c:v>
                </c:pt>
                <c:pt idx="1920" formatCode="General">
                  <c:v>75.52</c:v>
                </c:pt>
                <c:pt idx="1921" formatCode="General">
                  <c:v>77.900000000000006</c:v>
                </c:pt>
                <c:pt idx="1922" formatCode="General">
                  <c:v>77.27</c:v>
                </c:pt>
                <c:pt idx="1923" formatCode="General">
                  <c:v>77.59</c:v>
                </c:pt>
                <c:pt idx="1924" formatCode="General">
                  <c:v>75.75</c:v>
                </c:pt>
                <c:pt idx="1925" formatCode="General">
                  <c:v>76.31</c:v>
                </c:pt>
                <c:pt idx="1926" formatCode="General">
                  <c:v>76.290000000000006</c:v>
                </c:pt>
                <c:pt idx="1927" formatCode="General">
                  <c:v>75.55</c:v>
                </c:pt>
                <c:pt idx="1928" formatCode="General">
                  <c:v>75.52</c:v>
                </c:pt>
                <c:pt idx="1929" formatCode="General">
                  <c:v>76.63</c:v>
                </c:pt>
                <c:pt idx="1930" formatCode="General">
                  <c:v>76.45</c:v>
                </c:pt>
                <c:pt idx="1931" formatCode="General">
                  <c:v>74.349999999999994</c:v>
                </c:pt>
                <c:pt idx="1932" formatCode="General">
                  <c:v>75.2</c:v>
                </c:pt>
                <c:pt idx="1933" formatCode="General">
                  <c:v>74.56</c:v>
                </c:pt>
                <c:pt idx="1934" formatCode="General">
                  <c:v>72.97</c:v>
                </c:pt>
                <c:pt idx="1935" formatCode="General">
                  <c:v>73.08</c:v>
                </c:pt>
                <c:pt idx="1936" formatCode="General">
                  <c:v>71.75</c:v>
                </c:pt>
                <c:pt idx="1937" formatCode="General">
                  <c:v>71.73</c:v>
                </c:pt>
                <c:pt idx="1938" formatCode="General">
                  <c:v>74.94</c:v>
                </c:pt>
                <c:pt idx="1939" formatCode="General">
                  <c:v>74.209999999999994</c:v>
                </c:pt>
                <c:pt idx="1940" formatCode="General">
                  <c:v>76.66</c:v>
                </c:pt>
                <c:pt idx="1941" formatCode="General">
                  <c:v>76.209999999999994</c:v>
                </c:pt>
                <c:pt idx="1942" formatCode="General">
                  <c:v>75.17</c:v>
                </c:pt>
                <c:pt idx="1943" formatCode="General">
                  <c:v>75.22</c:v>
                </c:pt>
                <c:pt idx="1944" formatCode="General">
                  <c:v>78.08</c:v>
                </c:pt>
                <c:pt idx="1945" formatCode="General">
                  <c:v>78.53</c:v>
                </c:pt>
                <c:pt idx="1946" formatCode="General">
                  <c:v>77.05</c:v>
                </c:pt>
                <c:pt idx="1947" formatCode="General">
                  <c:v>77.52</c:v>
                </c:pt>
                <c:pt idx="1948" formatCode="General">
                  <c:v>76.12</c:v>
                </c:pt>
                <c:pt idx="1949" formatCode="General">
                  <c:v>75.290000000000006</c:v>
                </c:pt>
                <c:pt idx="1950" formatCode="General">
                  <c:v>75.11</c:v>
                </c:pt>
                <c:pt idx="1951" formatCode="General">
                  <c:v>73.28</c:v>
                </c:pt>
                <c:pt idx="1952" formatCode="General">
                  <c:v>74.33</c:v>
                </c:pt>
                <c:pt idx="1953" formatCode="General">
                  <c:v>73.680000000000007</c:v>
                </c:pt>
                <c:pt idx="1954" formatCode="General">
                  <c:v>71.430000000000007</c:v>
                </c:pt>
                <c:pt idx="1955" formatCode="General">
                  <c:v>71.09</c:v>
                </c:pt>
                <c:pt idx="1956" formatCode="General">
                  <c:v>71.84</c:v>
                </c:pt>
                <c:pt idx="1957" formatCode="General">
                  <c:v>73.12</c:v>
                </c:pt>
                <c:pt idx="1958" formatCode="General">
                  <c:v>72.78</c:v>
                </c:pt>
                <c:pt idx="1959" formatCode="General">
                  <c:v>73.08</c:v>
                </c:pt>
                <c:pt idx="1960" formatCode="General">
                  <c:v>73</c:v>
                </c:pt>
                <c:pt idx="1961" formatCode="General">
                  <c:v>73.56</c:v>
                </c:pt>
                <c:pt idx="1962" formatCode="General">
                  <c:v>70.59</c:v>
                </c:pt>
                <c:pt idx="1963" formatCode="General">
                  <c:v>67.180000000000007</c:v>
                </c:pt>
                <c:pt idx="1964" formatCode="General">
                  <c:v>69.62</c:v>
                </c:pt>
                <c:pt idx="1965" formatCode="General">
                  <c:v>70.45</c:v>
                </c:pt>
                <c:pt idx="1966" formatCode="General">
                  <c:v>69.56</c:v>
                </c:pt>
                <c:pt idx="1967" formatCode="General">
                  <c:v>71.86</c:v>
                </c:pt>
                <c:pt idx="1968" formatCode="General">
                  <c:v>75.12</c:v>
                </c:pt>
                <c:pt idx="1969" formatCode="General">
                  <c:v>73.87</c:v>
                </c:pt>
                <c:pt idx="1970" formatCode="General">
                  <c:v>76.430000000000007</c:v>
                </c:pt>
                <c:pt idx="1971" formatCode="General">
                  <c:v>79.41</c:v>
                </c:pt>
                <c:pt idx="1972" formatCode="General">
                  <c:v>78.7</c:v>
                </c:pt>
                <c:pt idx="1973" formatCode="General">
                  <c:v>79</c:v>
                </c:pt>
                <c:pt idx="1974" formatCode="General">
                  <c:v>78.08</c:v>
                </c:pt>
                <c:pt idx="1975" formatCode="General">
                  <c:v>76.48</c:v>
                </c:pt>
                <c:pt idx="1976" formatCode="General">
                  <c:v>80.209999999999994</c:v>
                </c:pt>
                <c:pt idx="1977" formatCode="General">
                  <c:v>82.31</c:v>
                </c:pt>
                <c:pt idx="1978" formatCode="General">
                  <c:v>85.39</c:v>
                </c:pt>
                <c:pt idx="1979" formatCode="General">
                  <c:v>88.09</c:v>
                </c:pt>
                <c:pt idx="1980" formatCode="General">
                  <c:v>86.19</c:v>
                </c:pt>
                <c:pt idx="1981" formatCode="General">
                  <c:v>86.82</c:v>
                </c:pt>
                <c:pt idx="1982" formatCode="General">
                  <c:v>84.59</c:v>
                </c:pt>
                <c:pt idx="1983" formatCode="General">
                  <c:v>85.59</c:v>
                </c:pt>
                <c:pt idx="1984" formatCode="General">
                  <c:v>86.72</c:v>
                </c:pt>
                <c:pt idx="1985" formatCode="General">
                  <c:v>86.09</c:v>
                </c:pt>
                <c:pt idx="1986" formatCode="General">
                  <c:v>84.58</c:v>
                </c:pt>
                <c:pt idx="1987" formatCode="General">
                  <c:v>84.55</c:v>
                </c:pt>
                <c:pt idx="1988" formatCode="General">
                  <c:v>84.73</c:v>
                </c:pt>
                <c:pt idx="1989" formatCode="General">
                  <c:v>83.09</c:v>
                </c:pt>
                <c:pt idx="1990" formatCode="General">
                  <c:v>84.81</c:v>
                </c:pt>
                <c:pt idx="1991" formatCode="General">
                  <c:v>86.9</c:v>
                </c:pt>
                <c:pt idx="1992" formatCode="General">
                  <c:v>85.81</c:v>
                </c:pt>
                <c:pt idx="1993" formatCode="General">
                  <c:v>83.44</c:v>
                </c:pt>
                <c:pt idx="1994" formatCode="General">
                  <c:v>85.21</c:v>
                </c:pt>
                <c:pt idx="1995" formatCode="General">
                  <c:v>82.77</c:v>
                </c:pt>
                <c:pt idx="1996" formatCode="General">
                  <c:v>82.63</c:v>
                </c:pt>
                <c:pt idx="1997" formatCode="General">
                  <c:v>84.49</c:v>
                </c:pt>
                <c:pt idx="1998" formatCode="General">
                  <c:v>85.05</c:v>
                </c:pt>
                <c:pt idx="1999" formatCode="General">
                  <c:v>84.48</c:v>
                </c:pt>
                <c:pt idx="2000" formatCode="General">
                  <c:v>82.63</c:v>
                </c:pt>
                <c:pt idx="2001" formatCode="General">
                  <c:v>80.37</c:v>
                </c:pt>
                <c:pt idx="2002" formatCode="General">
                  <c:v>79.459999999999994</c:v>
                </c:pt>
                <c:pt idx="2003" formatCode="General">
                  <c:v>79.89</c:v>
                </c:pt>
                <c:pt idx="2004" formatCode="General">
                  <c:v>77.98</c:v>
                </c:pt>
                <c:pt idx="2005" formatCode="General">
                  <c:v>78.64</c:v>
                </c:pt>
                <c:pt idx="2006" formatCode="General">
                  <c:v>78.03</c:v>
                </c:pt>
                <c:pt idx="2007" formatCode="General">
                  <c:v>79.17</c:v>
                </c:pt>
                <c:pt idx="2008" formatCode="General">
                  <c:v>78.09</c:v>
                </c:pt>
                <c:pt idx="2009" formatCode="General">
                  <c:v>78.37</c:v>
                </c:pt>
                <c:pt idx="2010" formatCode="General">
                  <c:v>80.09</c:v>
                </c:pt>
                <c:pt idx="2011" formatCode="General">
                  <c:v>80.28</c:v>
                </c:pt>
                <c:pt idx="2012" formatCode="General">
                  <c:v>79.45</c:v>
                </c:pt>
                <c:pt idx="2013" formatCode="General">
                  <c:v>77.08</c:v>
                </c:pt>
                <c:pt idx="2014" formatCode="General">
                  <c:v>79.38</c:v>
                </c:pt>
                <c:pt idx="2015" formatCode="General">
                  <c:v>79.44</c:v>
                </c:pt>
                <c:pt idx="2016" formatCode="General">
                  <c:v>80.290000000000006</c:v>
                </c:pt>
                <c:pt idx="2017" formatCode="General">
                  <c:v>78.77</c:v>
                </c:pt>
                <c:pt idx="2018" formatCode="General">
                  <c:v>78.94</c:v>
                </c:pt>
                <c:pt idx="2019" formatCode="General">
                  <c:v>79.2</c:v>
                </c:pt>
                <c:pt idx="2020" formatCode="General">
                  <c:v>77.88</c:v>
                </c:pt>
                <c:pt idx="2021" formatCode="General">
                  <c:v>78.66</c:v>
                </c:pt>
                <c:pt idx="2022" formatCode="General">
                  <c:v>77.5</c:v>
                </c:pt>
                <c:pt idx="2023" formatCode="General">
                  <c:v>76.069999999999993</c:v>
                </c:pt>
                <c:pt idx="2024" formatCode="General">
                  <c:v>76.36</c:v>
                </c:pt>
                <c:pt idx="2025" formatCode="General">
                  <c:v>74.38</c:v>
                </c:pt>
                <c:pt idx="2026" formatCode="General">
                  <c:v>77</c:v>
                </c:pt>
                <c:pt idx="2027" formatCode="General">
                  <c:v>76.44</c:v>
                </c:pt>
                <c:pt idx="2028" formatCode="General">
                  <c:v>76.95</c:v>
                </c:pt>
                <c:pt idx="2029" formatCode="General">
                  <c:v>76.88</c:v>
                </c:pt>
                <c:pt idx="2030" formatCode="General">
                  <c:v>76.61</c:v>
                </c:pt>
                <c:pt idx="2031" formatCode="General">
                  <c:v>74.89</c:v>
                </c:pt>
                <c:pt idx="2032" formatCode="General">
                  <c:v>74.819999999999993</c:v>
                </c:pt>
                <c:pt idx="2033" formatCode="General">
                  <c:v>71.489999999999995</c:v>
                </c:pt>
                <c:pt idx="2034" formatCode="General">
                  <c:v>72.349999999999994</c:v>
                </c:pt>
                <c:pt idx="2035" formatCode="General">
                  <c:v>70.400000000000006</c:v>
                </c:pt>
                <c:pt idx="2036" formatCode="General">
                  <c:v>70.400000000000006</c:v>
                </c:pt>
                <c:pt idx="2037" formatCode="General">
                  <c:v>69.62</c:v>
                </c:pt>
                <c:pt idx="2038" formatCode="General">
                  <c:v>70.11</c:v>
                </c:pt>
                <c:pt idx="2039" formatCode="General">
                  <c:v>71.3</c:v>
                </c:pt>
                <c:pt idx="2040" formatCode="General">
                  <c:v>75.77</c:v>
                </c:pt>
                <c:pt idx="2041" formatCode="General">
                  <c:v>73.94</c:v>
                </c:pt>
                <c:pt idx="2042" formatCode="General">
                  <c:v>71.58</c:v>
                </c:pt>
                <c:pt idx="2043" formatCode="General">
                  <c:v>71.2</c:v>
                </c:pt>
                <c:pt idx="2044" formatCode="General">
                  <c:v>70.650000000000006</c:v>
                </c:pt>
                <c:pt idx="2045" formatCode="General">
                  <c:v>72.75</c:v>
                </c:pt>
                <c:pt idx="2046" formatCode="General">
                  <c:v>72.63</c:v>
                </c:pt>
                <c:pt idx="2047" formatCode="General">
                  <c:v>72.180000000000007</c:v>
                </c:pt>
                <c:pt idx="2048" formatCode="General">
                  <c:v>72.73</c:v>
                </c:pt>
                <c:pt idx="2049" formatCode="General">
                  <c:v>74.13</c:v>
                </c:pt>
                <c:pt idx="2050" formatCode="General">
                  <c:v>75.09</c:v>
                </c:pt>
                <c:pt idx="2051" formatCode="General">
                  <c:v>75.180000000000007</c:v>
                </c:pt>
                <c:pt idx="2052" formatCode="General">
                  <c:v>76.849999999999994</c:v>
                </c:pt>
                <c:pt idx="2053" formatCode="General">
                  <c:v>77.61</c:v>
                </c:pt>
                <c:pt idx="2054" formatCode="General">
                  <c:v>77.569999999999993</c:v>
                </c:pt>
                <c:pt idx="2055" formatCode="General">
                  <c:v>79.38</c:v>
                </c:pt>
                <c:pt idx="2056" formatCode="General">
                  <c:v>80.14</c:v>
                </c:pt>
                <c:pt idx="2057" formatCode="General">
                  <c:v>80.06</c:v>
                </c:pt>
                <c:pt idx="2058" formatCode="General">
                  <c:v>80.569999999999993</c:v>
                </c:pt>
                <c:pt idx="2059" formatCode="General">
                  <c:v>80.14</c:v>
                </c:pt>
                <c:pt idx="2060" formatCode="General">
                  <c:v>79.27</c:v>
                </c:pt>
                <c:pt idx="2061" formatCode="General">
                  <c:v>79.05</c:v>
                </c:pt>
              </c:numCache>
            </c:numRef>
          </c:val>
          <c:smooth val="0"/>
          <c:extLst>
            <c:ext xmlns:c16="http://schemas.microsoft.com/office/drawing/2014/chart" uri="{C3380CC4-5D6E-409C-BE32-E72D297353CC}">
              <c16:uniqueId val="{00000000-4BBF-4B08-A03C-17377A8AE616}"/>
            </c:ext>
          </c:extLst>
        </c:ser>
        <c:dLbls>
          <c:showLegendKey val="0"/>
          <c:showVal val="0"/>
          <c:showCatName val="0"/>
          <c:showSerName val="0"/>
          <c:showPercent val="0"/>
          <c:showBubbleSize val="0"/>
        </c:dLbls>
        <c:marker val="1"/>
        <c:smooth val="0"/>
        <c:axId val="206995456"/>
        <c:axId val="206995848"/>
      </c:lineChart>
      <c:dateAx>
        <c:axId val="206995456"/>
        <c:scaling>
          <c:orientation val="minMax"/>
        </c:scaling>
        <c:delete val="0"/>
        <c:axPos val="b"/>
        <c:majorGridlines>
          <c:spPr>
            <a:ln w="9525" cap="flat" cmpd="sng" algn="ctr">
              <a:solidFill>
                <a:schemeClr val="tx2">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206995848"/>
        <c:crosses val="autoZero"/>
        <c:auto val="1"/>
        <c:lblOffset val="100"/>
        <c:baseTimeUnit val="days"/>
        <c:majorUnit val="12"/>
        <c:majorTimeUnit val="months"/>
      </c:dateAx>
      <c:valAx>
        <c:axId val="206995848"/>
        <c:scaling>
          <c:orientation val="minMax"/>
          <c:min val="1.0000000000000002E-3"/>
        </c:scaling>
        <c:delete val="0"/>
        <c:axPos val="l"/>
        <c:majorGridlines>
          <c:spPr>
            <a:ln w="9525" cap="flat" cmpd="sng" algn="ctr">
              <a:solidFill>
                <a:schemeClr val="tx2">
                  <a:lumMod val="15000"/>
                  <a:lumOff val="85000"/>
                </a:schemeClr>
              </a:solidFill>
              <a:round/>
            </a:ln>
            <a:effectLst/>
          </c:spPr>
        </c:majorGridlines>
        <c:numFmt formatCode="_(&quot;$&quot;* #,##0.00_);_(&quot;$&quot;* \(#,##0.00\);_(&quot;$&quot;* &quot;-&quot;??_);_(@_)"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20699545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Expo Serif Pro" panose="02040502060300020003"/>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841324082777599E-2"/>
          <c:y val="4.1082222716128401E-2"/>
          <c:w val="0.88238321245088802"/>
          <c:h val="0.85579280144939229"/>
        </c:manualLayout>
      </c:layout>
      <c:lineChart>
        <c:grouping val="standard"/>
        <c:varyColors val="0"/>
        <c:ser>
          <c:idx val="1"/>
          <c:order val="0"/>
          <c:tx>
            <c:strRef>
              <c:f>Chart!$B$1</c:f>
              <c:strCache>
                <c:ptCount val="1"/>
                <c:pt idx="0">
                  <c:v>Anadarko</c:v>
                </c:pt>
              </c:strCache>
            </c:strRef>
          </c:tx>
          <c:spPr>
            <a:ln w="38100" cap="rnd">
              <a:solidFill>
                <a:srgbClr val="0094D9"/>
              </a:solidFill>
              <a:round/>
            </a:ln>
            <a:effectLst/>
          </c:spPr>
          <c:marker>
            <c:symbol val="none"/>
          </c:marker>
          <c:cat>
            <c:numRef>
              <c:f>Chart!$A$2:$A$132</c:f>
              <c:numCache>
                <c:formatCode>[$-409]mmm\-yy;@</c:formatCode>
                <c:ptCount val="131"/>
                <c:pt idx="0">
                  <c:v>39083</c:v>
                </c:pt>
                <c:pt idx="1">
                  <c:v>39114</c:v>
                </c:pt>
                <c:pt idx="2">
                  <c:v>39142</c:v>
                </c:pt>
                <c:pt idx="3">
                  <c:v>39173</c:v>
                </c:pt>
                <c:pt idx="4">
                  <c:v>39203</c:v>
                </c:pt>
                <c:pt idx="5">
                  <c:v>39234</c:v>
                </c:pt>
                <c:pt idx="6">
                  <c:v>39264</c:v>
                </c:pt>
                <c:pt idx="7">
                  <c:v>39295</c:v>
                </c:pt>
                <c:pt idx="8">
                  <c:v>39326</c:v>
                </c:pt>
                <c:pt idx="9">
                  <c:v>39356</c:v>
                </c:pt>
                <c:pt idx="10">
                  <c:v>39387</c:v>
                </c:pt>
                <c:pt idx="11">
                  <c:v>39417</c:v>
                </c:pt>
                <c:pt idx="12">
                  <c:v>39448</c:v>
                </c:pt>
                <c:pt idx="13">
                  <c:v>39479</c:v>
                </c:pt>
                <c:pt idx="14">
                  <c:v>39508</c:v>
                </c:pt>
                <c:pt idx="15">
                  <c:v>39539</c:v>
                </c:pt>
                <c:pt idx="16">
                  <c:v>39569</c:v>
                </c:pt>
                <c:pt idx="17">
                  <c:v>39600</c:v>
                </c:pt>
                <c:pt idx="18">
                  <c:v>39630</c:v>
                </c:pt>
                <c:pt idx="19">
                  <c:v>39661</c:v>
                </c:pt>
                <c:pt idx="20">
                  <c:v>39692</c:v>
                </c:pt>
                <c:pt idx="21">
                  <c:v>39722</c:v>
                </c:pt>
                <c:pt idx="22">
                  <c:v>39753</c:v>
                </c:pt>
                <c:pt idx="23">
                  <c:v>39783</c:v>
                </c:pt>
                <c:pt idx="24">
                  <c:v>39814</c:v>
                </c:pt>
                <c:pt idx="25">
                  <c:v>39845</c:v>
                </c:pt>
                <c:pt idx="26">
                  <c:v>39873</c:v>
                </c:pt>
                <c:pt idx="27">
                  <c:v>39904</c:v>
                </c:pt>
                <c:pt idx="28">
                  <c:v>39934</c:v>
                </c:pt>
                <c:pt idx="29">
                  <c:v>39965</c:v>
                </c:pt>
                <c:pt idx="30">
                  <c:v>39995</c:v>
                </c:pt>
                <c:pt idx="31">
                  <c:v>40026</c:v>
                </c:pt>
                <c:pt idx="32">
                  <c:v>40057</c:v>
                </c:pt>
                <c:pt idx="33">
                  <c:v>40087</c:v>
                </c:pt>
                <c:pt idx="34">
                  <c:v>40118</c:v>
                </c:pt>
                <c:pt idx="35">
                  <c:v>40148</c:v>
                </c:pt>
                <c:pt idx="36">
                  <c:v>40179</c:v>
                </c:pt>
                <c:pt idx="37">
                  <c:v>40210</c:v>
                </c:pt>
                <c:pt idx="38">
                  <c:v>40238</c:v>
                </c:pt>
                <c:pt idx="39">
                  <c:v>40269</c:v>
                </c:pt>
                <c:pt idx="40">
                  <c:v>40299</c:v>
                </c:pt>
                <c:pt idx="41">
                  <c:v>40330</c:v>
                </c:pt>
                <c:pt idx="42">
                  <c:v>40360</c:v>
                </c:pt>
                <c:pt idx="43">
                  <c:v>40391</c:v>
                </c:pt>
                <c:pt idx="44">
                  <c:v>40422</c:v>
                </c:pt>
                <c:pt idx="45">
                  <c:v>40452</c:v>
                </c:pt>
                <c:pt idx="46">
                  <c:v>40483</c:v>
                </c:pt>
                <c:pt idx="47">
                  <c:v>40513</c:v>
                </c:pt>
                <c:pt idx="48">
                  <c:v>40544</c:v>
                </c:pt>
                <c:pt idx="49">
                  <c:v>40575</c:v>
                </c:pt>
                <c:pt idx="50">
                  <c:v>40603</c:v>
                </c:pt>
                <c:pt idx="51">
                  <c:v>40634</c:v>
                </c:pt>
                <c:pt idx="52">
                  <c:v>40664</c:v>
                </c:pt>
                <c:pt idx="53">
                  <c:v>40695</c:v>
                </c:pt>
                <c:pt idx="54">
                  <c:v>40725</c:v>
                </c:pt>
                <c:pt idx="55">
                  <c:v>40756</c:v>
                </c:pt>
                <c:pt idx="56">
                  <c:v>40787</c:v>
                </c:pt>
                <c:pt idx="57">
                  <c:v>40817</c:v>
                </c:pt>
                <c:pt idx="58">
                  <c:v>40848</c:v>
                </c:pt>
                <c:pt idx="59">
                  <c:v>40878</c:v>
                </c:pt>
                <c:pt idx="60">
                  <c:v>40909</c:v>
                </c:pt>
                <c:pt idx="61">
                  <c:v>40940</c:v>
                </c:pt>
                <c:pt idx="62">
                  <c:v>40969</c:v>
                </c:pt>
                <c:pt idx="63">
                  <c:v>41000</c:v>
                </c:pt>
                <c:pt idx="64">
                  <c:v>41030</c:v>
                </c:pt>
                <c:pt idx="65">
                  <c:v>41061</c:v>
                </c:pt>
                <c:pt idx="66">
                  <c:v>41091</c:v>
                </c:pt>
                <c:pt idx="67">
                  <c:v>41122</c:v>
                </c:pt>
                <c:pt idx="68">
                  <c:v>41153</c:v>
                </c:pt>
                <c:pt idx="69">
                  <c:v>41183</c:v>
                </c:pt>
                <c:pt idx="70">
                  <c:v>41214</c:v>
                </c:pt>
                <c:pt idx="71">
                  <c:v>41244</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pt idx="98">
                  <c:v>42064</c:v>
                </c:pt>
                <c:pt idx="99">
                  <c:v>42095</c:v>
                </c:pt>
                <c:pt idx="100">
                  <c:v>42125</c:v>
                </c:pt>
                <c:pt idx="101">
                  <c:v>42156</c:v>
                </c:pt>
                <c:pt idx="102">
                  <c:v>42186</c:v>
                </c:pt>
                <c:pt idx="103">
                  <c:v>42217</c:v>
                </c:pt>
                <c:pt idx="104">
                  <c:v>42248</c:v>
                </c:pt>
                <c:pt idx="105">
                  <c:v>42278</c:v>
                </c:pt>
                <c:pt idx="106">
                  <c:v>42309</c:v>
                </c:pt>
                <c:pt idx="107">
                  <c:v>42339</c:v>
                </c:pt>
                <c:pt idx="108">
                  <c:v>42370</c:v>
                </c:pt>
                <c:pt idx="109">
                  <c:v>42401</c:v>
                </c:pt>
                <c:pt idx="110">
                  <c:v>42430</c:v>
                </c:pt>
                <c:pt idx="111">
                  <c:v>42461</c:v>
                </c:pt>
                <c:pt idx="112">
                  <c:v>42491</c:v>
                </c:pt>
                <c:pt idx="113">
                  <c:v>42522</c:v>
                </c:pt>
                <c:pt idx="114">
                  <c:v>42552</c:v>
                </c:pt>
                <c:pt idx="115">
                  <c:v>42583</c:v>
                </c:pt>
                <c:pt idx="116">
                  <c:v>42614</c:v>
                </c:pt>
                <c:pt idx="117">
                  <c:v>42644</c:v>
                </c:pt>
                <c:pt idx="118">
                  <c:v>42675</c:v>
                </c:pt>
                <c:pt idx="119">
                  <c:v>42705</c:v>
                </c:pt>
                <c:pt idx="120">
                  <c:v>42736</c:v>
                </c:pt>
                <c:pt idx="121">
                  <c:v>42767</c:v>
                </c:pt>
                <c:pt idx="122">
                  <c:v>42795</c:v>
                </c:pt>
                <c:pt idx="123">
                  <c:v>42826</c:v>
                </c:pt>
                <c:pt idx="124">
                  <c:v>42856</c:v>
                </c:pt>
                <c:pt idx="125">
                  <c:v>42887</c:v>
                </c:pt>
                <c:pt idx="126">
                  <c:v>42917</c:v>
                </c:pt>
                <c:pt idx="127">
                  <c:v>42948</c:v>
                </c:pt>
                <c:pt idx="128">
                  <c:v>42979</c:v>
                </c:pt>
                <c:pt idx="129">
                  <c:v>43009</c:v>
                </c:pt>
                <c:pt idx="130">
                  <c:v>43040</c:v>
                </c:pt>
              </c:numCache>
            </c:numRef>
          </c:cat>
          <c:val>
            <c:numRef>
              <c:f>Chart!$B$2:$B$132</c:f>
              <c:numCache>
                <c:formatCode>_(* #,##0_);_(* \(#,##0\);_(* "-"??_);_(@_)</c:formatCode>
                <c:ptCount val="131"/>
                <c:pt idx="0">
                  <c:v>126397.74800000001</c:v>
                </c:pt>
                <c:pt idx="1">
                  <c:v>134177.185</c:v>
                </c:pt>
                <c:pt idx="2">
                  <c:v>137515.351</c:v>
                </c:pt>
                <c:pt idx="3">
                  <c:v>140636.524</c:v>
                </c:pt>
                <c:pt idx="4">
                  <c:v>138403.674</c:v>
                </c:pt>
                <c:pt idx="5">
                  <c:v>137444.913</c:v>
                </c:pt>
                <c:pt idx="6">
                  <c:v>137475.72399999999</c:v>
                </c:pt>
                <c:pt idx="7">
                  <c:v>136550.55799999999</c:v>
                </c:pt>
                <c:pt idx="8">
                  <c:v>147882.03599999999</c:v>
                </c:pt>
                <c:pt idx="9">
                  <c:v>141930.42199999999</c:v>
                </c:pt>
                <c:pt idx="10">
                  <c:v>144127.10200000001</c:v>
                </c:pt>
                <c:pt idx="11">
                  <c:v>138384.32699999999</c:v>
                </c:pt>
                <c:pt idx="12">
                  <c:v>150174.96299999999</c:v>
                </c:pt>
                <c:pt idx="13">
                  <c:v>136588.96</c:v>
                </c:pt>
                <c:pt idx="14">
                  <c:v>153893.93599999999</c:v>
                </c:pt>
                <c:pt idx="15">
                  <c:v>153387.617</c:v>
                </c:pt>
                <c:pt idx="16">
                  <c:v>150162.99900000001</c:v>
                </c:pt>
                <c:pt idx="17">
                  <c:v>150641.71599999999</c:v>
                </c:pt>
                <c:pt idx="18">
                  <c:v>151318.603</c:v>
                </c:pt>
                <c:pt idx="19">
                  <c:v>148578.992</c:v>
                </c:pt>
                <c:pt idx="20">
                  <c:v>151109.30499999999</c:v>
                </c:pt>
                <c:pt idx="21">
                  <c:v>144863.03200000001</c:v>
                </c:pt>
                <c:pt idx="22">
                  <c:v>144482.86199999999</c:v>
                </c:pt>
                <c:pt idx="23">
                  <c:v>140013.30600000001</c:v>
                </c:pt>
                <c:pt idx="24">
                  <c:v>142280.04699999999</c:v>
                </c:pt>
                <c:pt idx="25">
                  <c:v>152977.65900000001</c:v>
                </c:pt>
                <c:pt idx="26">
                  <c:v>142411.53899999999</c:v>
                </c:pt>
                <c:pt idx="27">
                  <c:v>148692.10500000001</c:v>
                </c:pt>
                <c:pt idx="28">
                  <c:v>150123.43400000001</c:v>
                </c:pt>
                <c:pt idx="29">
                  <c:v>146812.60200000001</c:v>
                </c:pt>
                <c:pt idx="30">
                  <c:v>135785.842</c:v>
                </c:pt>
                <c:pt idx="31">
                  <c:v>136524.878</c:v>
                </c:pt>
                <c:pt idx="32">
                  <c:v>143159.04199999999</c:v>
                </c:pt>
                <c:pt idx="33">
                  <c:v>142941.65400000001</c:v>
                </c:pt>
                <c:pt idx="34">
                  <c:v>138310.14799999999</c:v>
                </c:pt>
                <c:pt idx="35">
                  <c:v>130870.239</c:v>
                </c:pt>
                <c:pt idx="36">
                  <c:v>126697.387</c:v>
                </c:pt>
                <c:pt idx="37">
                  <c:v>141428.87599999999</c:v>
                </c:pt>
                <c:pt idx="38">
                  <c:v>150583.70300000001</c:v>
                </c:pt>
                <c:pt idx="39">
                  <c:v>148354.61600000001</c:v>
                </c:pt>
                <c:pt idx="40">
                  <c:v>150443.035</c:v>
                </c:pt>
                <c:pt idx="41">
                  <c:v>157615.75899999999</c:v>
                </c:pt>
                <c:pt idx="42">
                  <c:v>160041.46299999999</c:v>
                </c:pt>
                <c:pt idx="43">
                  <c:v>159840.652</c:v>
                </c:pt>
                <c:pt idx="44">
                  <c:v>164403.40599999999</c:v>
                </c:pt>
                <c:pt idx="45">
                  <c:v>166513.193</c:v>
                </c:pt>
                <c:pt idx="46">
                  <c:v>179852.682</c:v>
                </c:pt>
                <c:pt idx="47">
                  <c:v>182684.264</c:v>
                </c:pt>
                <c:pt idx="48">
                  <c:v>182953.85699999999</c:v>
                </c:pt>
                <c:pt idx="49">
                  <c:v>164486.34400000001</c:v>
                </c:pt>
                <c:pt idx="50">
                  <c:v>201757.30100000001</c:v>
                </c:pt>
                <c:pt idx="51">
                  <c:v>203004.81899999999</c:v>
                </c:pt>
                <c:pt idx="52">
                  <c:v>203395.26800000001</c:v>
                </c:pt>
                <c:pt idx="53">
                  <c:v>205957.86</c:v>
                </c:pt>
                <c:pt idx="54">
                  <c:v>205098.81700000001</c:v>
                </c:pt>
                <c:pt idx="55">
                  <c:v>210047.622</c:v>
                </c:pt>
                <c:pt idx="56">
                  <c:v>204487.443</c:v>
                </c:pt>
                <c:pt idx="57">
                  <c:v>226951.72899999999</c:v>
                </c:pt>
                <c:pt idx="58">
                  <c:v>218690.82399999999</c:v>
                </c:pt>
                <c:pt idx="59">
                  <c:v>223319.39600000001</c:v>
                </c:pt>
                <c:pt idx="60">
                  <c:v>240590.342</c:v>
                </c:pt>
                <c:pt idx="61">
                  <c:v>238385.185</c:v>
                </c:pt>
                <c:pt idx="62">
                  <c:v>235285.61</c:v>
                </c:pt>
                <c:pt idx="63">
                  <c:v>250368.136</c:v>
                </c:pt>
                <c:pt idx="64">
                  <c:v>263814.94</c:v>
                </c:pt>
                <c:pt idx="65">
                  <c:v>270499.46100000001</c:v>
                </c:pt>
                <c:pt idx="66">
                  <c:v>281380.07400000002</c:v>
                </c:pt>
                <c:pt idx="67">
                  <c:v>282498.22899999999</c:v>
                </c:pt>
                <c:pt idx="68">
                  <c:v>289079.087</c:v>
                </c:pt>
                <c:pt idx="69">
                  <c:v>317389.03200000001</c:v>
                </c:pt>
                <c:pt idx="70">
                  <c:v>293589.67</c:v>
                </c:pt>
                <c:pt idx="71">
                  <c:v>302969.68300000002</c:v>
                </c:pt>
                <c:pt idx="72">
                  <c:v>298243.64299999981</c:v>
                </c:pt>
                <c:pt idx="73">
                  <c:v>296462.25599999999</c:v>
                </c:pt>
                <c:pt idx="74">
                  <c:v>335586.75199999992</c:v>
                </c:pt>
                <c:pt idx="75">
                  <c:v>340147.42700000008</c:v>
                </c:pt>
                <c:pt idx="76">
                  <c:v>348068.88199999993</c:v>
                </c:pt>
                <c:pt idx="77">
                  <c:v>347173.62</c:v>
                </c:pt>
                <c:pt idx="78">
                  <c:v>325334.41600000008</c:v>
                </c:pt>
                <c:pt idx="79">
                  <c:v>370652.739</c:v>
                </c:pt>
                <c:pt idx="80">
                  <c:v>342487.20699999999</c:v>
                </c:pt>
                <c:pt idx="81">
                  <c:v>349577.62</c:v>
                </c:pt>
                <c:pt idx="82">
                  <c:v>344480.43599999999</c:v>
                </c:pt>
                <c:pt idx="83">
                  <c:v>343389.603</c:v>
                </c:pt>
                <c:pt idx="84">
                  <c:v>362456</c:v>
                </c:pt>
                <c:pt idx="85">
                  <c:v>358734.37800000003</c:v>
                </c:pt>
                <c:pt idx="86">
                  <c:v>384423.38</c:v>
                </c:pt>
                <c:pt idx="87">
                  <c:v>395060.85399999999</c:v>
                </c:pt>
                <c:pt idx="88">
                  <c:v>379030.26799999992</c:v>
                </c:pt>
                <c:pt idx="89">
                  <c:v>368546.46799999999</c:v>
                </c:pt>
                <c:pt idx="90">
                  <c:v>381036.36499999999</c:v>
                </c:pt>
                <c:pt idx="91">
                  <c:v>409627.40399999998</c:v>
                </c:pt>
                <c:pt idx="92">
                  <c:v>397675.82299999992</c:v>
                </c:pt>
                <c:pt idx="93">
                  <c:v>424748.97700000001</c:v>
                </c:pt>
                <c:pt idx="94">
                  <c:v>434908.22200000001</c:v>
                </c:pt>
                <c:pt idx="95">
                  <c:v>395694.69199999992</c:v>
                </c:pt>
                <c:pt idx="96">
                  <c:v>481261.90600000002</c:v>
                </c:pt>
                <c:pt idx="97">
                  <c:v>473157.00699999993</c:v>
                </c:pt>
                <c:pt idx="98">
                  <c:v>498133.36300000001</c:v>
                </c:pt>
                <c:pt idx="99">
                  <c:v>484688.72700000001</c:v>
                </c:pt>
                <c:pt idx="100">
                  <c:v>471282.36700000003</c:v>
                </c:pt>
                <c:pt idx="101">
                  <c:v>469621.07299999992</c:v>
                </c:pt>
                <c:pt idx="102">
                  <c:v>448988.64699999982</c:v>
                </c:pt>
                <c:pt idx="103">
                  <c:v>441163.65</c:v>
                </c:pt>
                <c:pt idx="104">
                  <c:v>439434.14099999983</c:v>
                </c:pt>
                <c:pt idx="105">
                  <c:v>441416.01699999999</c:v>
                </c:pt>
                <c:pt idx="106">
                  <c:v>472496.78</c:v>
                </c:pt>
                <c:pt idx="107">
                  <c:v>468073.27399999998</c:v>
                </c:pt>
                <c:pt idx="108">
                  <c:v>450435.32299999992</c:v>
                </c:pt>
                <c:pt idx="109">
                  <c:v>406695.03899999999</c:v>
                </c:pt>
                <c:pt idx="110">
                  <c:v>429185.18800000002</c:v>
                </c:pt>
                <c:pt idx="111">
                  <c:v>415966.52</c:v>
                </c:pt>
                <c:pt idx="112">
                  <c:v>420358.08299999993</c:v>
                </c:pt>
                <c:pt idx="113">
                  <c:v>426516.74699999992</c:v>
                </c:pt>
                <c:pt idx="114">
                  <c:v>394332.93900000001</c:v>
                </c:pt>
                <c:pt idx="115">
                  <c:v>402422.277</c:v>
                </c:pt>
                <c:pt idx="116">
                  <c:v>399115.47700000001</c:v>
                </c:pt>
                <c:pt idx="117">
                  <c:v>398626.03100000002</c:v>
                </c:pt>
                <c:pt idx="118">
                  <c:v>396425.92800000001</c:v>
                </c:pt>
                <c:pt idx="119">
                  <c:v>397940.45799999993</c:v>
                </c:pt>
                <c:pt idx="120">
                  <c:v>399907.897</c:v>
                </c:pt>
                <c:pt idx="121">
                  <c:v>402174.25900000002</c:v>
                </c:pt>
                <c:pt idx="122">
                  <c:v>403832.65899999981</c:v>
                </c:pt>
                <c:pt idx="123">
                  <c:v>409500.50099999999</c:v>
                </c:pt>
                <c:pt idx="124">
                  <c:v>417951.53</c:v>
                </c:pt>
                <c:pt idx="125">
                  <c:v>427764.24800000002</c:v>
                </c:pt>
                <c:pt idx="126">
                  <c:v>434820.11200000002</c:v>
                </c:pt>
                <c:pt idx="127">
                  <c:v>444283.29200000002</c:v>
                </c:pt>
                <c:pt idx="128">
                  <c:v>455044.55599999992</c:v>
                </c:pt>
                <c:pt idx="129">
                  <c:v>464870.07299999992</c:v>
                </c:pt>
                <c:pt idx="130">
                  <c:v>473892.23200000002</c:v>
                </c:pt>
              </c:numCache>
            </c:numRef>
          </c:val>
          <c:smooth val="0"/>
          <c:extLst>
            <c:ext xmlns:c16="http://schemas.microsoft.com/office/drawing/2014/chart" uri="{C3380CC4-5D6E-409C-BE32-E72D297353CC}">
              <c16:uniqueId val="{00000000-CD1C-4947-9275-B5BF57BEF378}"/>
            </c:ext>
          </c:extLst>
        </c:ser>
        <c:ser>
          <c:idx val="2"/>
          <c:order val="1"/>
          <c:tx>
            <c:strRef>
              <c:f>Chart!$C$1</c:f>
              <c:strCache>
                <c:ptCount val="1"/>
                <c:pt idx="0">
                  <c:v>Bakken</c:v>
                </c:pt>
              </c:strCache>
            </c:strRef>
          </c:tx>
          <c:spPr>
            <a:ln w="38100" cap="rnd">
              <a:solidFill>
                <a:srgbClr val="F2C62F"/>
              </a:solidFill>
              <a:round/>
            </a:ln>
            <a:effectLst/>
          </c:spPr>
          <c:marker>
            <c:symbol val="none"/>
          </c:marker>
          <c:cat>
            <c:numRef>
              <c:f>Chart!$A$2:$A$132</c:f>
              <c:numCache>
                <c:formatCode>[$-409]mmm\-yy;@</c:formatCode>
                <c:ptCount val="131"/>
                <c:pt idx="0">
                  <c:v>39083</c:v>
                </c:pt>
                <c:pt idx="1">
                  <c:v>39114</c:v>
                </c:pt>
                <c:pt idx="2">
                  <c:v>39142</c:v>
                </c:pt>
                <c:pt idx="3">
                  <c:v>39173</c:v>
                </c:pt>
                <c:pt idx="4">
                  <c:v>39203</c:v>
                </c:pt>
                <c:pt idx="5">
                  <c:v>39234</c:v>
                </c:pt>
                <c:pt idx="6">
                  <c:v>39264</c:v>
                </c:pt>
                <c:pt idx="7">
                  <c:v>39295</c:v>
                </c:pt>
                <c:pt idx="8">
                  <c:v>39326</c:v>
                </c:pt>
                <c:pt idx="9">
                  <c:v>39356</c:v>
                </c:pt>
                <c:pt idx="10">
                  <c:v>39387</c:v>
                </c:pt>
                <c:pt idx="11">
                  <c:v>39417</c:v>
                </c:pt>
                <c:pt idx="12">
                  <c:v>39448</c:v>
                </c:pt>
                <c:pt idx="13">
                  <c:v>39479</c:v>
                </c:pt>
                <c:pt idx="14">
                  <c:v>39508</c:v>
                </c:pt>
                <c:pt idx="15">
                  <c:v>39539</c:v>
                </c:pt>
                <c:pt idx="16">
                  <c:v>39569</c:v>
                </c:pt>
                <c:pt idx="17">
                  <c:v>39600</c:v>
                </c:pt>
                <c:pt idx="18">
                  <c:v>39630</c:v>
                </c:pt>
                <c:pt idx="19">
                  <c:v>39661</c:v>
                </c:pt>
                <c:pt idx="20">
                  <c:v>39692</c:v>
                </c:pt>
                <c:pt idx="21">
                  <c:v>39722</c:v>
                </c:pt>
                <c:pt idx="22">
                  <c:v>39753</c:v>
                </c:pt>
                <c:pt idx="23">
                  <c:v>39783</c:v>
                </c:pt>
                <c:pt idx="24">
                  <c:v>39814</c:v>
                </c:pt>
                <c:pt idx="25">
                  <c:v>39845</c:v>
                </c:pt>
                <c:pt idx="26">
                  <c:v>39873</c:v>
                </c:pt>
                <c:pt idx="27">
                  <c:v>39904</c:v>
                </c:pt>
                <c:pt idx="28">
                  <c:v>39934</c:v>
                </c:pt>
                <c:pt idx="29">
                  <c:v>39965</c:v>
                </c:pt>
                <c:pt idx="30">
                  <c:v>39995</c:v>
                </c:pt>
                <c:pt idx="31">
                  <c:v>40026</c:v>
                </c:pt>
                <c:pt idx="32">
                  <c:v>40057</c:v>
                </c:pt>
                <c:pt idx="33">
                  <c:v>40087</c:v>
                </c:pt>
                <c:pt idx="34">
                  <c:v>40118</c:v>
                </c:pt>
                <c:pt idx="35">
                  <c:v>40148</c:v>
                </c:pt>
                <c:pt idx="36">
                  <c:v>40179</c:v>
                </c:pt>
                <c:pt idx="37">
                  <c:v>40210</c:v>
                </c:pt>
                <c:pt idx="38">
                  <c:v>40238</c:v>
                </c:pt>
                <c:pt idx="39">
                  <c:v>40269</c:v>
                </c:pt>
                <c:pt idx="40">
                  <c:v>40299</c:v>
                </c:pt>
                <c:pt idx="41">
                  <c:v>40330</c:v>
                </c:pt>
                <c:pt idx="42">
                  <c:v>40360</c:v>
                </c:pt>
                <c:pt idx="43">
                  <c:v>40391</c:v>
                </c:pt>
                <c:pt idx="44">
                  <c:v>40422</c:v>
                </c:pt>
                <c:pt idx="45">
                  <c:v>40452</c:v>
                </c:pt>
                <c:pt idx="46">
                  <c:v>40483</c:v>
                </c:pt>
                <c:pt idx="47">
                  <c:v>40513</c:v>
                </c:pt>
                <c:pt idx="48">
                  <c:v>40544</c:v>
                </c:pt>
                <c:pt idx="49">
                  <c:v>40575</c:v>
                </c:pt>
                <c:pt idx="50">
                  <c:v>40603</c:v>
                </c:pt>
                <c:pt idx="51">
                  <c:v>40634</c:v>
                </c:pt>
                <c:pt idx="52">
                  <c:v>40664</c:v>
                </c:pt>
                <c:pt idx="53">
                  <c:v>40695</c:v>
                </c:pt>
                <c:pt idx="54">
                  <c:v>40725</c:v>
                </c:pt>
                <c:pt idx="55">
                  <c:v>40756</c:v>
                </c:pt>
                <c:pt idx="56">
                  <c:v>40787</c:v>
                </c:pt>
                <c:pt idx="57">
                  <c:v>40817</c:v>
                </c:pt>
                <c:pt idx="58">
                  <c:v>40848</c:v>
                </c:pt>
                <c:pt idx="59">
                  <c:v>40878</c:v>
                </c:pt>
                <c:pt idx="60">
                  <c:v>40909</c:v>
                </c:pt>
                <c:pt idx="61">
                  <c:v>40940</c:v>
                </c:pt>
                <c:pt idx="62">
                  <c:v>40969</c:v>
                </c:pt>
                <c:pt idx="63">
                  <c:v>41000</c:v>
                </c:pt>
                <c:pt idx="64">
                  <c:v>41030</c:v>
                </c:pt>
                <c:pt idx="65">
                  <c:v>41061</c:v>
                </c:pt>
                <c:pt idx="66">
                  <c:v>41091</c:v>
                </c:pt>
                <c:pt idx="67">
                  <c:v>41122</c:v>
                </c:pt>
                <c:pt idx="68">
                  <c:v>41153</c:v>
                </c:pt>
                <c:pt idx="69">
                  <c:v>41183</c:v>
                </c:pt>
                <c:pt idx="70">
                  <c:v>41214</c:v>
                </c:pt>
                <c:pt idx="71">
                  <c:v>41244</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pt idx="98">
                  <c:v>42064</c:v>
                </c:pt>
                <c:pt idx="99">
                  <c:v>42095</c:v>
                </c:pt>
                <c:pt idx="100">
                  <c:v>42125</c:v>
                </c:pt>
                <c:pt idx="101">
                  <c:v>42156</c:v>
                </c:pt>
                <c:pt idx="102">
                  <c:v>42186</c:v>
                </c:pt>
                <c:pt idx="103">
                  <c:v>42217</c:v>
                </c:pt>
                <c:pt idx="104">
                  <c:v>42248</c:v>
                </c:pt>
                <c:pt idx="105">
                  <c:v>42278</c:v>
                </c:pt>
                <c:pt idx="106">
                  <c:v>42309</c:v>
                </c:pt>
                <c:pt idx="107">
                  <c:v>42339</c:v>
                </c:pt>
                <c:pt idx="108">
                  <c:v>42370</c:v>
                </c:pt>
                <c:pt idx="109">
                  <c:v>42401</c:v>
                </c:pt>
                <c:pt idx="110">
                  <c:v>42430</c:v>
                </c:pt>
                <c:pt idx="111">
                  <c:v>42461</c:v>
                </c:pt>
                <c:pt idx="112">
                  <c:v>42491</c:v>
                </c:pt>
                <c:pt idx="113">
                  <c:v>42522</c:v>
                </c:pt>
                <c:pt idx="114">
                  <c:v>42552</c:v>
                </c:pt>
                <c:pt idx="115">
                  <c:v>42583</c:v>
                </c:pt>
                <c:pt idx="116">
                  <c:v>42614</c:v>
                </c:pt>
                <c:pt idx="117">
                  <c:v>42644</c:v>
                </c:pt>
                <c:pt idx="118">
                  <c:v>42675</c:v>
                </c:pt>
                <c:pt idx="119">
                  <c:v>42705</c:v>
                </c:pt>
                <c:pt idx="120">
                  <c:v>42736</c:v>
                </c:pt>
                <c:pt idx="121">
                  <c:v>42767</c:v>
                </c:pt>
                <c:pt idx="122">
                  <c:v>42795</c:v>
                </c:pt>
                <c:pt idx="123">
                  <c:v>42826</c:v>
                </c:pt>
                <c:pt idx="124">
                  <c:v>42856</c:v>
                </c:pt>
                <c:pt idx="125">
                  <c:v>42887</c:v>
                </c:pt>
                <c:pt idx="126">
                  <c:v>42917</c:v>
                </c:pt>
                <c:pt idx="127">
                  <c:v>42948</c:v>
                </c:pt>
                <c:pt idx="128">
                  <c:v>42979</c:v>
                </c:pt>
                <c:pt idx="129">
                  <c:v>43009</c:v>
                </c:pt>
                <c:pt idx="130">
                  <c:v>43040</c:v>
                </c:pt>
              </c:numCache>
            </c:numRef>
          </c:cat>
          <c:val>
            <c:numRef>
              <c:f>Chart!$C$2:$C$132</c:f>
              <c:numCache>
                <c:formatCode>_(* #,##0_);_(* \(#,##0\);_(* "-"??_);_(@_)</c:formatCode>
                <c:ptCount val="131"/>
                <c:pt idx="0">
                  <c:v>132013.03200000001</c:v>
                </c:pt>
                <c:pt idx="1">
                  <c:v>131817.821</c:v>
                </c:pt>
                <c:pt idx="2">
                  <c:v>133252.32199999999</c:v>
                </c:pt>
                <c:pt idx="3">
                  <c:v>132773.46599999999</c:v>
                </c:pt>
                <c:pt idx="4">
                  <c:v>137270.61199999999</c:v>
                </c:pt>
                <c:pt idx="5">
                  <c:v>136126.79999999999</c:v>
                </c:pt>
                <c:pt idx="6">
                  <c:v>138104.516</c:v>
                </c:pt>
                <c:pt idx="7">
                  <c:v>139585.516</c:v>
                </c:pt>
                <c:pt idx="8">
                  <c:v>140417.266</c:v>
                </c:pt>
                <c:pt idx="9">
                  <c:v>145057.54800000001</c:v>
                </c:pt>
                <c:pt idx="10">
                  <c:v>143028.70000000001</c:v>
                </c:pt>
                <c:pt idx="11">
                  <c:v>147247.83799999999</c:v>
                </c:pt>
                <c:pt idx="12">
                  <c:v>147537.22500000001</c:v>
                </c:pt>
                <c:pt idx="13">
                  <c:v>147264.103</c:v>
                </c:pt>
                <c:pt idx="14">
                  <c:v>152677.967</c:v>
                </c:pt>
                <c:pt idx="15">
                  <c:v>159531.70000000001</c:v>
                </c:pt>
                <c:pt idx="16">
                  <c:v>166817.516</c:v>
                </c:pt>
                <c:pt idx="17">
                  <c:v>176895.5</c:v>
                </c:pt>
                <c:pt idx="18">
                  <c:v>181469.80600000001</c:v>
                </c:pt>
                <c:pt idx="19">
                  <c:v>187609.709</c:v>
                </c:pt>
                <c:pt idx="20">
                  <c:v>201742.36600000001</c:v>
                </c:pt>
                <c:pt idx="21">
                  <c:v>216951.967</c:v>
                </c:pt>
                <c:pt idx="22">
                  <c:v>228528.4</c:v>
                </c:pt>
                <c:pt idx="23">
                  <c:v>213840.35399999999</c:v>
                </c:pt>
                <c:pt idx="24">
                  <c:v>198319.258</c:v>
                </c:pt>
                <c:pt idx="25">
                  <c:v>203922.74900000001</c:v>
                </c:pt>
                <c:pt idx="26">
                  <c:v>208082.774</c:v>
                </c:pt>
                <c:pt idx="27">
                  <c:v>210124.96599999999</c:v>
                </c:pt>
                <c:pt idx="28">
                  <c:v>217917.64499999999</c:v>
                </c:pt>
                <c:pt idx="29">
                  <c:v>225913.766</c:v>
                </c:pt>
                <c:pt idx="30">
                  <c:v>237797.709</c:v>
                </c:pt>
                <c:pt idx="31">
                  <c:v>241420.90299999999</c:v>
                </c:pt>
                <c:pt idx="32">
                  <c:v>247602.49900000001</c:v>
                </c:pt>
                <c:pt idx="33">
                  <c:v>250601.61199999999</c:v>
                </c:pt>
                <c:pt idx="34">
                  <c:v>254223.23300000001</c:v>
                </c:pt>
                <c:pt idx="35">
                  <c:v>251169.90299999999</c:v>
                </c:pt>
                <c:pt idx="36">
                  <c:v>248772.06400000001</c:v>
                </c:pt>
                <c:pt idx="37">
                  <c:v>271092.96399999998</c:v>
                </c:pt>
                <c:pt idx="38">
                  <c:v>286156</c:v>
                </c:pt>
                <c:pt idx="39">
                  <c:v>293391.3</c:v>
                </c:pt>
                <c:pt idx="40">
                  <c:v>308540.87</c:v>
                </c:pt>
                <c:pt idx="41">
                  <c:v>323618.13299999991</c:v>
                </c:pt>
                <c:pt idx="42">
                  <c:v>332590.451</c:v>
                </c:pt>
                <c:pt idx="43">
                  <c:v>341564.12900000002</c:v>
                </c:pt>
                <c:pt idx="44">
                  <c:v>356624.83299999993</c:v>
                </c:pt>
                <c:pt idx="45">
                  <c:v>356477.29</c:v>
                </c:pt>
                <c:pt idx="46">
                  <c:v>370119.033</c:v>
                </c:pt>
                <c:pt idx="47">
                  <c:v>356243.516</c:v>
                </c:pt>
                <c:pt idx="48">
                  <c:v>353465.77399999998</c:v>
                </c:pt>
                <c:pt idx="49">
                  <c:v>360327.89199999999</c:v>
                </c:pt>
                <c:pt idx="50">
                  <c:v>372227.67700000003</c:v>
                </c:pt>
                <c:pt idx="51">
                  <c:v>363146.99900000001</c:v>
                </c:pt>
                <c:pt idx="52">
                  <c:v>375614.35399999999</c:v>
                </c:pt>
                <c:pt idx="53">
                  <c:v>397605.43300000002</c:v>
                </c:pt>
                <c:pt idx="54">
                  <c:v>438844.64500000002</c:v>
                </c:pt>
                <c:pt idx="55">
                  <c:v>458191.16100000002</c:v>
                </c:pt>
                <c:pt idx="56">
                  <c:v>476668.33299999993</c:v>
                </c:pt>
                <c:pt idx="57">
                  <c:v>504343.87</c:v>
                </c:pt>
                <c:pt idx="58">
                  <c:v>525024.99899999972</c:v>
                </c:pt>
                <c:pt idx="59">
                  <c:v>549281.67699999979</c:v>
                </c:pt>
                <c:pt idx="60">
                  <c:v>561498.90300000005</c:v>
                </c:pt>
                <c:pt idx="61">
                  <c:v>575087.37899999996</c:v>
                </c:pt>
                <c:pt idx="62">
                  <c:v>595101.87</c:v>
                </c:pt>
                <c:pt idx="63">
                  <c:v>630695.46600000001</c:v>
                </c:pt>
                <c:pt idx="64">
                  <c:v>662870.38699999999</c:v>
                </c:pt>
                <c:pt idx="65">
                  <c:v>680945.73300000001</c:v>
                </c:pt>
                <c:pt idx="66">
                  <c:v>698284.03200000001</c:v>
                </c:pt>
                <c:pt idx="67">
                  <c:v>727365.80599999998</c:v>
                </c:pt>
                <c:pt idx="68">
                  <c:v>752765.83299999998</c:v>
                </c:pt>
                <c:pt idx="69">
                  <c:v>777065.06400000001</c:v>
                </c:pt>
                <c:pt idx="70">
                  <c:v>763897.69899999979</c:v>
                </c:pt>
                <c:pt idx="71">
                  <c:v>796388.74100000004</c:v>
                </c:pt>
                <c:pt idx="72">
                  <c:v>766066.16099999996</c:v>
                </c:pt>
                <c:pt idx="73">
                  <c:v>809718.42799999996</c:v>
                </c:pt>
                <c:pt idx="74">
                  <c:v>816842.77399999974</c:v>
                </c:pt>
                <c:pt idx="75">
                  <c:v>825205.2</c:v>
                </c:pt>
                <c:pt idx="76">
                  <c:v>841723.77399999974</c:v>
                </c:pt>
                <c:pt idx="77">
                  <c:v>853668.5</c:v>
                </c:pt>
                <c:pt idx="78">
                  <c:v>906253.83799999999</c:v>
                </c:pt>
                <c:pt idx="79">
                  <c:v>944715.58</c:v>
                </c:pt>
                <c:pt idx="80">
                  <c:v>965660.23300000001</c:v>
                </c:pt>
                <c:pt idx="81">
                  <c:v>976662.03200000001</c:v>
                </c:pt>
                <c:pt idx="82">
                  <c:v>1009643.36</c:v>
                </c:pt>
                <c:pt idx="83">
                  <c:v>960149.58</c:v>
                </c:pt>
                <c:pt idx="84">
                  <c:v>968144.67699999979</c:v>
                </c:pt>
                <c:pt idx="85">
                  <c:v>982695.28499999968</c:v>
                </c:pt>
                <c:pt idx="86">
                  <c:v>1005459.67</c:v>
                </c:pt>
                <c:pt idx="87">
                  <c:v>1034444.23</c:v>
                </c:pt>
                <c:pt idx="88">
                  <c:v>1067060.77</c:v>
                </c:pt>
                <c:pt idx="89">
                  <c:v>1121147.8999999999</c:v>
                </c:pt>
                <c:pt idx="90">
                  <c:v>1146112.1599999999</c:v>
                </c:pt>
                <c:pt idx="91">
                  <c:v>1163675.51</c:v>
                </c:pt>
                <c:pt idx="92">
                  <c:v>1217297.56</c:v>
                </c:pt>
                <c:pt idx="93">
                  <c:v>1216337.51</c:v>
                </c:pt>
                <c:pt idx="94">
                  <c:v>1221813.53</c:v>
                </c:pt>
                <c:pt idx="95">
                  <c:v>1263526.1599999999</c:v>
                </c:pt>
                <c:pt idx="96">
                  <c:v>1223768.0900000001</c:v>
                </c:pt>
                <c:pt idx="97">
                  <c:v>1213791</c:v>
                </c:pt>
                <c:pt idx="98">
                  <c:v>1224035.0900000001</c:v>
                </c:pt>
                <c:pt idx="99">
                  <c:v>1202455.6599999999</c:v>
                </c:pt>
                <c:pt idx="100">
                  <c:v>1232977.8700000001</c:v>
                </c:pt>
                <c:pt idx="101">
                  <c:v>1239809.1599999999</c:v>
                </c:pt>
                <c:pt idx="102">
                  <c:v>1235270.74</c:v>
                </c:pt>
                <c:pt idx="103">
                  <c:v>1214327.67</c:v>
                </c:pt>
                <c:pt idx="104">
                  <c:v>1187839.03</c:v>
                </c:pt>
                <c:pt idx="105">
                  <c:v>1196696.22</c:v>
                </c:pt>
                <c:pt idx="106">
                  <c:v>1204280.46</c:v>
                </c:pt>
                <c:pt idx="107">
                  <c:v>1174038.67</c:v>
                </c:pt>
                <c:pt idx="108">
                  <c:v>1140932.8999999999</c:v>
                </c:pt>
                <c:pt idx="109">
                  <c:v>1138316.17</c:v>
                </c:pt>
                <c:pt idx="110">
                  <c:v>1129730.45</c:v>
                </c:pt>
                <c:pt idx="111">
                  <c:v>1059346.93</c:v>
                </c:pt>
                <c:pt idx="112">
                  <c:v>1064396.06</c:v>
                </c:pt>
                <c:pt idx="113">
                  <c:v>1044164</c:v>
                </c:pt>
                <c:pt idx="114">
                  <c:v>1045888.77</c:v>
                </c:pt>
                <c:pt idx="115">
                  <c:v>998345.25800000003</c:v>
                </c:pt>
                <c:pt idx="116">
                  <c:v>987094.9</c:v>
                </c:pt>
                <c:pt idx="117">
                  <c:v>1058724.67</c:v>
                </c:pt>
                <c:pt idx="118">
                  <c:v>1048555.66</c:v>
                </c:pt>
                <c:pt idx="119">
                  <c:v>959114</c:v>
                </c:pt>
                <c:pt idx="120">
                  <c:v>992784</c:v>
                </c:pt>
                <c:pt idx="121">
                  <c:v>1037998</c:v>
                </c:pt>
                <c:pt idx="122">
                  <c:v>1032226</c:v>
                </c:pt>
                <c:pt idx="123">
                  <c:v>1053390</c:v>
                </c:pt>
                <c:pt idx="124">
                  <c:v>1039922</c:v>
                </c:pt>
                <c:pt idx="125">
                  <c:v>1033188</c:v>
                </c:pt>
                <c:pt idx="126">
                  <c:v>1044732</c:v>
                </c:pt>
                <c:pt idx="127">
                  <c:v>1074665.5900000001</c:v>
                </c:pt>
                <c:pt idx="128">
                  <c:v>1083936.7</c:v>
                </c:pt>
                <c:pt idx="129">
                  <c:v>1092383.8799999999</c:v>
                </c:pt>
                <c:pt idx="130">
                  <c:v>1100023.1299999999</c:v>
                </c:pt>
              </c:numCache>
            </c:numRef>
          </c:val>
          <c:smooth val="0"/>
          <c:extLst>
            <c:ext xmlns:c16="http://schemas.microsoft.com/office/drawing/2014/chart" uri="{C3380CC4-5D6E-409C-BE32-E72D297353CC}">
              <c16:uniqueId val="{00000001-CD1C-4947-9275-B5BF57BEF378}"/>
            </c:ext>
          </c:extLst>
        </c:ser>
        <c:ser>
          <c:idx val="3"/>
          <c:order val="2"/>
          <c:tx>
            <c:strRef>
              <c:f>Chart!$D$1</c:f>
              <c:strCache>
                <c:ptCount val="1"/>
                <c:pt idx="0">
                  <c:v>Eagle Ford</c:v>
                </c:pt>
              </c:strCache>
            </c:strRef>
          </c:tx>
          <c:spPr>
            <a:ln w="38100" cap="rnd">
              <a:solidFill>
                <a:srgbClr val="5A477F"/>
              </a:solidFill>
              <a:round/>
            </a:ln>
            <a:effectLst/>
          </c:spPr>
          <c:marker>
            <c:symbol val="none"/>
          </c:marker>
          <c:cat>
            <c:numRef>
              <c:f>Chart!$A$2:$A$132</c:f>
              <c:numCache>
                <c:formatCode>[$-409]mmm\-yy;@</c:formatCode>
                <c:ptCount val="131"/>
                <c:pt idx="0">
                  <c:v>39083</c:v>
                </c:pt>
                <c:pt idx="1">
                  <c:v>39114</c:v>
                </c:pt>
                <c:pt idx="2">
                  <c:v>39142</c:v>
                </c:pt>
                <c:pt idx="3">
                  <c:v>39173</c:v>
                </c:pt>
                <c:pt idx="4">
                  <c:v>39203</c:v>
                </c:pt>
                <c:pt idx="5">
                  <c:v>39234</c:v>
                </c:pt>
                <c:pt idx="6">
                  <c:v>39264</c:v>
                </c:pt>
                <c:pt idx="7">
                  <c:v>39295</c:v>
                </c:pt>
                <c:pt idx="8">
                  <c:v>39326</c:v>
                </c:pt>
                <c:pt idx="9">
                  <c:v>39356</c:v>
                </c:pt>
                <c:pt idx="10">
                  <c:v>39387</c:v>
                </c:pt>
                <c:pt idx="11">
                  <c:v>39417</c:v>
                </c:pt>
                <c:pt idx="12">
                  <c:v>39448</c:v>
                </c:pt>
                <c:pt idx="13">
                  <c:v>39479</c:v>
                </c:pt>
                <c:pt idx="14">
                  <c:v>39508</c:v>
                </c:pt>
                <c:pt idx="15">
                  <c:v>39539</c:v>
                </c:pt>
                <c:pt idx="16">
                  <c:v>39569</c:v>
                </c:pt>
                <c:pt idx="17">
                  <c:v>39600</c:v>
                </c:pt>
                <c:pt idx="18">
                  <c:v>39630</c:v>
                </c:pt>
                <c:pt idx="19">
                  <c:v>39661</c:v>
                </c:pt>
                <c:pt idx="20">
                  <c:v>39692</c:v>
                </c:pt>
                <c:pt idx="21">
                  <c:v>39722</c:v>
                </c:pt>
                <c:pt idx="22">
                  <c:v>39753</c:v>
                </c:pt>
                <c:pt idx="23">
                  <c:v>39783</c:v>
                </c:pt>
                <c:pt idx="24">
                  <c:v>39814</c:v>
                </c:pt>
                <c:pt idx="25">
                  <c:v>39845</c:v>
                </c:pt>
                <c:pt idx="26">
                  <c:v>39873</c:v>
                </c:pt>
                <c:pt idx="27">
                  <c:v>39904</c:v>
                </c:pt>
                <c:pt idx="28">
                  <c:v>39934</c:v>
                </c:pt>
                <c:pt idx="29">
                  <c:v>39965</c:v>
                </c:pt>
                <c:pt idx="30">
                  <c:v>39995</c:v>
                </c:pt>
                <c:pt idx="31">
                  <c:v>40026</c:v>
                </c:pt>
                <c:pt idx="32">
                  <c:v>40057</c:v>
                </c:pt>
                <c:pt idx="33">
                  <c:v>40087</c:v>
                </c:pt>
                <c:pt idx="34">
                  <c:v>40118</c:v>
                </c:pt>
                <c:pt idx="35">
                  <c:v>40148</c:v>
                </c:pt>
                <c:pt idx="36">
                  <c:v>40179</c:v>
                </c:pt>
                <c:pt idx="37">
                  <c:v>40210</c:v>
                </c:pt>
                <c:pt idx="38">
                  <c:v>40238</c:v>
                </c:pt>
                <c:pt idx="39">
                  <c:v>40269</c:v>
                </c:pt>
                <c:pt idx="40">
                  <c:v>40299</c:v>
                </c:pt>
                <c:pt idx="41">
                  <c:v>40330</c:v>
                </c:pt>
                <c:pt idx="42">
                  <c:v>40360</c:v>
                </c:pt>
                <c:pt idx="43">
                  <c:v>40391</c:v>
                </c:pt>
                <c:pt idx="44">
                  <c:v>40422</c:v>
                </c:pt>
                <c:pt idx="45">
                  <c:v>40452</c:v>
                </c:pt>
                <c:pt idx="46">
                  <c:v>40483</c:v>
                </c:pt>
                <c:pt idx="47">
                  <c:v>40513</c:v>
                </c:pt>
                <c:pt idx="48">
                  <c:v>40544</c:v>
                </c:pt>
                <c:pt idx="49">
                  <c:v>40575</c:v>
                </c:pt>
                <c:pt idx="50">
                  <c:v>40603</c:v>
                </c:pt>
                <c:pt idx="51">
                  <c:v>40634</c:v>
                </c:pt>
                <c:pt idx="52">
                  <c:v>40664</c:v>
                </c:pt>
                <c:pt idx="53">
                  <c:v>40695</c:v>
                </c:pt>
                <c:pt idx="54">
                  <c:v>40725</c:v>
                </c:pt>
                <c:pt idx="55">
                  <c:v>40756</c:v>
                </c:pt>
                <c:pt idx="56">
                  <c:v>40787</c:v>
                </c:pt>
                <c:pt idx="57">
                  <c:v>40817</c:v>
                </c:pt>
                <c:pt idx="58">
                  <c:v>40848</c:v>
                </c:pt>
                <c:pt idx="59">
                  <c:v>40878</c:v>
                </c:pt>
                <c:pt idx="60">
                  <c:v>40909</c:v>
                </c:pt>
                <c:pt idx="61">
                  <c:v>40940</c:v>
                </c:pt>
                <c:pt idx="62">
                  <c:v>40969</c:v>
                </c:pt>
                <c:pt idx="63">
                  <c:v>41000</c:v>
                </c:pt>
                <c:pt idx="64">
                  <c:v>41030</c:v>
                </c:pt>
                <c:pt idx="65">
                  <c:v>41061</c:v>
                </c:pt>
                <c:pt idx="66">
                  <c:v>41091</c:v>
                </c:pt>
                <c:pt idx="67">
                  <c:v>41122</c:v>
                </c:pt>
                <c:pt idx="68">
                  <c:v>41153</c:v>
                </c:pt>
                <c:pt idx="69">
                  <c:v>41183</c:v>
                </c:pt>
                <c:pt idx="70">
                  <c:v>41214</c:v>
                </c:pt>
                <c:pt idx="71">
                  <c:v>41244</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pt idx="98">
                  <c:v>42064</c:v>
                </c:pt>
                <c:pt idx="99">
                  <c:v>42095</c:v>
                </c:pt>
                <c:pt idx="100">
                  <c:v>42125</c:v>
                </c:pt>
                <c:pt idx="101">
                  <c:v>42156</c:v>
                </c:pt>
                <c:pt idx="102">
                  <c:v>42186</c:v>
                </c:pt>
                <c:pt idx="103">
                  <c:v>42217</c:v>
                </c:pt>
                <c:pt idx="104">
                  <c:v>42248</c:v>
                </c:pt>
                <c:pt idx="105">
                  <c:v>42278</c:v>
                </c:pt>
                <c:pt idx="106">
                  <c:v>42309</c:v>
                </c:pt>
                <c:pt idx="107">
                  <c:v>42339</c:v>
                </c:pt>
                <c:pt idx="108">
                  <c:v>42370</c:v>
                </c:pt>
                <c:pt idx="109">
                  <c:v>42401</c:v>
                </c:pt>
                <c:pt idx="110">
                  <c:v>42430</c:v>
                </c:pt>
                <c:pt idx="111">
                  <c:v>42461</c:v>
                </c:pt>
                <c:pt idx="112">
                  <c:v>42491</c:v>
                </c:pt>
                <c:pt idx="113">
                  <c:v>42522</c:v>
                </c:pt>
                <c:pt idx="114">
                  <c:v>42552</c:v>
                </c:pt>
                <c:pt idx="115">
                  <c:v>42583</c:v>
                </c:pt>
                <c:pt idx="116">
                  <c:v>42614</c:v>
                </c:pt>
                <c:pt idx="117">
                  <c:v>42644</c:v>
                </c:pt>
                <c:pt idx="118">
                  <c:v>42675</c:v>
                </c:pt>
                <c:pt idx="119">
                  <c:v>42705</c:v>
                </c:pt>
                <c:pt idx="120">
                  <c:v>42736</c:v>
                </c:pt>
                <c:pt idx="121">
                  <c:v>42767</c:v>
                </c:pt>
                <c:pt idx="122">
                  <c:v>42795</c:v>
                </c:pt>
                <c:pt idx="123">
                  <c:v>42826</c:v>
                </c:pt>
                <c:pt idx="124">
                  <c:v>42856</c:v>
                </c:pt>
                <c:pt idx="125">
                  <c:v>42887</c:v>
                </c:pt>
                <c:pt idx="126">
                  <c:v>42917</c:v>
                </c:pt>
                <c:pt idx="127">
                  <c:v>42948</c:v>
                </c:pt>
                <c:pt idx="128">
                  <c:v>42979</c:v>
                </c:pt>
                <c:pt idx="129">
                  <c:v>43009</c:v>
                </c:pt>
                <c:pt idx="130">
                  <c:v>43040</c:v>
                </c:pt>
              </c:numCache>
            </c:numRef>
          </c:cat>
          <c:val>
            <c:numRef>
              <c:f>Chart!$D$2:$D$132</c:f>
              <c:numCache>
                <c:formatCode>_(* #,##0_);_(* \(#,##0\);_(* "-"??_);_(@_)</c:formatCode>
                <c:ptCount val="131"/>
                <c:pt idx="0">
                  <c:v>53993.806400000001</c:v>
                </c:pt>
                <c:pt idx="1">
                  <c:v>56284.678500000002</c:v>
                </c:pt>
                <c:pt idx="2">
                  <c:v>54825.645100000002</c:v>
                </c:pt>
                <c:pt idx="3">
                  <c:v>56723.599900000001</c:v>
                </c:pt>
                <c:pt idx="4">
                  <c:v>56678.161200000002</c:v>
                </c:pt>
                <c:pt idx="5">
                  <c:v>54164.866600000001</c:v>
                </c:pt>
                <c:pt idx="6">
                  <c:v>53086.258000000002</c:v>
                </c:pt>
                <c:pt idx="7">
                  <c:v>52999.580600000001</c:v>
                </c:pt>
                <c:pt idx="8">
                  <c:v>54340.533300000003</c:v>
                </c:pt>
                <c:pt idx="9">
                  <c:v>52458.322500000002</c:v>
                </c:pt>
                <c:pt idx="10">
                  <c:v>53990.833300000013</c:v>
                </c:pt>
                <c:pt idx="11">
                  <c:v>53310.0645</c:v>
                </c:pt>
                <c:pt idx="12">
                  <c:v>53318.709600000002</c:v>
                </c:pt>
                <c:pt idx="13">
                  <c:v>53786.1034</c:v>
                </c:pt>
                <c:pt idx="14">
                  <c:v>55753.6774</c:v>
                </c:pt>
                <c:pt idx="15">
                  <c:v>54701.299899999998</c:v>
                </c:pt>
                <c:pt idx="16">
                  <c:v>54595.709600000002</c:v>
                </c:pt>
                <c:pt idx="17">
                  <c:v>54903.4666</c:v>
                </c:pt>
                <c:pt idx="18">
                  <c:v>53779.354800000001</c:v>
                </c:pt>
                <c:pt idx="19">
                  <c:v>54539.967700000001</c:v>
                </c:pt>
                <c:pt idx="20">
                  <c:v>53847.4666</c:v>
                </c:pt>
                <c:pt idx="21">
                  <c:v>57699.322500000002</c:v>
                </c:pt>
                <c:pt idx="22">
                  <c:v>58394.333300000013</c:v>
                </c:pt>
                <c:pt idx="23">
                  <c:v>57279.8387</c:v>
                </c:pt>
                <c:pt idx="24">
                  <c:v>55312.193499999987</c:v>
                </c:pt>
                <c:pt idx="25">
                  <c:v>55002.214200000002</c:v>
                </c:pt>
                <c:pt idx="26">
                  <c:v>53305.419300000001</c:v>
                </c:pt>
                <c:pt idx="27">
                  <c:v>53961.1999</c:v>
                </c:pt>
                <c:pt idx="28">
                  <c:v>50831.870900000002</c:v>
                </c:pt>
                <c:pt idx="29">
                  <c:v>49161.033300000003</c:v>
                </c:pt>
                <c:pt idx="30">
                  <c:v>48393.709600000002</c:v>
                </c:pt>
                <c:pt idx="31">
                  <c:v>47718.870900000002</c:v>
                </c:pt>
                <c:pt idx="32">
                  <c:v>49407.6999</c:v>
                </c:pt>
                <c:pt idx="33">
                  <c:v>50637.6129</c:v>
                </c:pt>
                <c:pt idx="34">
                  <c:v>53411.999900000003</c:v>
                </c:pt>
                <c:pt idx="35">
                  <c:v>53891.8387</c:v>
                </c:pt>
                <c:pt idx="36">
                  <c:v>54560.032200000001</c:v>
                </c:pt>
                <c:pt idx="37">
                  <c:v>55474.107100000001</c:v>
                </c:pt>
                <c:pt idx="38">
                  <c:v>61836.161200000002</c:v>
                </c:pt>
                <c:pt idx="39">
                  <c:v>64307.866600000001</c:v>
                </c:pt>
                <c:pt idx="40">
                  <c:v>69742.258000000002</c:v>
                </c:pt>
                <c:pt idx="41">
                  <c:v>77794.133300000001</c:v>
                </c:pt>
                <c:pt idx="42">
                  <c:v>82375.096699999965</c:v>
                </c:pt>
                <c:pt idx="43">
                  <c:v>86276.806400000001</c:v>
                </c:pt>
                <c:pt idx="44">
                  <c:v>95556.799899999998</c:v>
                </c:pt>
                <c:pt idx="45">
                  <c:v>102697.322</c:v>
                </c:pt>
                <c:pt idx="46">
                  <c:v>118328.766</c:v>
                </c:pt>
                <c:pt idx="47">
                  <c:v>139260.12899999999</c:v>
                </c:pt>
                <c:pt idx="48">
                  <c:v>142330.677</c:v>
                </c:pt>
                <c:pt idx="49">
                  <c:v>153893.821</c:v>
                </c:pt>
                <c:pt idx="50">
                  <c:v>174553.58</c:v>
                </c:pt>
                <c:pt idx="51">
                  <c:v>189335.93299999999</c:v>
                </c:pt>
                <c:pt idx="52">
                  <c:v>212823</c:v>
                </c:pt>
                <c:pt idx="53">
                  <c:v>230440.09899999999</c:v>
                </c:pt>
                <c:pt idx="54">
                  <c:v>263033.03200000001</c:v>
                </c:pt>
                <c:pt idx="55">
                  <c:v>296519.41899999999</c:v>
                </c:pt>
                <c:pt idx="56">
                  <c:v>330837.766</c:v>
                </c:pt>
                <c:pt idx="57">
                  <c:v>357302.54800000001</c:v>
                </c:pt>
                <c:pt idx="58">
                  <c:v>397314.83299999993</c:v>
                </c:pt>
                <c:pt idx="59">
                  <c:v>424096.19300000009</c:v>
                </c:pt>
                <c:pt idx="60">
                  <c:v>454374.61200000002</c:v>
                </c:pt>
                <c:pt idx="61">
                  <c:v>482047.24099999992</c:v>
                </c:pt>
                <c:pt idx="62">
                  <c:v>506993.09600000002</c:v>
                </c:pt>
                <c:pt idx="63">
                  <c:v>551998.69899999979</c:v>
                </c:pt>
                <c:pt idx="64">
                  <c:v>587125.61199999996</c:v>
                </c:pt>
                <c:pt idx="65">
                  <c:v>613682.13300000003</c:v>
                </c:pt>
                <c:pt idx="66">
                  <c:v>645660.28999999969</c:v>
                </c:pt>
                <c:pt idx="67">
                  <c:v>690937.7089999998</c:v>
                </c:pt>
                <c:pt idx="68">
                  <c:v>698436.73300000001</c:v>
                </c:pt>
                <c:pt idx="69">
                  <c:v>742214.16099999996</c:v>
                </c:pt>
                <c:pt idx="70">
                  <c:v>776921.46600000001</c:v>
                </c:pt>
                <c:pt idx="71">
                  <c:v>811283.67699999979</c:v>
                </c:pt>
                <c:pt idx="72">
                  <c:v>846036.48300000001</c:v>
                </c:pt>
                <c:pt idx="73">
                  <c:v>893324.53500000003</c:v>
                </c:pt>
                <c:pt idx="74">
                  <c:v>931151.25800000003</c:v>
                </c:pt>
                <c:pt idx="75">
                  <c:v>947061.33299999998</c:v>
                </c:pt>
                <c:pt idx="76">
                  <c:v>1010977.87</c:v>
                </c:pt>
                <c:pt idx="77">
                  <c:v>1066606.6599999999</c:v>
                </c:pt>
                <c:pt idx="78">
                  <c:v>1098059.3500000001</c:v>
                </c:pt>
                <c:pt idx="79">
                  <c:v>1117209.45</c:v>
                </c:pt>
                <c:pt idx="80">
                  <c:v>1146980.06</c:v>
                </c:pt>
                <c:pt idx="81">
                  <c:v>1139734.8999999999</c:v>
                </c:pt>
                <c:pt idx="82">
                  <c:v>1159097.3600000001</c:v>
                </c:pt>
                <c:pt idx="83">
                  <c:v>1225314.83</c:v>
                </c:pt>
                <c:pt idx="84">
                  <c:v>1250239.1599999999</c:v>
                </c:pt>
                <c:pt idx="85">
                  <c:v>1294153.82</c:v>
                </c:pt>
                <c:pt idx="86">
                  <c:v>1315951.48</c:v>
                </c:pt>
                <c:pt idx="87">
                  <c:v>1386734.56</c:v>
                </c:pt>
                <c:pt idx="88">
                  <c:v>1394610.77</c:v>
                </c:pt>
                <c:pt idx="89">
                  <c:v>1464598.6</c:v>
                </c:pt>
                <c:pt idx="90">
                  <c:v>1502979.19</c:v>
                </c:pt>
                <c:pt idx="91">
                  <c:v>1520119.12</c:v>
                </c:pt>
                <c:pt idx="92">
                  <c:v>1527626.66</c:v>
                </c:pt>
                <c:pt idx="93">
                  <c:v>1556019.61</c:v>
                </c:pt>
                <c:pt idx="94">
                  <c:v>1595985.76</c:v>
                </c:pt>
                <c:pt idx="95">
                  <c:v>1682670.9</c:v>
                </c:pt>
                <c:pt idx="96">
                  <c:v>1675557.51</c:v>
                </c:pt>
                <c:pt idx="97">
                  <c:v>1702713.82</c:v>
                </c:pt>
                <c:pt idx="98">
                  <c:v>1717807.93</c:v>
                </c:pt>
                <c:pt idx="99">
                  <c:v>1666180.93</c:v>
                </c:pt>
                <c:pt idx="100">
                  <c:v>1632418.32</c:v>
                </c:pt>
                <c:pt idx="101">
                  <c:v>1582406.23</c:v>
                </c:pt>
                <c:pt idx="102">
                  <c:v>1585727.87</c:v>
                </c:pt>
                <c:pt idx="103">
                  <c:v>1528761.03</c:v>
                </c:pt>
                <c:pt idx="104">
                  <c:v>1512175.46</c:v>
                </c:pt>
                <c:pt idx="105">
                  <c:v>1508060.09</c:v>
                </c:pt>
                <c:pt idx="106">
                  <c:v>1477213.13</c:v>
                </c:pt>
                <c:pt idx="107">
                  <c:v>1480392.45</c:v>
                </c:pt>
                <c:pt idx="108">
                  <c:v>1442963.12</c:v>
                </c:pt>
                <c:pt idx="109">
                  <c:v>1392500.06</c:v>
                </c:pt>
                <c:pt idx="110">
                  <c:v>1344813.96</c:v>
                </c:pt>
                <c:pt idx="111">
                  <c:v>1304242.96</c:v>
                </c:pt>
                <c:pt idx="112">
                  <c:v>1253802.1599999999</c:v>
                </c:pt>
                <c:pt idx="113">
                  <c:v>1223335</c:v>
                </c:pt>
                <c:pt idx="114">
                  <c:v>1208549.03</c:v>
                </c:pt>
                <c:pt idx="115">
                  <c:v>1183553.6399999999</c:v>
                </c:pt>
                <c:pt idx="116">
                  <c:v>1185514.6000000001</c:v>
                </c:pt>
                <c:pt idx="117">
                  <c:v>1178230.3500000001</c:v>
                </c:pt>
                <c:pt idx="118">
                  <c:v>1172769.96</c:v>
                </c:pt>
                <c:pt idx="119">
                  <c:v>1172500.25</c:v>
                </c:pt>
                <c:pt idx="120">
                  <c:v>1172241.32</c:v>
                </c:pt>
                <c:pt idx="121">
                  <c:v>1196549.32</c:v>
                </c:pt>
                <c:pt idx="122">
                  <c:v>1193950.74</c:v>
                </c:pt>
                <c:pt idx="123">
                  <c:v>1185613.19</c:v>
                </c:pt>
                <c:pt idx="124">
                  <c:v>1189538.6200000001</c:v>
                </c:pt>
                <c:pt idx="125">
                  <c:v>1203864.4099999999</c:v>
                </c:pt>
                <c:pt idx="126">
                  <c:v>1224114.18</c:v>
                </c:pt>
                <c:pt idx="127">
                  <c:v>1206626.45</c:v>
                </c:pt>
                <c:pt idx="128">
                  <c:v>1205478.04</c:v>
                </c:pt>
                <c:pt idx="129">
                  <c:v>1213101.82</c:v>
                </c:pt>
                <c:pt idx="130">
                  <c:v>1215583.54</c:v>
                </c:pt>
              </c:numCache>
            </c:numRef>
          </c:val>
          <c:smooth val="0"/>
          <c:extLst>
            <c:ext xmlns:c16="http://schemas.microsoft.com/office/drawing/2014/chart" uri="{C3380CC4-5D6E-409C-BE32-E72D297353CC}">
              <c16:uniqueId val="{00000002-CD1C-4947-9275-B5BF57BEF378}"/>
            </c:ext>
          </c:extLst>
        </c:ser>
        <c:ser>
          <c:idx val="4"/>
          <c:order val="3"/>
          <c:tx>
            <c:strRef>
              <c:f>Chart!$E$1</c:f>
              <c:strCache>
                <c:ptCount val="1"/>
                <c:pt idx="0">
                  <c:v>Niobrara</c:v>
                </c:pt>
              </c:strCache>
            </c:strRef>
          </c:tx>
          <c:spPr>
            <a:ln w="38100" cap="rnd">
              <a:solidFill>
                <a:srgbClr val="A33340"/>
              </a:solidFill>
              <a:round/>
            </a:ln>
            <a:effectLst/>
          </c:spPr>
          <c:marker>
            <c:symbol val="none"/>
          </c:marker>
          <c:cat>
            <c:numRef>
              <c:f>Chart!$A$2:$A$132</c:f>
              <c:numCache>
                <c:formatCode>[$-409]mmm\-yy;@</c:formatCode>
                <c:ptCount val="131"/>
                <c:pt idx="0">
                  <c:v>39083</c:v>
                </c:pt>
                <c:pt idx="1">
                  <c:v>39114</c:v>
                </c:pt>
                <c:pt idx="2">
                  <c:v>39142</c:v>
                </c:pt>
                <c:pt idx="3">
                  <c:v>39173</c:v>
                </c:pt>
                <c:pt idx="4">
                  <c:v>39203</c:v>
                </c:pt>
                <c:pt idx="5">
                  <c:v>39234</c:v>
                </c:pt>
                <c:pt idx="6">
                  <c:v>39264</c:v>
                </c:pt>
                <c:pt idx="7">
                  <c:v>39295</c:v>
                </c:pt>
                <c:pt idx="8">
                  <c:v>39326</c:v>
                </c:pt>
                <c:pt idx="9">
                  <c:v>39356</c:v>
                </c:pt>
                <c:pt idx="10">
                  <c:v>39387</c:v>
                </c:pt>
                <c:pt idx="11">
                  <c:v>39417</c:v>
                </c:pt>
                <c:pt idx="12">
                  <c:v>39448</c:v>
                </c:pt>
                <c:pt idx="13">
                  <c:v>39479</c:v>
                </c:pt>
                <c:pt idx="14">
                  <c:v>39508</c:v>
                </c:pt>
                <c:pt idx="15">
                  <c:v>39539</c:v>
                </c:pt>
                <c:pt idx="16">
                  <c:v>39569</c:v>
                </c:pt>
                <c:pt idx="17">
                  <c:v>39600</c:v>
                </c:pt>
                <c:pt idx="18">
                  <c:v>39630</c:v>
                </c:pt>
                <c:pt idx="19">
                  <c:v>39661</c:v>
                </c:pt>
                <c:pt idx="20">
                  <c:v>39692</c:v>
                </c:pt>
                <c:pt idx="21">
                  <c:v>39722</c:v>
                </c:pt>
                <c:pt idx="22">
                  <c:v>39753</c:v>
                </c:pt>
                <c:pt idx="23">
                  <c:v>39783</c:v>
                </c:pt>
                <c:pt idx="24">
                  <c:v>39814</c:v>
                </c:pt>
                <c:pt idx="25">
                  <c:v>39845</c:v>
                </c:pt>
                <c:pt idx="26">
                  <c:v>39873</c:v>
                </c:pt>
                <c:pt idx="27">
                  <c:v>39904</c:v>
                </c:pt>
                <c:pt idx="28">
                  <c:v>39934</c:v>
                </c:pt>
                <c:pt idx="29">
                  <c:v>39965</c:v>
                </c:pt>
                <c:pt idx="30">
                  <c:v>39995</c:v>
                </c:pt>
                <c:pt idx="31">
                  <c:v>40026</c:v>
                </c:pt>
                <c:pt idx="32">
                  <c:v>40057</c:v>
                </c:pt>
                <c:pt idx="33">
                  <c:v>40087</c:v>
                </c:pt>
                <c:pt idx="34">
                  <c:v>40118</c:v>
                </c:pt>
                <c:pt idx="35">
                  <c:v>40148</c:v>
                </c:pt>
                <c:pt idx="36">
                  <c:v>40179</c:v>
                </c:pt>
                <c:pt idx="37">
                  <c:v>40210</c:v>
                </c:pt>
                <c:pt idx="38">
                  <c:v>40238</c:v>
                </c:pt>
                <c:pt idx="39">
                  <c:v>40269</c:v>
                </c:pt>
                <c:pt idx="40">
                  <c:v>40299</c:v>
                </c:pt>
                <c:pt idx="41">
                  <c:v>40330</c:v>
                </c:pt>
                <c:pt idx="42">
                  <c:v>40360</c:v>
                </c:pt>
                <c:pt idx="43">
                  <c:v>40391</c:v>
                </c:pt>
                <c:pt idx="44">
                  <c:v>40422</c:v>
                </c:pt>
                <c:pt idx="45">
                  <c:v>40452</c:v>
                </c:pt>
                <c:pt idx="46">
                  <c:v>40483</c:v>
                </c:pt>
                <c:pt idx="47">
                  <c:v>40513</c:v>
                </c:pt>
                <c:pt idx="48">
                  <c:v>40544</c:v>
                </c:pt>
                <c:pt idx="49">
                  <c:v>40575</c:v>
                </c:pt>
                <c:pt idx="50">
                  <c:v>40603</c:v>
                </c:pt>
                <c:pt idx="51">
                  <c:v>40634</c:v>
                </c:pt>
                <c:pt idx="52">
                  <c:v>40664</c:v>
                </c:pt>
                <c:pt idx="53">
                  <c:v>40695</c:v>
                </c:pt>
                <c:pt idx="54">
                  <c:v>40725</c:v>
                </c:pt>
                <c:pt idx="55">
                  <c:v>40756</c:v>
                </c:pt>
                <c:pt idx="56">
                  <c:v>40787</c:v>
                </c:pt>
                <c:pt idx="57">
                  <c:v>40817</c:v>
                </c:pt>
                <c:pt idx="58">
                  <c:v>40848</c:v>
                </c:pt>
                <c:pt idx="59">
                  <c:v>40878</c:v>
                </c:pt>
                <c:pt idx="60">
                  <c:v>40909</c:v>
                </c:pt>
                <c:pt idx="61">
                  <c:v>40940</c:v>
                </c:pt>
                <c:pt idx="62">
                  <c:v>40969</c:v>
                </c:pt>
                <c:pt idx="63">
                  <c:v>41000</c:v>
                </c:pt>
                <c:pt idx="64">
                  <c:v>41030</c:v>
                </c:pt>
                <c:pt idx="65">
                  <c:v>41061</c:v>
                </c:pt>
                <c:pt idx="66">
                  <c:v>41091</c:v>
                </c:pt>
                <c:pt idx="67">
                  <c:v>41122</c:v>
                </c:pt>
                <c:pt idx="68">
                  <c:v>41153</c:v>
                </c:pt>
                <c:pt idx="69">
                  <c:v>41183</c:v>
                </c:pt>
                <c:pt idx="70">
                  <c:v>41214</c:v>
                </c:pt>
                <c:pt idx="71">
                  <c:v>41244</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pt idx="98">
                  <c:v>42064</c:v>
                </c:pt>
                <c:pt idx="99">
                  <c:v>42095</c:v>
                </c:pt>
                <c:pt idx="100">
                  <c:v>42125</c:v>
                </c:pt>
                <c:pt idx="101">
                  <c:v>42156</c:v>
                </c:pt>
                <c:pt idx="102">
                  <c:v>42186</c:v>
                </c:pt>
                <c:pt idx="103">
                  <c:v>42217</c:v>
                </c:pt>
                <c:pt idx="104">
                  <c:v>42248</c:v>
                </c:pt>
                <c:pt idx="105">
                  <c:v>42278</c:v>
                </c:pt>
                <c:pt idx="106">
                  <c:v>42309</c:v>
                </c:pt>
                <c:pt idx="107">
                  <c:v>42339</c:v>
                </c:pt>
                <c:pt idx="108">
                  <c:v>42370</c:v>
                </c:pt>
                <c:pt idx="109">
                  <c:v>42401</c:v>
                </c:pt>
                <c:pt idx="110">
                  <c:v>42430</c:v>
                </c:pt>
                <c:pt idx="111">
                  <c:v>42461</c:v>
                </c:pt>
                <c:pt idx="112">
                  <c:v>42491</c:v>
                </c:pt>
                <c:pt idx="113">
                  <c:v>42522</c:v>
                </c:pt>
                <c:pt idx="114">
                  <c:v>42552</c:v>
                </c:pt>
                <c:pt idx="115">
                  <c:v>42583</c:v>
                </c:pt>
                <c:pt idx="116">
                  <c:v>42614</c:v>
                </c:pt>
                <c:pt idx="117">
                  <c:v>42644</c:v>
                </c:pt>
                <c:pt idx="118">
                  <c:v>42675</c:v>
                </c:pt>
                <c:pt idx="119">
                  <c:v>42705</c:v>
                </c:pt>
                <c:pt idx="120">
                  <c:v>42736</c:v>
                </c:pt>
                <c:pt idx="121">
                  <c:v>42767</c:v>
                </c:pt>
                <c:pt idx="122">
                  <c:v>42795</c:v>
                </c:pt>
                <c:pt idx="123">
                  <c:v>42826</c:v>
                </c:pt>
                <c:pt idx="124">
                  <c:v>42856</c:v>
                </c:pt>
                <c:pt idx="125">
                  <c:v>42887</c:v>
                </c:pt>
                <c:pt idx="126">
                  <c:v>42917</c:v>
                </c:pt>
                <c:pt idx="127">
                  <c:v>42948</c:v>
                </c:pt>
                <c:pt idx="128">
                  <c:v>42979</c:v>
                </c:pt>
                <c:pt idx="129">
                  <c:v>43009</c:v>
                </c:pt>
                <c:pt idx="130">
                  <c:v>43040</c:v>
                </c:pt>
              </c:numCache>
            </c:numRef>
          </c:cat>
          <c:val>
            <c:numRef>
              <c:f>Chart!$E$2:$E$132</c:f>
              <c:numCache>
                <c:formatCode>_(* #,##0_);_(* \(#,##0\);_(* "-"??_);_(@_)</c:formatCode>
                <c:ptCount val="131"/>
                <c:pt idx="0">
                  <c:v>112963.516</c:v>
                </c:pt>
                <c:pt idx="1">
                  <c:v>116349.21400000001</c:v>
                </c:pt>
                <c:pt idx="2">
                  <c:v>123256.451</c:v>
                </c:pt>
                <c:pt idx="3">
                  <c:v>128023.966</c:v>
                </c:pt>
                <c:pt idx="4">
                  <c:v>127072.645</c:v>
                </c:pt>
                <c:pt idx="5">
                  <c:v>125866.666</c:v>
                </c:pt>
                <c:pt idx="6">
                  <c:v>124522.709</c:v>
                </c:pt>
                <c:pt idx="7">
                  <c:v>127357.129</c:v>
                </c:pt>
                <c:pt idx="8">
                  <c:v>125827.23299999999</c:v>
                </c:pt>
                <c:pt idx="9">
                  <c:v>130133.709</c:v>
                </c:pt>
                <c:pt idx="10">
                  <c:v>130350.73299999999</c:v>
                </c:pt>
                <c:pt idx="11">
                  <c:v>123283.03200000001</c:v>
                </c:pt>
                <c:pt idx="12">
                  <c:v>122831.87</c:v>
                </c:pt>
                <c:pt idx="13">
                  <c:v>127926.655</c:v>
                </c:pt>
                <c:pt idx="14">
                  <c:v>131682.967</c:v>
                </c:pt>
                <c:pt idx="15">
                  <c:v>133493.86600000001</c:v>
                </c:pt>
                <c:pt idx="16">
                  <c:v>132061.48300000001</c:v>
                </c:pt>
                <c:pt idx="17">
                  <c:v>133387.46599999999</c:v>
                </c:pt>
                <c:pt idx="18">
                  <c:v>132249.57999999999</c:v>
                </c:pt>
                <c:pt idx="19">
                  <c:v>133290.35399999999</c:v>
                </c:pt>
                <c:pt idx="20">
                  <c:v>140755.73300000001</c:v>
                </c:pt>
                <c:pt idx="21">
                  <c:v>137629.80600000001</c:v>
                </c:pt>
                <c:pt idx="22">
                  <c:v>138867.99900000001</c:v>
                </c:pt>
                <c:pt idx="23">
                  <c:v>132630.258</c:v>
                </c:pt>
                <c:pt idx="24">
                  <c:v>135164.32199999999</c:v>
                </c:pt>
                <c:pt idx="25">
                  <c:v>137959.571</c:v>
                </c:pt>
                <c:pt idx="26">
                  <c:v>134459.87</c:v>
                </c:pt>
                <c:pt idx="27">
                  <c:v>131225.43299999999</c:v>
                </c:pt>
                <c:pt idx="28">
                  <c:v>132418.516</c:v>
                </c:pt>
                <c:pt idx="29">
                  <c:v>133607.96599999999</c:v>
                </c:pt>
                <c:pt idx="30">
                  <c:v>129889.838</c:v>
                </c:pt>
                <c:pt idx="31">
                  <c:v>131451.83799999999</c:v>
                </c:pt>
                <c:pt idx="32">
                  <c:v>132976.899</c:v>
                </c:pt>
                <c:pt idx="33">
                  <c:v>130755</c:v>
                </c:pt>
                <c:pt idx="34">
                  <c:v>136188.899</c:v>
                </c:pt>
                <c:pt idx="35">
                  <c:v>129235.09600000001</c:v>
                </c:pt>
                <c:pt idx="36">
                  <c:v>136207.41899999999</c:v>
                </c:pt>
                <c:pt idx="37">
                  <c:v>140225.89199999999</c:v>
                </c:pt>
                <c:pt idx="38">
                  <c:v>142002.12899999999</c:v>
                </c:pt>
                <c:pt idx="39">
                  <c:v>141461.799</c:v>
                </c:pt>
                <c:pt idx="40">
                  <c:v>144407.38699999999</c:v>
                </c:pt>
                <c:pt idx="41">
                  <c:v>140860.166</c:v>
                </c:pt>
                <c:pt idx="42">
                  <c:v>136803.32199999999</c:v>
                </c:pt>
                <c:pt idx="43">
                  <c:v>146281.32199999999</c:v>
                </c:pt>
                <c:pt idx="44">
                  <c:v>149815.43299999999</c:v>
                </c:pt>
                <c:pt idx="45">
                  <c:v>149295.12899999999</c:v>
                </c:pt>
                <c:pt idx="46">
                  <c:v>150318.36600000001</c:v>
                </c:pt>
                <c:pt idx="47">
                  <c:v>151348.74100000001</c:v>
                </c:pt>
                <c:pt idx="48">
                  <c:v>145437.516</c:v>
                </c:pt>
                <c:pt idx="49">
                  <c:v>151425.71400000001</c:v>
                </c:pt>
                <c:pt idx="50">
                  <c:v>159777.48300000001</c:v>
                </c:pt>
                <c:pt idx="51">
                  <c:v>164002.33300000001</c:v>
                </c:pt>
                <c:pt idx="52">
                  <c:v>163044.16099999999</c:v>
                </c:pt>
                <c:pt idx="53">
                  <c:v>165434.96599999999</c:v>
                </c:pt>
                <c:pt idx="54">
                  <c:v>164897.83799999999</c:v>
                </c:pt>
                <c:pt idx="55">
                  <c:v>168878.58</c:v>
                </c:pt>
                <c:pt idx="56">
                  <c:v>171478.766</c:v>
                </c:pt>
                <c:pt idx="57">
                  <c:v>174219.58</c:v>
                </c:pt>
                <c:pt idx="58">
                  <c:v>178255.06599999999</c:v>
                </c:pt>
                <c:pt idx="59">
                  <c:v>178943.54800000001</c:v>
                </c:pt>
                <c:pt idx="60">
                  <c:v>178221.74100000001</c:v>
                </c:pt>
                <c:pt idx="61">
                  <c:v>185358.03400000001</c:v>
                </c:pt>
                <c:pt idx="62">
                  <c:v>191168.16099999999</c:v>
                </c:pt>
                <c:pt idx="63">
                  <c:v>184410.56599999999</c:v>
                </c:pt>
                <c:pt idx="64">
                  <c:v>194891.38699999999</c:v>
                </c:pt>
                <c:pt idx="65">
                  <c:v>189416.133</c:v>
                </c:pt>
                <c:pt idx="66">
                  <c:v>197012.12899999999</c:v>
                </c:pt>
                <c:pt idx="67">
                  <c:v>200985.48300000001</c:v>
                </c:pt>
                <c:pt idx="68">
                  <c:v>208513.59899999999</c:v>
                </c:pt>
                <c:pt idx="69">
                  <c:v>222205.451</c:v>
                </c:pt>
                <c:pt idx="70">
                  <c:v>231177.49900000001</c:v>
                </c:pt>
                <c:pt idx="71">
                  <c:v>233880.16099999999</c:v>
                </c:pt>
                <c:pt idx="72">
                  <c:v>227926.48300000001</c:v>
                </c:pt>
                <c:pt idx="73">
                  <c:v>240542.46400000001</c:v>
                </c:pt>
                <c:pt idx="74">
                  <c:v>246972.258</c:v>
                </c:pt>
                <c:pt idx="75">
                  <c:v>248632.633</c:v>
                </c:pt>
                <c:pt idx="76">
                  <c:v>252489.09599999999</c:v>
                </c:pt>
                <c:pt idx="77">
                  <c:v>255600.73300000001</c:v>
                </c:pt>
                <c:pt idx="78">
                  <c:v>259866.35399999999</c:v>
                </c:pt>
                <c:pt idx="79">
                  <c:v>279028.80599999992</c:v>
                </c:pt>
                <c:pt idx="80">
                  <c:v>282686.033</c:v>
                </c:pt>
                <c:pt idx="81">
                  <c:v>301012.25799999991</c:v>
                </c:pt>
                <c:pt idx="82">
                  <c:v>312972.69900000002</c:v>
                </c:pt>
                <c:pt idx="83">
                  <c:v>298645.74099999992</c:v>
                </c:pt>
                <c:pt idx="84">
                  <c:v>305944.48300000001</c:v>
                </c:pt>
                <c:pt idx="85">
                  <c:v>312768.96399999998</c:v>
                </c:pt>
                <c:pt idx="86">
                  <c:v>337171.83799999999</c:v>
                </c:pt>
                <c:pt idx="87">
                  <c:v>347893.59899999999</c:v>
                </c:pt>
                <c:pt idx="88">
                  <c:v>369027.58</c:v>
                </c:pt>
                <c:pt idx="89">
                  <c:v>382621.56599999999</c:v>
                </c:pt>
                <c:pt idx="90">
                  <c:v>390282.70899999992</c:v>
                </c:pt>
                <c:pt idx="91">
                  <c:v>408998.16100000002</c:v>
                </c:pt>
                <c:pt idx="92">
                  <c:v>411428.69900000002</c:v>
                </c:pt>
                <c:pt idx="93">
                  <c:v>434150.967</c:v>
                </c:pt>
                <c:pt idx="94">
                  <c:v>432099.59899999999</c:v>
                </c:pt>
                <c:pt idx="95">
                  <c:v>456270</c:v>
                </c:pt>
                <c:pt idx="96">
                  <c:v>464947.58</c:v>
                </c:pt>
                <c:pt idx="97">
                  <c:v>476306.99900000001</c:v>
                </c:pt>
                <c:pt idx="98">
                  <c:v>488070.67700000003</c:v>
                </c:pt>
                <c:pt idx="99">
                  <c:v>497155.66600000003</c:v>
                </c:pt>
                <c:pt idx="100">
                  <c:v>490108.70899999992</c:v>
                </c:pt>
                <c:pt idx="101">
                  <c:v>478990.23300000001</c:v>
                </c:pt>
                <c:pt idx="102">
                  <c:v>485683.64500000002</c:v>
                </c:pt>
                <c:pt idx="103">
                  <c:v>490753.38699999999</c:v>
                </c:pt>
                <c:pt idx="104">
                  <c:v>476785.23300000001</c:v>
                </c:pt>
                <c:pt idx="105">
                  <c:v>490339.451</c:v>
                </c:pt>
                <c:pt idx="106">
                  <c:v>486901.63299999991</c:v>
                </c:pt>
                <c:pt idx="107">
                  <c:v>474118.12900000002</c:v>
                </c:pt>
                <c:pt idx="108">
                  <c:v>466074.48300000001</c:v>
                </c:pt>
                <c:pt idx="109">
                  <c:v>455584.75799999991</c:v>
                </c:pt>
                <c:pt idx="110">
                  <c:v>444437.38699999999</c:v>
                </c:pt>
                <c:pt idx="111">
                  <c:v>438728.96600000001</c:v>
                </c:pt>
                <c:pt idx="112">
                  <c:v>428610.67700000003</c:v>
                </c:pt>
                <c:pt idx="113">
                  <c:v>421369.533</c:v>
                </c:pt>
                <c:pt idx="114">
                  <c:v>433991.19300000009</c:v>
                </c:pt>
                <c:pt idx="115">
                  <c:v>431537.22499999998</c:v>
                </c:pt>
                <c:pt idx="116">
                  <c:v>427297.83299999993</c:v>
                </c:pt>
                <c:pt idx="117">
                  <c:v>429671</c:v>
                </c:pt>
                <c:pt idx="118">
                  <c:v>425380.56599999999</c:v>
                </c:pt>
                <c:pt idx="119">
                  <c:v>409126.70899999992</c:v>
                </c:pt>
                <c:pt idx="120">
                  <c:v>401682.22499999998</c:v>
                </c:pt>
                <c:pt idx="121">
                  <c:v>407685.571</c:v>
                </c:pt>
                <c:pt idx="122">
                  <c:v>425340.16100000002</c:v>
                </c:pt>
                <c:pt idx="123">
                  <c:v>445746.913</c:v>
                </c:pt>
                <c:pt idx="124">
                  <c:v>448435.40600000002</c:v>
                </c:pt>
                <c:pt idx="125">
                  <c:v>454682.73</c:v>
                </c:pt>
                <c:pt idx="126">
                  <c:v>464666.52399999998</c:v>
                </c:pt>
                <c:pt idx="127">
                  <c:v>478892.315</c:v>
                </c:pt>
                <c:pt idx="128">
                  <c:v>493272.66200000001</c:v>
                </c:pt>
                <c:pt idx="129">
                  <c:v>506256.92300000001</c:v>
                </c:pt>
                <c:pt idx="130">
                  <c:v>515443.86099999992</c:v>
                </c:pt>
              </c:numCache>
            </c:numRef>
          </c:val>
          <c:smooth val="0"/>
          <c:extLst>
            <c:ext xmlns:c16="http://schemas.microsoft.com/office/drawing/2014/chart" uri="{C3380CC4-5D6E-409C-BE32-E72D297353CC}">
              <c16:uniqueId val="{00000003-CD1C-4947-9275-B5BF57BEF378}"/>
            </c:ext>
          </c:extLst>
        </c:ser>
        <c:ser>
          <c:idx val="5"/>
          <c:order val="4"/>
          <c:tx>
            <c:strRef>
              <c:f>Chart!$F$1</c:f>
              <c:strCache>
                <c:ptCount val="1"/>
                <c:pt idx="0">
                  <c:v>Permian</c:v>
                </c:pt>
              </c:strCache>
            </c:strRef>
          </c:tx>
          <c:spPr>
            <a:ln w="38100" cap="rnd">
              <a:solidFill>
                <a:srgbClr val="704922"/>
              </a:solidFill>
              <a:round/>
            </a:ln>
            <a:effectLst/>
          </c:spPr>
          <c:marker>
            <c:symbol val="none"/>
          </c:marker>
          <c:cat>
            <c:numRef>
              <c:f>Chart!$A$2:$A$132</c:f>
              <c:numCache>
                <c:formatCode>[$-409]mmm\-yy;@</c:formatCode>
                <c:ptCount val="131"/>
                <c:pt idx="0">
                  <c:v>39083</c:v>
                </c:pt>
                <c:pt idx="1">
                  <c:v>39114</c:v>
                </c:pt>
                <c:pt idx="2">
                  <c:v>39142</c:v>
                </c:pt>
                <c:pt idx="3">
                  <c:v>39173</c:v>
                </c:pt>
                <c:pt idx="4">
                  <c:v>39203</c:v>
                </c:pt>
                <c:pt idx="5">
                  <c:v>39234</c:v>
                </c:pt>
                <c:pt idx="6">
                  <c:v>39264</c:v>
                </c:pt>
                <c:pt idx="7">
                  <c:v>39295</c:v>
                </c:pt>
                <c:pt idx="8">
                  <c:v>39326</c:v>
                </c:pt>
                <c:pt idx="9">
                  <c:v>39356</c:v>
                </c:pt>
                <c:pt idx="10">
                  <c:v>39387</c:v>
                </c:pt>
                <c:pt idx="11">
                  <c:v>39417</c:v>
                </c:pt>
                <c:pt idx="12">
                  <c:v>39448</c:v>
                </c:pt>
                <c:pt idx="13">
                  <c:v>39479</c:v>
                </c:pt>
                <c:pt idx="14">
                  <c:v>39508</c:v>
                </c:pt>
                <c:pt idx="15">
                  <c:v>39539</c:v>
                </c:pt>
                <c:pt idx="16">
                  <c:v>39569</c:v>
                </c:pt>
                <c:pt idx="17">
                  <c:v>39600</c:v>
                </c:pt>
                <c:pt idx="18">
                  <c:v>39630</c:v>
                </c:pt>
                <c:pt idx="19">
                  <c:v>39661</c:v>
                </c:pt>
                <c:pt idx="20">
                  <c:v>39692</c:v>
                </c:pt>
                <c:pt idx="21">
                  <c:v>39722</c:v>
                </c:pt>
                <c:pt idx="22">
                  <c:v>39753</c:v>
                </c:pt>
                <c:pt idx="23">
                  <c:v>39783</c:v>
                </c:pt>
                <c:pt idx="24">
                  <c:v>39814</c:v>
                </c:pt>
                <c:pt idx="25">
                  <c:v>39845</c:v>
                </c:pt>
                <c:pt idx="26">
                  <c:v>39873</c:v>
                </c:pt>
                <c:pt idx="27">
                  <c:v>39904</c:v>
                </c:pt>
                <c:pt idx="28">
                  <c:v>39934</c:v>
                </c:pt>
                <c:pt idx="29">
                  <c:v>39965</c:v>
                </c:pt>
                <c:pt idx="30">
                  <c:v>39995</c:v>
                </c:pt>
                <c:pt idx="31">
                  <c:v>40026</c:v>
                </c:pt>
                <c:pt idx="32">
                  <c:v>40057</c:v>
                </c:pt>
                <c:pt idx="33">
                  <c:v>40087</c:v>
                </c:pt>
                <c:pt idx="34">
                  <c:v>40118</c:v>
                </c:pt>
                <c:pt idx="35">
                  <c:v>40148</c:v>
                </c:pt>
                <c:pt idx="36">
                  <c:v>40179</c:v>
                </c:pt>
                <c:pt idx="37">
                  <c:v>40210</c:v>
                </c:pt>
                <c:pt idx="38">
                  <c:v>40238</c:v>
                </c:pt>
                <c:pt idx="39">
                  <c:v>40269</c:v>
                </c:pt>
                <c:pt idx="40">
                  <c:v>40299</c:v>
                </c:pt>
                <c:pt idx="41">
                  <c:v>40330</c:v>
                </c:pt>
                <c:pt idx="42">
                  <c:v>40360</c:v>
                </c:pt>
                <c:pt idx="43">
                  <c:v>40391</c:v>
                </c:pt>
                <c:pt idx="44">
                  <c:v>40422</c:v>
                </c:pt>
                <c:pt idx="45">
                  <c:v>40452</c:v>
                </c:pt>
                <c:pt idx="46">
                  <c:v>40483</c:v>
                </c:pt>
                <c:pt idx="47">
                  <c:v>40513</c:v>
                </c:pt>
                <c:pt idx="48">
                  <c:v>40544</c:v>
                </c:pt>
                <c:pt idx="49">
                  <c:v>40575</c:v>
                </c:pt>
                <c:pt idx="50">
                  <c:v>40603</c:v>
                </c:pt>
                <c:pt idx="51">
                  <c:v>40634</c:v>
                </c:pt>
                <c:pt idx="52">
                  <c:v>40664</c:v>
                </c:pt>
                <c:pt idx="53">
                  <c:v>40695</c:v>
                </c:pt>
                <c:pt idx="54">
                  <c:v>40725</c:v>
                </c:pt>
                <c:pt idx="55">
                  <c:v>40756</c:v>
                </c:pt>
                <c:pt idx="56">
                  <c:v>40787</c:v>
                </c:pt>
                <c:pt idx="57">
                  <c:v>40817</c:v>
                </c:pt>
                <c:pt idx="58">
                  <c:v>40848</c:v>
                </c:pt>
                <c:pt idx="59">
                  <c:v>40878</c:v>
                </c:pt>
                <c:pt idx="60">
                  <c:v>40909</c:v>
                </c:pt>
                <c:pt idx="61">
                  <c:v>40940</c:v>
                </c:pt>
                <c:pt idx="62">
                  <c:v>40969</c:v>
                </c:pt>
                <c:pt idx="63">
                  <c:v>41000</c:v>
                </c:pt>
                <c:pt idx="64">
                  <c:v>41030</c:v>
                </c:pt>
                <c:pt idx="65">
                  <c:v>41061</c:v>
                </c:pt>
                <c:pt idx="66">
                  <c:v>41091</c:v>
                </c:pt>
                <c:pt idx="67">
                  <c:v>41122</c:v>
                </c:pt>
                <c:pt idx="68">
                  <c:v>41153</c:v>
                </c:pt>
                <c:pt idx="69">
                  <c:v>41183</c:v>
                </c:pt>
                <c:pt idx="70">
                  <c:v>41214</c:v>
                </c:pt>
                <c:pt idx="71">
                  <c:v>41244</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pt idx="98">
                  <c:v>42064</c:v>
                </c:pt>
                <c:pt idx="99">
                  <c:v>42095</c:v>
                </c:pt>
                <c:pt idx="100">
                  <c:v>42125</c:v>
                </c:pt>
                <c:pt idx="101">
                  <c:v>42156</c:v>
                </c:pt>
                <c:pt idx="102">
                  <c:v>42186</c:v>
                </c:pt>
                <c:pt idx="103">
                  <c:v>42217</c:v>
                </c:pt>
                <c:pt idx="104">
                  <c:v>42248</c:v>
                </c:pt>
                <c:pt idx="105">
                  <c:v>42278</c:v>
                </c:pt>
                <c:pt idx="106">
                  <c:v>42309</c:v>
                </c:pt>
                <c:pt idx="107">
                  <c:v>42339</c:v>
                </c:pt>
                <c:pt idx="108">
                  <c:v>42370</c:v>
                </c:pt>
                <c:pt idx="109">
                  <c:v>42401</c:v>
                </c:pt>
                <c:pt idx="110">
                  <c:v>42430</c:v>
                </c:pt>
                <c:pt idx="111">
                  <c:v>42461</c:v>
                </c:pt>
                <c:pt idx="112">
                  <c:v>42491</c:v>
                </c:pt>
                <c:pt idx="113">
                  <c:v>42522</c:v>
                </c:pt>
                <c:pt idx="114">
                  <c:v>42552</c:v>
                </c:pt>
                <c:pt idx="115">
                  <c:v>42583</c:v>
                </c:pt>
                <c:pt idx="116">
                  <c:v>42614</c:v>
                </c:pt>
                <c:pt idx="117">
                  <c:v>42644</c:v>
                </c:pt>
                <c:pt idx="118">
                  <c:v>42675</c:v>
                </c:pt>
                <c:pt idx="119">
                  <c:v>42705</c:v>
                </c:pt>
                <c:pt idx="120">
                  <c:v>42736</c:v>
                </c:pt>
                <c:pt idx="121">
                  <c:v>42767</c:v>
                </c:pt>
                <c:pt idx="122">
                  <c:v>42795</c:v>
                </c:pt>
                <c:pt idx="123">
                  <c:v>42826</c:v>
                </c:pt>
                <c:pt idx="124">
                  <c:v>42856</c:v>
                </c:pt>
                <c:pt idx="125">
                  <c:v>42887</c:v>
                </c:pt>
                <c:pt idx="126">
                  <c:v>42917</c:v>
                </c:pt>
                <c:pt idx="127">
                  <c:v>42948</c:v>
                </c:pt>
                <c:pt idx="128">
                  <c:v>42979</c:v>
                </c:pt>
                <c:pt idx="129">
                  <c:v>43009</c:v>
                </c:pt>
                <c:pt idx="130">
                  <c:v>43040</c:v>
                </c:pt>
              </c:numCache>
            </c:numRef>
          </c:cat>
          <c:val>
            <c:numRef>
              <c:f>Chart!$F$2:$F$132</c:f>
              <c:numCache>
                <c:formatCode>_(* #,##0_);_(* \(#,##0\);_(* "-"??_);_(@_)</c:formatCode>
                <c:ptCount val="131"/>
                <c:pt idx="0">
                  <c:v>842782.16099999996</c:v>
                </c:pt>
                <c:pt idx="1">
                  <c:v>857277.10699999996</c:v>
                </c:pt>
                <c:pt idx="2">
                  <c:v>851889.51599999971</c:v>
                </c:pt>
                <c:pt idx="3">
                  <c:v>853187.06599999999</c:v>
                </c:pt>
                <c:pt idx="4">
                  <c:v>843557.32200000004</c:v>
                </c:pt>
                <c:pt idx="5">
                  <c:v>834049.63300000003</c:v>
                </c:pt>
                <c:pt idx="6">
                  <c:v>842655.28999999969</c:v>
                </c:pt>
                <c:pt idx="7">
                  <c:v>843724.96699999995</c:v>
                </c:pt>
                <c:pt idx="8">
                  <c:v>845309.23300000001</c:v>
                </c:pt>
                <c:pt idx="9">
                  <c:v>850877.74100000004</c:v>
                </c:pt>
                <c:pt idx="10">
                  <c:v>857462.93299999996</c:v>
                </c:pt>
                <c:pt idx="11">
                  <c:v>862305.25800000003</c:v>
                </c:pt>
                <c:pt idx="12">
                  <c:v>862373.38699999999</c:v>
                </c:pt>
                <c:pt idx="13">
                  <c:v>870697.82700000005</c:v>
                </c:pt>
                <c:pt idx="14">
                  <c:v>871942.09600000002</c:v>
                </c:pt>
                <c:pt idx="15">
                  <c:v>867328.99899999972</c:v>
                </c:pt>
                <c:pt idx="16">
                  <c:v>864681.25800000003</c:v>
                </c:pt>
                <c:pt idx="17">
                  <c:v>857004.86600000004</c:v>
                </c:pt>
                <c:pt idx="18">
                  <c:v>873955.03200000001</c:v>
                </c:pt>
                <c:pt idx="19">
                  <c:v>875547.12899999996</c:v>
                </c:pt>
                <c:pt idx="20">
                  <c:v>853345.76599999971</c:v>
                </c:pt>
                <c:pt idx="21">
                  <c:v>890845.25800000003</c:v>
                </c:pt>
                <c:pt idx="22">
                  <c:v>904349.39899999998</c:v>
                </c:pt>
                <c:pt idx="23">
                  <c:v>902744.09600000002</c:v>
                </c:pt>
                <c:pt idx="24">
                  <c:v>902237.16099999996</c:v>
                </c:pt>
                <c:pt idx="25">
                  <c:v>904665.85699999996</c:v>
                </c:pt>
                <c:pt idx="26">
                  <c:v>900338.93500000006</c:v>
                </c:pt>
                <c:pt idx="27">
                  <c:v>885912.59899999981</c:v>
                </c:pt>
                <c:pt idx="28">
                  <c:v>876698.32200000004</c:v>
                </c:pt>
                <c:pt idx="29">
                  <c:v>864487.36600000004</c:v>
                </c:pt>
                <c:pt idx="30">
                  <c:v>854932.61199999996</c:v>
                </c:pt>
                <c:pt idx="31">
                  <c:v>862319</c:v>
                </c:pt>
                <c:pt idx="32">
                  <c:v>872086.79899999977</c:v>
                </c:pt>
                <c:pt idx="33">
                  <c:v>876836.74100000004</c:v>
                </c:pt>
                <c:pt idx="34">
                  <c:v>888789.86600000004</c:v>
                </c:pt>
                <c:pt idx="35">
                  <c:v>876471.7089999998</c:v>
                </c:pt>
                <c:pt idx="36">
                  <c:v>886428.96699999995</c:v>
                </c:pt>
                <c:pt idx="37">
                  <c:v>907034.92799999996</c:v>
                </c:pt>
                <c:pt idx="38">
                  <c:v>907766.32200000004</c:v>
                </c:pt>
                <c:pt idx="39">
                  <c:v>902090.43299999996</c:v>
                </c:pt>
                <c:pt idx="40">
                  <c:v>911274.64500000002</c:v>
                </c:pt>
                <c:pt idx="41">
                  <c:v>904316.53300000005</c:v>
                </c:pt>
                <c:pt idx="42">
                  <c:v>918194.32200000004</c:v>
                </c:pt>
                <c:pt idx="43">
                  <c:v>923493.77399999974</c:v>
                </c:pt>
                <c:pt idx="44">
                  <c:v>931138.43299999996</c:v>
                </c:pt>
                <c:pt idx="45">
                  <c:v>950240.38699999999</c:v>
                </c:pt>
                <c:pt idx="46">
                  <c:v>964744.99899999972</c:v>
                </c:pt>
                <c:pt idx="47">
                  <c:v>972171.90300000005</c:v>
                </c:pt>
                <c:pt idx="48">
                  <c:v>980501.451</c:v>
                </c:pt>
                <c:pt idx="49">
                  <c:v>903649.96400000004</c:v>
                </c:pt>
                <c:pt idx="50">
                  <c:v>992883.22499999974</c:v>
                </c:pt>
                <c:pt idx="51">
                  <c:v>988983.76599999971</c:v>
                </c:pt>
                <c:pt idx="52">
                  <c:v>1000736.64</c:v>
                </c:pt>
                <c:pt idx="53">
                  <c:v>1002223.16</c:v>
                </c:pt>
                <c:pt idx="54">
                  <c:v>1010279.9</c:v>
                </c:pt>
                <c:pt idx="55">
                  <c:v>1029308.7</c:v>
                </c:pt>
                <c:pt idx="56">
                  <c:v>1041611.16</c:v>
                </c:pt>
                <c:pt idx="57">
                  <c:v>1064305.58</c:v>
                </c:pt>
                <c:pt idx="58">
                  <c:v>1095433.06</c:v>
                </c:pt>
                <c:pt idx="59">
                  <c:v>1095373.32</c:v>
                </c:pt>
                <c:pt idx="60">
                  <c:v>1110159.1599999999</c:v>
                </c:pt>
                <c:pt idx="61">
                  <c:v>1128303.8600000001</c:v>
                </c:pt>
                <c:pt idx="62">
                  <c:v>1139227.8999999999</c:v>
                </c:pt>
                <c:pt idx="63">
                  <c:v>1152867.33</c:v>
                </c:pt>
                <c:pt idx="64">
                  <c:v>1158198.93</c:v>
                </c:pt>
                <c:pt idx="65">
                  <c:v>1166646.46</c:v>
                </c:pt>
                <c:pt idx="66">
                  <c:v>1192622.93</c:v>
                </c:pt>
                <c:pt idx="67">
                  <c:v>1200825.0900000001</c:v>
                </c:pt>
                <c:pt idx="68">
                  <c:v>1224317.56</c:v>
                </c:pt>
                <c:pt idx="69">
                  <c:v>1247775.93</c:v>
                </c:pt>
                <c:pt idx="70">
                  <c:v>1271522.3899999999</c:v>
                </c:pt>
                <c:pt idx="71">
                  <c:v>1264541.51</c:v>
                </c:pt>
                <c:pt idx="72">
                  <c:v>1266465.06</c:v>
                </c:pt>
                <c:pt idx="73">
                  <c:v>1288318.42</c:v>
                </c:pt>
                <c:pt idx="74">
                  <c:v>1289374.03</c:v>
                </c:pt>
                <c:pt idx="75">
                  <c:v>1325331.26</c:v>
                </c:pt>
                <c:pt idx="76">
                  <c:v>1344446.51</c:v>
                </c:pt>
                <c:pt idx="77">
                  <c:v>1340932.3899999999</c:v>
                </c:pt>
                <c:pt idx="78">
                  <c:v>1362513</c:v>
                </c:pt>
                <c:pt idx="79">
                  <c:v>1375037.64</c:v>
                </c:pt>
                <c:pt idx="80">
                  <c:v>1404890.43</c:v>
                </c:pt>
                <c:pt idx="81">
                  <c:v>1429376.96</c:v>
                </c:pt>
                <c:pt idx="82">
                  <c:v>1402216.39</c:v>
                </c:pt>
                <c:pt idx="83">
                  <c:v>1441025.96</c:v>
                </c:pt>
                <c:pt idx="84">
                  <c:v>1479512.96</c:v>
                </c:pt>
                <c:pt idx="85">
                  <c:v>1513154.42</c:v>
                </c:pt>
                <c:pt idx="86">
                  <c:v>1545083.29</c:v>
                </c:pt>
                <c:pt idx="87">
                  <c:v>1569421.16</c:v>
                </c:pt>
                <c:pt idx="88">
                  <c:v>1584524.7</c:v>
                </c:pt>
                <c:pt idx="89">
                  <c:v>1589475.96</c:v>
                </c:pt>
                <c:pt idx="90">
                  <c:v>1638619.93</c:v>
                </c:pt>
                <c:pt idx="91">
                  <c:v>1673417.41</c:v>
                </c:pt>
                <c:pt idx="92">
                  <c:v>1663810.83</c:v>
                </c:pt>
                <c:pt idx="93">
                  <c:v>1736366.51</c:v>
                </c:pt>
                <c:pt idx="94">
                  <c:v>1789225.36</c:v>
                </c:pt>
                <c:pt idx="95">
                  <c:v>1797886.32</c:v>
                </c:pt>
                <c:pt idx="96">
                  <c:v>1694413.41</c:v>
                </c:pt>
                <c:pt idx="97">
                  <c:v>1807890.14</c:v>
                </c:pt>
                <c:pt idx="98">
                  <c:v>1885661.35</c:v>
                </c:pt>
                <c:pt idx="99">
                  <c:v>1908626.13</c:v>
                </c:pt>
                <c:pt idx="100">
                  <c:v>1903671.58</c:v>
                </c:pt>
                <c:pt idx="101">
                  <c:v>1892501.86</c:v>
                </c:pt>
                <c:pt idx="102">
                  <c:v>1868466.77</c:v>
                </c:pt>
                <c:pt idx="103">
                  <c:v>1908824.61</c:v>
                </c:pt>
                <c:pt idx="104">
                  <c:v>1930832.7</c:v>
                </c:pt>
                <c:pt idx="105">
                  <c:v>1920010.16</c:v>
                </c:pt>
                <c:pt idx="106">
                  <c:v>1956873.76</c:v>
                </c:pt>
                <c:pt idx="107">
                  <c:v>1846163.35</c:v>
                </c:pt>
                <c:pt idx="108">
                  <c:v>1924431.93</c:v>
                </c:pt>
                <c:pt idx="109">
                  <c:v>1964594.13</c:v>
                </c:pt>
                <c:pt idx="110">
                  <c:v>1979187.29</c:v>
                </c:pt>
                <c:pt idx="111">
                  <c:v>1987393.66</c:v>
                </c:pt>
                <c:pt idx="112">
                  <c:v>1987008.9</c:v>
                </c:pt>
                <c:pt idx="113">
                  <c:v>1998653.66</c:v>
                </c:pt>
                <c:pt idx="114">
                  <c:v>2031187.7</c:v>
                </c:pt>
                <c:pt idx="115">
                  <c:v>2048698.9</c:v>
                </c:pt>
                <c:pt idx="116">
                  <c:v>2037992.53</c:v>
                </c:pt>
                <c:pt idx="117">
                  <c:v>2087326.25</c:v>
                </c:pt>
                <c:pt idx="118">
                  <c:v>2112730</c:v>
                </c:pt>
                <c:pt idx="119">
                  <c:v>2119070.35</c:v>
                </c:pt>
                <c:pt idx="120">
                  <c:v>2145312.64</c:v>
                </c:pt>
                <c:pt idx="121">
                  <c:v>2252423.8199999998</c:v>
                </c:pt>
                <c:pt idx="122">
                  <c:v>2264227.54</c:v>
                </c:pt>
                <c:pt idx="123">
                  <c:v>2280307.63</c:v>
                </c:pt>
                <c:pt idx="124">
                  <c:v>2357067.54</c:v>
                </c:pt>
                <c:pt idx="125">
                  <c:v>2377543.0099999998</c:v>
                </c:pt>
                <c:pt idx="126">
                  <c:v>2438686.2400000002</c:v>
                </c:pt>
                <c:pt idx="127">
                  <c:v>2499907.56</c:v>
                </c:pt>
                <c:pt idx="128">
                  <c:v>2558545.96</c:v>
                </c:pt>
                <c:pt idx="129">
                  <c:v>2612860.11</c:v>
                </c:pt>
                <c:pt idx="130">
                  <c:v>2663318.54</c:v>
                </c:pt>
              </c:numCache>
            </c:numRef>
          </c:val>
          <c:smooth val="0"/>
          <c:extLst>
            <c:ext xmlns:c16="http://schemas.microsoft.com/office/drawing/2014/chart" uri="{C3380CC4-5D6E-409C-BE32-E72D297353CC}">
              <c16:uniqueId val="{00000004-CD1C-4947-9275-B5BF57BEF378}"/>
            </c:ext>
          </c:extLst>
        </c:ser>
        <c:ser>
          <c:idx val="6"/>
          <c:order val="5"/>
          <c:tx>
            <c:strRef>
              <c:f>Chart!$G$1</c:f>
              <c:strCache>
                <c:ptCount val="1"/>
                <c:pt idx="0">
                  <c:v>Other</c:v>
                </c:pt>
              </c:strCache>
            </c:strRef>
          </c:tx>
          <c:spPr>
            <a:ln w="38100" cap="rnd">
              <a:solidFill>
                <a:schemeClr val="tx1">
                  <a:lumMod val="50000"/>
                  <a:lumOff val="50000"/>
                </a:schemeClr>
              </a:solidFill>
              <a:round/>
            </a:ln>
            <a:effectLst/>
          </c:spPr>
          <c:marker>
            <c:symbol val="none"/>
          </c:marker>
          <c:cat>
            <c:numRef>
              <c:f>Chart!$A$2:$A$132</c:f>
              <c:numCache>
                <c:formatCode>[$-409]mmm\-yy;@</c:formatCode>
                <c:ptCount val="131"/>
                <c:pt idx="0">
                  <c:v>39083</c:v>
                </c:pt>
                <c:pt idx="1">
                  <c:v>39114</c:v>
                </c:pt>
                <c:pt idx="2">
                  <c:v>39142</c:v>
                </c:pt>
                <c:pt idx="3">
                  <c:v>39173</c:v>
                </c:pt>
                <c:pt idx="4">
                  <c:v>39203</c:v>
                </c:pt>
                <c:pt idx="5">
                  <c:v>39234</c:v>
                </c:pt>
                <c:pt idx="6">
                  <c:v>39264</c:v>
                </c:pt>
                <c:pt idx="7">
                  <c:v>39295</c:v>
                </c:pt>
                <c:pt idx="8">
                  <c:v>39326</c:v>
                </c:pt>
                <c:pt idx="9">
                  <c:v>39356</c:v>
                </c:pt>
                <c:pt idx="10">
                  <c:v>39387</c:v>
                </c:pt>
                <c:pt idx="11">
                  <c:v>39417</c:v>
                </c:pt>
                <c:pt idx="12">
                  <c:v>39448</c:v>
                </c:pt>
                <c:pt idx="13">
                  <c:v>39479</c:v>
                </c:pt>
                <c:pt idx="14">
                  <c:v>39508</c:v>
                </c:pt>
                <c:pt idx="15">
                  <c:v>39539</c:v>
                </c:pt>
                <c:pt idx="16">
                  <c:v>39569</c:v>
                </c:pt>
                <c:pt idx="17">
                  <c:v>39600</c:v>
                </c:pt>
                <c:pt idx="18">
                  <c:v>39630</c:v>
                </c:pt>
                <c:pt idx="19">
                  <c:v>39661</c:v>
                </c:pt>
                <c:pt idx="20">
                  <c:v>39692</c:v>
                </c:pt>
                <c:pt idx="21">
                  <c:v>39722</c:v>
                </c:pt>
                <c:pt idx="22">
                  <c:v>39753</c:v>
                </c:pt>
                <c:pt idx="23">
                  <c:v>39783</c:v>
                </c:pt>
                <c:pt idx="24">
                  <c:v>39814</c:v>
                </c:pt>
                <c:pt idx="25">
                  <c:v>39845</c:v>
                </c:pt>
                <c:pt idx="26">
                  <c:v>39873</c:v>
                </c:pt>
                <c:pt idx="27">
                  <c:v>39904</c:v>
                </c:pt>
                <c:pt idx="28">
                  <c:v>39934</c:v>
                </c:pt>
                <c:pt idx="29">
                  <c:v>39965</c:v>
                </c:pt>
                <c:pt idx="30">
                  <c:v>39995</c:v>
                </c:pt>
                <c:pt idx="31">
                  <c:v>40026</c:v>
                </c:pt>
                <c:pt idx="32">
                  <c:v>40057</c:v>
                </c:pt>
                <c:pt idx="33">
                  <c:v>40087</c:v>
                </c:pt>
                <c:pt idx="34">
                  <c:v>40118</c:v>
                </c:pt>
                <c:pt idx="35">
                  <c:v>40148</c:v>
                </c:pt>
                <c:pt idx="36">
                  <c:v>40179</c:v>
                </c:pt>
                <c:pt idx="37">
                  <c:v>40210</c:v>
                </c:pt>
                <c:pt idx="38">
                  <c:v>40238</c:v>
                </c:pt>
                <c:pt idx="39">
                  <c:v>40269</c:v>
                </c:pt>
                <c:pt idx="40">
                  <c:v>40299</c:v>
                </c:pt>
                <c:pt idx="41">
                  <c:v>40330</c:v>
                </c:pt>
                <c:pt idx="42">
                  <c:v>40360</c:v>
                </c:pt>
                <c:pt idx="43">
                  <c:v>40391</c:v>
                </c:pt>
                <c:pt idx="44">
                  <c:v>40422</c:v>
                </c:pt>
                <c:pt idx="45">
                  <c:v>40452</c:v>
                </c:pt>
                <c:pt idx="46">
                  <c:v>40483</c:v>
                </c:pt>
                <c:pt idx="47">
                  <c:v>40513</c:v>
                </c:pt>
                <c:pt idx="48">
                  <c:v>40544</c:v>
                </c:pt>
                <c:pt idx="49">
                  <c:v>40575</c:v>
                </c:pt>
                <c:pt idx="50">
                  <c:v>40603</c:v>
                </c:pt>
                <c:pt idx="51">
                  <c:v>40634</c:v>
                </c:pt>
                <c:pt idx="52">
                  <c:v>40664</c:v>
                </c:pt>
                <c:pt idx="53">
                  <c:v>40695</c:v>
                </c:pt>
                <c:pt idx="54">
                  <c:v>40725</c:v>
                </c:pt>
                <c:pt idx="55">
                  <c:v>40756</c:v>
                </c:pt>
                <c:pt idx="56">
                  <c:v>40787</c:v>
                </c:pt>
                <c:pt idx="57">
                  <c:v>40817</c:v>
                </c:pt>
                <c:pt idx="58">
                  <c:v>40848</c:v>
                </c:pt>
                <c:pt idx="59">
                  <c:v>40878</c:v>
                </c:pt>
                <c:pt idx="60">
                  <c:v>40909</c:v>
                </c:pt>
                <c:pt idx="61">
                  <c:v>40940</c:v>
                </c:pt>
                <c:pt idx="62">
                  <c:v>40969</c:v>
                </c:pt>
                <c:pt idx="63">
                  <c:v>41000</c:v>
                </c:pt>
                <c:pt idx="64">
                  <c:v>41030</c:v>
                </c:pt>
                <c:pt idx="65">
                  <c:v>41061</c:v>
                </c:pt>
                <c:pt idx="66">
                  <c:v>41091</c:v>
                </c:pt>
                <c:pt idx="67">
                  <c:v>41122</c:v>
                </c:pt>
                <c:pt idx="68">
                  <c:v>41153</c:v>
                </c:pt>
                <c:pt idx="69">
                  <c:v>41183</c:v>
                </c:pt>
                <c:pt idx="70">
                  <c:v>41214</c:v>
                </c:pt>
                <c:pt idx="71">
                  <c:v>41244</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pt idx="98">
                  <c:v>42064</c:v>
                </c:pt>
                <c:pt idx="99">
                  <c:v>42095</c:v>
                </c:pt>
                <c:pt idx="100">
                  <c:v>42125</c:v>
                </c:pt>
                <c:pt idx="101">
                  <c:v>42156</c:v>
                </c:pt>
                <c:pt idx="102">
                  <c:v>42186</c:v>
                </c:pt>
                <c:pt idx="103">
                  <c:v>42217</c:v>
                </c:pt>
                <c:pt idx="104">
                  <c:v>42248</c:v>
                </c:pt>
                <c:pt idx="105">
                  <c:v>42278</c:v>
                </c:pt>
                <c:pt idx="106">
                  <c:v>42309</c:v>
                </c:pt>
                <c:pt idx="107">
                  <c:v>42339</c:v>
                </c:pt>
                <c:pt idx="108">
                  <c:v>42370</c:v>
                </c:pt>
                <c:pt idx="109">
                  <c:v>42401</c:v>
                </c:pt>
                <c:pt idx="110">
                  <c:v>42430</c:v>
                </c:pt>
                <c:pt idx="111">
                  <c:v>42461</c:v>
                </c:pt>
                <c:pt idx="112">
                  <c:v>42491</c:v>
                </c:pt>
                <c:pt idx="113">
                  <c:v>42522</c:v>
                </c:pt>
                <c:pt idx="114">
                  <c:v>42552</c:v>
                </c:pt>
                <c:pt idx="115">
                  <c:v>42583</c:v>
                </c:pt>
                <c:pt idx="116">
                  <c:v>42614</c:v>
                </c:pt>
                <c:pt idx="117">
                  <c:v>42644</c:v>
                </c:pt>
                <c:pt idx="118">
                  <c:v>42675</c:v>
                </c:pt>
                <c:pt idx="119">
                  <c:v>42705</c:v>
                </c:pt>
                <c:pt idx="120">
                  <c:v>42736</c:v>
                </c:pt>
                <c:pt idx="121">
                  <c:v>42767</c:v>
                </c:pt>
                <c:pt idx="122">
                  <c:v>42795</c:v>
                </c:pt>
                <c:pt idx="123">
                  <c:v>42826</c:v>
                </c:pt>
                <c:pt idx="124">
                  <c:v>42856</c:v>
                </c:pt>
                <c:pt idx="125">
                  <c:v>42887</c:v>
                </c:pt>
                <c:pt idx="126">
                  <c:v>42917</c:v>
                </c:pt>
                <c:pt idx="127">
                  <c:v>42948</c:v>
                </c:pt>
                <c:pt idx="128">
                  <c:v>42979</c:v>
                </c:pt>
                <c:pt idx="129">
                  <c:v>43009</c:v>
                </c:pt>
                <c:pt idx="130">
                  <c:v>43040</c:v>
                </c:pt>
              </c:numCache>
            </c:numRef>
          </c:cat>
          <c:val>
            <c:numRef>
              <c:f>Chart!$G$2:$G$132</c:f>
              <c:numCache>
                <c:formatCode>_(* #,##0_);_(* \(#,##0\);_(* "-"??_);_(@_)</c:formatCode>
                <c:ptCount val="131"/>
                <c:pt idx="0">
                  <c:v>77872.709499999997</c:v>
                </c:pt>
                <c:pt idx="1">
                  <c:v>78528.285600000003</c:v>
                </c:pt>
                <c:pt idx="2">
                  <c:v>81590.128899999996</c:v>
                </c:pt>
                <c:pt idx="3">
                  <c:v>78893.233199999988</c:v>
                </c:pt>
                <c:pt idx="4">
                  <c:v>79050.905299999999</c:v>
                </c:pt>
                <c:pt idx="5">
                  <c:v>77262.645000000004</c:v>
                </c:pt>
                <c:pt idx="6">
                  <c:v>76789.516100000008</c:v>
                </c:pt>
                <c:pt idx="7">
                  <c:v>77328.6149</c:v>
                </c:pt>
                <c:pt idx="8">
                  <c:v>77930.097799999989</c:v>
                </c:pt>
                <c:pt idx="9">
                  <c:v>79509.731100000005</c:v>
                </c:pt>
                <c:pt idx="10">
                  <c:v>81283.848199999993</c:v>
                </c:pt>
                <c:pt idx="11">
                  <c:v>81802.774100000024</c:v>
                </c:pt>
                <c:pt idx="12">
                  <c:v>84551.7785</c:v>
                </c:pt>
                <c:pt idx="13">
                  <c:v>86129.857600000003</c:v>
                </c:pt>
                <c:pt idx="14">
                  <c:v>84190.006300000008</c:v>
                </c:pt>
                <c:pt idx="15">
                  <c:v>84790.873000000007</c:v>
                </c:pt>
                <c:pt idx="16">
                  <c:v>83113.167600000001</c:v>
                </c:pt>
                <c:pt idx="17">
                  <c:v>82611.312899999961</c:v>
                </c:pt>
                <c:pt idx="18">
                  <c:v>82306.870900000024</c:v>
                </c:pt>
                <c:pt idx="19">
                  <c:v>81463.498799999987</c:v>
                </c:pt>
                <c:pt idx="20">
                  <c:v>77360.625700000004</c:v>
                </c:pt>
                <c:pt idx="21">
                  <c:v>82917.600999999995</c:v>
                </c:pt>
                <c:pt idx="22">
                  <c:v>83484.936499999982</c:v>
                </c:pt>
                <c:pt idx="23">
                  <c:v>79066.548200000005</c:v>
                </c:pt>
                <c:pt idx="24">
                  <c:v>80807.079400000002</c:v>
                </c:pt>
                <c:pt idx="25">
                  <c:v>78719.809800000003</c:v>
                </c:pt>
                <c:pt idx="26">
                  <c:v>79142.6924</c:v>
                </c:pt>
                <c:pt idx="27">
                  <c:v>77708.205300000001</c:v>
                </c:pt>
                <c:pt idx="28">
                  <c:v>76500.027800000011</c:v>
                </c:pt>
                <c:pt idx="29">
                  <c:v>74887.504199999996</c:v>
                </c:pt>
                <c:pt idx="30">
                  <c:v>74053.967599999974</c:v>
                </c:pt>
                <c:pt idx="31">
                  <c:v>74514.822400000005</c:v>
                </c:pt>
                <c:pt idx="32">
                  <c:v>75389.198800000013</c:v>
                </c:pt>
                <c:pt idx="33">
                  <c:v>73472.582699999999</c:v>
                </c:pt>
                <c:pt idx="34">
                  <c:v>76553.194500000012</c:v>
                </c:pt>
                <c:pt idx="35">
                  <c:v>76186.128900000025</c:v>
                </c:pt>
                <c:pt idx="36">
                  <c:v>74713.855899999995</c:v>
                </c:pt>
                <c:pt idx="37">
                  <c:v>75429.213099999964</c:v>
                </c:pt>
                <c:pt idx="38">
                  <c:v>77671.281600000002</c:v>
                </c:pt>
                <c:pt idx="39">
                  <c:v>76055.011700000003</c:v>
                </c:pt>
                <c:pt idx="40">
                  <c:v>76427.648199999996</c:v>
                </c:pt>
                <c:pt idx="41">
                  <c:v>73507.386899999998</c:v>
                </c:pt>
                <c:pt idx="42">
                  <c:v>72329.096699999965</c:v>
                </c:pt>
                <c:pt idx="43">
                  <c:v>73169.967599999974</c:v>
                </c:pt>
                <c:pt idx="44">
                  <c:v>73161.001999999993</c:v>
                </c:pt>
                <c:pt idx="45">
                  <c:v>73802.377299999993</c:v>
                </c:pt>
                <c:pt idx="46">
                  <c:v>74934.355800000005</c:v>
                </c:pt>
                <c:pt idx="47">
                  <c:v>74582.387000000002</c:v>
                </c:pt>
                <c:pt idx="48">
                  <c:v>74121.024000000005</c:v>
                </c:pt>
                <c:pt idx="49">
                  <c:v>74626.388099999996</c:v>
                </c:pt>
                <c:pt idx="50">
                  <c:v>75414.6149</c:v>
                </c:pt>
                <c:pt idx="51">
                  <c:v>74337.061100000006</c:v>
                </c:pt>
                <c:pt idx="52">
                  <c:v>75116.257899999968</c:v>
                </c:pt>
                <c:pt idx="53">
                  <c:v>72720.833299999998</c:v>
                </c:pt>
                <c:pt idx="54">
                  <c:v>70961.709600000002</c:v>
                </c:pt>
                <c:pt idx="55">
                  <c:v>70973.999899999966</c:v>
                </c:pt>
                <c:pt idx="56">
                  <c:v>71454.699900000007</c:v>
                </c:pt>
                <c:pt idx="57">
                  <c:v>72208.677300000025</c:v>
                </c:pt>
                <c:pt idx="58">
                  <c:v>75496.133200000011</c:v>
                </c:pt>
                <c:pt idx="59">
                  <c:v>80663.322500000009</c:v>
                </c:pt>
                <c:pt idx="60">
                  <c:v>77220.515999999989</c:v>
                </c:pt>
                <c:pt idx="61">
                  <c:v>78614.965400000001</c:v>
                </c:pt>
                <c:pt idx="62">
                  <c:v>79165.999899999966</c:v>
                </c:pt>
                <c:pt idx="63">
                  <c:v>78871.266499999983</c:v>
                </c:pt>
                <c:pt idx="64">
                  <c:v>77662.709499999997</c:v>
                </c:pt>
                <c:pt idx="65">
                  <c:v>78654.699900000007</c:v>
                </c:pt>
                <c:pt idx="66">
                  <c:v>76377.322500000009</c:v>
                </c:pt>
                <c:pt idx="67">
                  <c:v>78735.903199999986</c:v>
                </c:pt>
                <c:pt idx="68">
                  <c:v>82546.333199999994</c:v>
                </c:pt>
                <c:pt idx="69">
                  <c:v>86991.999899999966</c:v>
                </c:pt>
                <c:pt idx="70">
                  <c:v>90248.566499999986</c:v>
                </c:pt>
                <c:pt idx="71">
                  <c:v>91803.258000000002</c:v>
                </c:pt>
                <c:pt idx="72">
                  <c:v>87654.419300000009</c:v>
                </c:pt>
                <c:pt idx="73">
                  <c:v>91247.499899999966</c:v>
                </c:pt>
                <c:pt idx="74">
                  <c:v>94632.193400000004</c:v>
                </c:pt>
                <c:pt idx="75">
                  <c:v>97264.699900000007</c:v>
                </c:pt>
                <c:pt idx="76">
                  <c:v>98701.354699999996</c:v>
                </c:pt>
                <c:pt idx="77">
                  <c:v>102581.0665</c:v>
                </c:pt>
                <c:pt idx="78">
                  <c:v>110676.32249999999</c:v>
                </c:pt>
                <c:pt idx="79">
                  <c:v>113187.4515</c:v>
                </c:pt>
                <c:pt idx="80">
                  <c:v>112245.2332</c:v>
                </c:pt>
                <c:pt idx="81">
                  <c:v>111452.9031</c:v>
                </c:pt>
                <c:pt idx="82">
                  <c:v>114675.6332</c:v>
                </c:pt>
                <c:pt idx="83">
                  <c:v>116146.2902</c:v>
                </c:pt>
                <c:pt idx="84">
                  <c:v>117742.258</c:v>
                </c:pt>
                <c:pt idx="85">
                  <c:v>123120.7499</c:v>
                </c:pt>
                <c:pt idx="86">
                  <c:v>126410.9354</c:v>
                </c:pt>
                <c:pt idx="87">
                  <c:v>123901.6332</c:v>
                </c:pt>
                <c:pt idx="88">
                  <c:v>127288.3547</c:v>
                </c:pt>
                <c:pt idx="89">
                  <c:v>129814.33319999999</c:v>
                </c:pt>
                <c:pt idx="90">
                  <c:v>127763.0644</c:v>
                </c:pt>
                <c:pt idx="91">
                  <c:v>137036.48379999999</c:v>
                </c:pt>
                <c:pt idx="92">
                  <c:v>144305.33319999999</c:v>
                </c:pt>
                <c:pt idx="93">
                  <c:v>141448.3548</c:v>
                </c:pt>
                <c:pt idx="94">
                  <c:v>144459.69990000001</c:v>
                </c:pt>
                <c:pt idx="95">
                  <c:v>150180.3547</c:v>
                </c:pt>
                <c:pt idx="96">
                  <c:v>151379.58050000001</c:v>
                </c:pt>
                <c:pt idx="97">
                  <c:v>160936.64199999999</c:v>
                </c:pt>
                <c:pt idx="98">
                  <c:v>166182.19270000001</c:v>
                </c:pt>
                <c:pt idx="99">
                  <c:v>167648.86629999999</c:v>
                </c:pt>
                <c:pt idx="100">
                  <c:v>170720.4192</c:v>
                </c:pt>
                <c:pt idx="101">
                  <c:v>172046.89929999999</c:v>
                </c:pt>
                <c:pt idx="102">
                  <c:v>161576.38620000001</c:v>
                </c:pt>
                <c:pt idx="103">
                  <c:v>161845.80619999999</c:v>
                </c:pt>
                <c:pt idx="104">
                  <c:v>165924.69889999999</c:v>
                </c:pt>
                <c:pt idx="105">
                  <c:v>160929.5802</c:v>
                </c:pt>
                <c:pt idx="106">
                  <c:v>161240.69930000001</c:v>
                </c:pt>
                <c:pt idx="107">
                  <c:v>172494.9993</c:v>
                </c:pt>
                <c:pt idx="108">
                  <c:v>163026.77410000001</c:v>
                </c:pt>
                <c:pt idx="109">
                  <c:v>162732.68960000001</c:v>
                </c:pt>
                <c:pt idx="110">
                  <c:v>156435.09669999999</c:v>
                </c:pt>
                <c:pt idx="111">
                  <c:v>153939.73329999999</c:v>
                </c:pt>
                <c:pt idx="112">
                  <c:v>148653.64509999999</c:v>
                </c:pt>
                <c:pt idx="113">
                  <c:v>143794.9</c:v>
                </c:pt>
                <c:pt idx="114">
                  <c:v>140833.93539999999</c:v>
                </c:pt>
                <c:pt idx="115">
                  <c:v>136320.9032</c:v>
                </c:pt>
                <c:pt idx="116">
                  <c:v>129729.8</c:v>
                </c:pt>
                <c:pt idx="117">
                  <c:v>129290.29029999999</c:v>
                </c:pt>
                <c:pt idx="118">
                  <c:v>127379.6333</c:v>
                </c:pt>
                <c:pt idx="119">
                  <c:v>124893.32249999999</c:v>
                </c:pt>
                <c:pt idx="120">
                  <c:v>133059.93539999999</c:v>
                </c:pt>
                <c:pt idx="121">
                  <c:v>136602.9999</c:v>
                </c:pt>
                <c:pt idx="122">
                  <c:v>129464.129</c:v>
                </c:pt>
                <c:pt idx="123">
                  <c:v>130045.6666</c:v>
                </c:pt>
                <c:pt idx="124">
                  <c:v>133180.61290000001</c:v>
                </c:pt>
                <c:pt idx="125">
                  <c:v>133489.60459999999</c:v>
                </c:pt>
                <c:pt idx="126">
                  <c:v>137867.9351</c:v>
                </c:pt>
                <c:pt idx="127">
                  <c:v>141095.45689999999</c:v>
                </c:pt>
                <c:pt idx="128">
                  <c:v>144782.75659999999</c:v>
                </c:pt>
                <c:pt idx="129">
                  <c:v>148441.61910000001</c:v>
                </c:pt>
                <c:pt idx="130">
                  <c:v>152019.3701</c:v>
                </c:pt>
              </c:numCache>
            </c:numRef>
          </c:val>
          <c:smooth val="0"/>
          <c:extLst>
            <c:ext xmlns:c16="http://schemas.microsoft.com/office/drawing/2014/chart" uri="{C3380CC4-5D6E-409C-BE32-E72D297353CC}">
              <c16:uniqueId val="{00000005-CD1C-4947-9275-B5BF57BEF378}"/>
            </c:ext>
          </c:extLst>
        </c:ser>
        <c:dLbls>
          <c:showLegendKey val="0"/>
          <c:showVal val="0"/>
          <c:showCatName val="0"/>
          <c:showSerName val="0"/>
          <c:showPercent val="0"/>
          <c:showBubbleSize val="0"/>
        </c:dLbls>
        <c:smooth val="0"/>
        <c:axId val="384719872"/>
        <c:axId val="384722624"/>
      </c:lineChart>
      <c:dateAx>
        <c:axId val="384719872"/>
        <c:scaling>
          <c:orientation val="minMax"/>
          <c:max val="43040"/>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84722624"/>
        <c:crosses val="autoZero"/>
        <c:auto val="1"/>
        <c:lblOffset val="100"/>
        <c:baseTimeUnit val="months"/>
        <c:majorUnit val="12"/>
        <c:majorTimeUnit val="months"/>
      </c:dateAx>
      <c:valAx>
        <c:axId val="384722624"/>
        <c:scaling>
          <c:orientation val="minMax"/>
          <c:max val="3000000"/>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84719872"/>
        <c:crosses val="autoZero"/>
        <c:crossBetween val="between"/>
        <c:dispUnits>
          <c:builtInUnit val="millions"/>
        </c:dispUnits>
      </c:valAx>
      <c:spPr>
        <a:noFill/>
        <a:ln>
          <a:noFill/>
        </a:ln>
        <a:effectLst/>
      </c:spPr>
    </c:plotArea>
    <c:plotVisOnly val="1"/>
    <c:dispBlanksAs val="gap"/>
    <c:showDLblsOverMax val="0"/>
  </c:chart>
  <c:spPr>
    <a:noFill/>
    <a:ln w="9525" cap="flat" cmpd="sng" algn="ctr">
      <a:noFill/>
      <a:round/>
    </a:ln>
    <a:effectLst/>
  </c:spPr>
  <c:txPr>
    <a:bodyPr/>
    <a:lstStyle/>
    <a:p>
      <a:pPr>
        <a:defRPr sz="1200" b="1">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U.S.</a:t>
            </a:r>
            <a:r>
              <a:rPr lang="en-US" baseline="0" dirty="0"/>
              <a:t> Crude Oil</a:t>
            </a:r>
            <a:endParaRPr lang="en-US" dirty="0"/>
          </a:p>
        </c:rich>
      </c:tx>
      <c:layout>
        <c:manualLayout>
          <c:xMode val="edge"/>
          <c:yMode val="edge"/>
          <c:x val="0.37175212076536152"/>
          <c:y val="2.7442776229369747E-2"/>
        </c:manualLayout>
      </c:layout>
      <c:overlay val="1"/>
    </c:title>
    <c:autoTitleDeleted val="0"/>
    <c:plotArea>
      <c:layout>
        <c:manualLayout>
          <c:layoutTarget val="inner"/>
          <c:xMode val="edge"/>
          <c:yMode val="edge"/>
          <c:x val="0.23920644170903108"/>
          <c:y val="9.2699402386754351E-2"/>
          <c:w val="0.72440300324296625"/>
          <c:h val="0.76117743915680813"/>
        </c:manualLayout>
      </c:layout>
      <c:barChart>
        <c:barDir val="col"/>
        <c:grouping val="clustered"/>
        <c:varyColors val="0"/>
        <c:ser>
          <c:idx val="2"/>
          <c:order val="0"/>
          <c:tx>
            <c:strRef>
              <c:f>Sheet1!$B$1</c:f>
              <c:strCache>
                <c:ptCount val="1"/>
                <c:pt idx="0">
                  <c:v>2000-2007</c:v>
                </c:pt>
              </c:strCache>
            </c:strRef>
          </c:tx>
          <c:spPr>
            <a:solidFill>
              <a:schemeClr val="accent4">
                <a:lumMod val="60000"/>
                <a:lumOff val="40000"/>
              </a:schemeClr>
            </a:solidFill>
            <a:ln>
              <a:solidFill>
                <a:schemeClr val="accent4">
                  <a:lumMod val="75000"/>
                </a:schemeClr>
              </a:solidFill>
            </a:ln>
          </c:spPr>
          <c:invertIfNegative val="0"/>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Sheet1!$B$2:$B$11</c:f>
              <c:numCache>
                <c:formatCode>General</c:formatCode>
                <c:ptCount val="10"/>
              </c:numCache>
            </c:numRef>
          </c:val>
          <c:extLst>
            <c:ext xmlns:c16="http://schemas.microsoft.com/office/drawing/2014/chart" uri="{C3380CC4-5D6E-409C-BE32-E72D297353CC}">
              <c16:uniqueId val="{00000000-9522-47B0-A40B-1B2DFCE22345}"/>
            </c:ext>
          </c:extLst>
        </c:ser>
        <c:ser>
          <c:idx val="3"/>
          <c:order val="1"/>
          <c:tx>
            <c:strRef>
              <c:f>Sheet1!$C$1</c:f>
              <c:strCache>
                <c:ptCount val="1"/>
                <c:pt idx="0">
                  <c:v>2008-2017</c:v>
                </c:pt>
              </c:strCache>
            </c:strRef>
          </c:tx>
          <c:spPr>
            <a:solidFill>
              <a:schemeClr val="tx2">
                <a:lumMod val="60000"/>
                <a:lumOff val="40000"/>
              </a:schemeClr>
            </a:solidFill>
            <a:ln>
              <a:solidFill>
                <a:schemeClr val="tx2">
                  <a:lumMod val="75000"/>
                </a:schemeClr>
              </a:solidFill>
              <a:round/>
            </a:ln>
            <a:effectLst/>
          </c:spPr>
          <c:invertIfNegative val="0"/>
          <c:dLbls>
            <c:dLbl>
              <c:idx val="52"/>
              <c:layout>
                <c:manualLayout>
                  <c:x val="-7.6576576576576572E-2"/>
                  <c:y val="3.7037037037037056E-2"/>
                </c:manualLayout>
              </c:layout>
              <c:tx>
                <c:rich>
                  <a:bodyPr/>
                  <a:lstStyle/>
                  <a:p>
                    <a:r>
                      <a:rPr lang="en-US" dirty="0"/>
                      <a:t>6.5 Mb/d</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22-47B0-A40B-1B2DFCE22345}"/>
                </c:ext>
              </c:extLst>
            </c:dLbl>
            <c:numFmt formatCode="#,##0" sourceLinked="0"/>
            <c:spPr>
              <a:noFill/>
              <a:ln>
                <a:noFill/>
              </a:ln>
              <a:effectLst/>
            </c:spPr>
            <c:txPr>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Sheet1!$C$2:$C$11</c:f>
              <c:numCache>
                <c:formatCode>_(* #,##0_);_(* \(#,##0\);_(* "-"??_);_(@_)</c:formatCode>
                <c:ptCount val="10"/>
                <c:pt idx="0">
                  <c:v>8731.8110650000017</c:v>
                </c:pt>
                <c:pt idx="1">
                  <c:v>9340.5942791666675</c:v>
                </c:pt>
                <c:pt idx="2">
                  <c:v>8763.5908795676987</c:v>
                </c:pt>
                <c:pt idx="3">
                  <c:v>9300</c:v>
                </c:pt>
              </c:numCache>
            </c:numRef>
          </c:val>
          <c:extLst>
            <c:ext xmlns:c16="http://schemas.microsoft.com/office/drawing/2014/chart" uri="{C3380CC4-5D6E-409C-BE32-E72D297353CC}">
              <c16:uniqueId val="{00000002-9522-47B0-A40B-1B2DFCE22345}"/>
            </c:ext>
          </c:extLst>
        </c:ser>
        <c:ser>
          <c:idx val="4"/>
          <c:order val="2"/>
          <c:tx>
            <c:strRef>
              <c:f>Sheet1!$D$1</c:f>
              <c:strCache>
                <c:ptCount val="1"/>
                <c:pt idx="0">
                  <c:v>2017-2023 Growth </c:v>
                </c:pt>
              </c:strCache>
            </c:strRef>
          </c:tx>
          <c:spPr>
            <a:solidFill>
              <a:srgbClr val="376092"/>
            </a:solidFill>
            <a:ln>
              <a:solidFill>
                <a:schemeClr val="tx2">
                  <a:lumMod val="50000"/>
                </a:schemeClr>
              </a:solidFill>
            </a:ln>
          </c:spPr>
          <c:invertIfNegative val="0"/>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Sheet1!$D$2:$D$11</c:f>
              <c:numCache>
                <c:formatCode>General</c:formatCode>
                <c:ptCount val="10"/>
                <c:pt idx="4" formatCode="_(* #,##0_);_(* \(#,##0\);_(* &quot;-&quot;??_);_(@_)">
                  <c:v>10514.695879425301</c:v>
                </c:pt>
                <c:pt idx="5" formatCode="_(* #,##0_);_(* \(#,##0\);_(* &quot;-&quot;??_);_(@_)">
                  <c:v>11056.3727796155</c:v>
                </c:pt>
                <c:pt idx="6" formatCode="_(* #,##0_);_(* \(#,##0\);_(* &quot;-&quot;??_);_(@_)">
                  <c:v>11813.402434470583</c:v>
                </c:pt>
                <c:pt idx="7" formatCode="_(* #,##0_);_(* \(#,##0\);_(* &quot;-&quot;??_);_(@_)">
                  <c:v>12418.218512271416</c:v>
                </c:pt>
                <c:pt idx="8" formatCode="_(* #,##0_);_(* \(#,##0\);_(* &quot;-&quot;??_);_(@_)">
                  <c:v>12902.096517454391</c:v>
                </c:pt>
                <c:pt idx="9" formatCode="_(* #,##0_);_(* \(#,##0\);_(* &quot;-&quot;??_);_(@_)">
                  <c:v>13289.130069426055</c:v>
                </c:pt>
              </c:numCache>
            </c:numRef>
          </c:val>
          <c:extLst xmlns:c15="http://schemas.microsoft.com/office/drawing/2012/chart">
            <c:ext xmlns:c16="http://schemas.microsoft.com/office/drawing/2014/chart" uri="{C3380CC4-5D6E-409C-BE32-E72D297353CC}">
              <c16:uniqueId val="{00000003-9522-47B0-A40B-1B2DFCE22345}"/>
            </c:ext>
          </c:extLst>
        </c:ser>
        <c:dLbls>
          <c:showLegendKey val="0"/>
          <c:showVal val="0"/>
          <c:showCatName val="0"/>
          <c:showSerName val="0"/>
          <c:showPercent val="0"/>
          <c:showBubbleSize val="0"/>
        </c:dLbls>
        <c:gapWidth val="0"/>
        <c:overlap val="72"/>
        <c:axId val="506082424"/>
        <c:axId val="506073408"/>
        <c:extLst/>
      </c:barChart>
      <c:catAx>
        <c:axId val="506082424"/>
        <c:scaling>
          <c:orientation val="minMax"/>
        </c:scaling>
        <c:delete val="0"/>
        <c:axPos val="b"/>
        <c:numFmt formatCode="General" sourceLinked="1"/>
        <c:majorTickMark val="out"/>
        <c:minorTickMark val="none"/>
        <c:tickLblPos val="nextTo"/>
        <c:txPr>
          <a:bodyPr rot="-2700000"/>
          <a:lstStyle/>
          <a:p>
            <a:pPr>
              <a:defRPr b="1">
                <a:latin typeface="Arial" panose="020B0604020202020204" pitchFamily="34" charset="0"/>
                <a:cs typeface="Arial" panose="020B0604020202020204" pitchFamily="34" charset="0"/>
              </a:defRPr>
            </a:pPr>
            <a:endParaRPr lang="en-US"/>
          </a:p>
        </c:txPr>
        <c:crossAx val="506073408"/>
        <c:crosses val="autoZero"/>
        <c:auto val="1"/>
        <c:lblAlgn val="ctr"/>
        <c:lblOffset val="100"/>
        <c:tickLblSkip val="2"/>
        <c:noMultiLvlLbl val="0"/>
      </c:catAx>
      <c:valAx>
        <c:axId val="506073408"/>
        <c:scaling>
          <c:orientation val="minMax"/>
          <c:min val="0"/>
        </c:scaling>
        <c:delete val="0"/>
        <c:axPos val="l"/>
        <c:majorGridlines/>
        <c:title>
          <c:tx>
            <c:rich>
              <a:bodyPr/>
              <a:lstStyle/>
              <a:p>
                <a:pPr>
                  <a:defRPr/>
                </a:pPr>
                <a:r>
                  <a:rPr lang="en-US" dirty="0" err="1"/>
                  <a:t>MMb</a:t>
                </a:r>
                <a:r>
                  <a:rPr lang="en-US" dirty="0"/>
                  <a:t>/d</a:t>
                </a:r>
              </a:p>
            </c:rich>
          </c:tx>
          <c:overlay val="0"/>
        </c:title>
        <c:numFmt formatCode="#,##0" sourceLinked="0"/>
        <c:majorTickMark val="out"/>
        <c:minorTickMark val="none"/>
        <c:tickLblPos val="nextTo"/>
        <c:txPr>
          <a:bodyPr/>
          <a:lstStyle/>
          <a:p>
            <a:pPr>
              <a:defRPr b="1">
                <a:latin typeface="Arial" panose="020B0604020202020204" pitchFamily="34" charset="0"/>
                <a:cs typeface="Arial" panose="020B0604020202020204" pitchFamily="34" charset="0"/>
              </a:defRPr>
            </a:pPr>
            <a:endParaRPr lang="en-US"/>
          </a:p>
        </c:txPr>
        <c:crossAx val="506082424"/>
        <c:crosses val="autoZero"/>
        <c:crossBetween val="between"/>
        <c:dispUnits>
          <c:builtInUnit val="thousands"/>
        </c:dispUnits>
      </c:valAx>
      <c:spPr>
        <a:noFill/>
      </c:spPr>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Lower-48 Natural Gas</a:t>
            </a:r>
          </a:p>
        </c:rich>
      </c:tx>
      <c:layout>
        <c:manualLayout>
          <c:xMode val="edge"/>
          <c:yMode val="edge"/>
          <c:x val="0.37175212076536152"/>
          <c:y val="2.7442776229369747E-2"/>
        </c:manualLayout>
      </c:layout>
      <c:overlay val="1"/>
    </c:title>
    <c:autoTitleDeleted val="0"/>
    <c:plotArea>
      <c:layout>
        <c:manualLayout>
          <c:layoutTarget val="inner"/>
          <c:xMode val="edge"/>
          <c:yMode val="edge"/>
          <c:x val="0.28966059554196044"/>
          <c:y val="9.2699402386754351E-2"/>
          <c:w val="0.67053735858147578"/>
          <c:h val="0.76117743915680813"/>
        </c:manualLayout>
      </c:layout>
      <c:barChart>
        <c:barDir val="col"/>
        <c:grouping val="clustered"/>
        <c:varyColors val="0"/>
        <c:ser>
          <c:idx val="2"/>
          <c:order val="0"/>
          <c:tx>
            <c:strRef>
              <c:f>Sheet1!$B$1</c:f>
              <c:strCache>
                <c:ptCount val="1"/>
                <c:pt idx="0">
                  <c:v>2000-2007</c:v>
                </c:pt>
              </c:strCache>
            </c:strRef>
          </c:tx>
          <c:spPr>
            <a:solidFill>
              <a:schemeClr val="accent4">
                <a:lumMod val="60000"/>
                <a:lumOff val="40000"/>
              </a:schemeClr>
            </a:solidFill>
            <a:ln>
              <a:solidFill>
                <a:schemeClr val="accent4">
                  <a:lumMod val="75000"/>
                </a:schemeClr>
              </a:solidFill>
            </a:ln>
          </c:spPr>
          <c:invertIfNegative val="0"/>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Sheet1!$B$2:$B$11</c:f>
              <c:numCache>
                <c:formatCode>General</c:formatCode>
                <c:ptCount val="10"/>
              </c:numCache>
            </c:numRef>
          </c:val>
          <c:extLst>
            <c:ext xmlns:c16="http://schemas.microsoft.com/office/drawing/2014/chart" uri="{C3380CC4-5D6E-409C-BE32-E72D297353CC}">
              <c16:uniqueId val="{00000000-7F75-4067-9E95-671CCA128D66}"/>
            </c:ext>
          </c:extLst>
        </c:ser>
        <c:ser>
          <c:idx val="3"/>
          <c:order val="1"/>
          <c:tx>
            <c:strRef>
              <c:f>Sheet1!$C$1</c:f>
              <c:strCache>
                <c:ptCount val="1"/>
                <c:pt idx="0">
                  <c:v>2008-2017</c:v>
                </c:pt>
              </c:strCache>
            </c:strRef>
          </c:tx>
          <c:spPr>
            <a:solidFill>
              <a:srgbClr val="99BA56"/>
            </a:solidFill>
            <a:ln>
              <a:solidFill>
                <a:schemeClr val="tx2">
                  <a:lumMod val="75000"/>
                </a:schemeClr>
              </a:solidFill>
              <a:round/>
            </a:ln>
            <a:effectLst/>
          </c:spPr>
          <c:invertIfNegative val="0"/>
          <c:dLbls>
            <c:dLbl>
              <c:idx val="52"/>
              <c:layout>
                <c:manualLayout>
                  <c:x val="-7.6576576576576572E-2"/>
                  <c:y val="3.7037037037037056E-2"/>
                </c:manualLayout>
              </c:layout>
              <c:tx>
                <c:rich>
                  <a:bodyPr/>
                  <a:lstStyle/>
                  <a:p>
                    <a:r>
                      <a:rPr lang="en-US" dirty="0"/>
                      <a:t>6.5 Mb/d</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75-4067-9E95-671CCA128D66}"/>
                </c:ext>
              </c:extLst>
            </c:dLbl>
            <c:numFmt formatCode="#,##0" sourceLinked="0"/>
            <c:spPr>
              <a:noFill/>
              <a:ln>
                <a:noFill/>
              </a:ln>
              <a:effectLst/>
            </c:spPr>
            <c:txPr>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Sheet1!$C$2:$C$11</c:f>
              <c:numCache>
                <c:formatCode>_(* #,##0_);_(* \(#,##0\);_(* "-"??_);_(@_)</c:formatCode>
                <c:ptCount val="10"/>
                <c:pt idx="0">
                  <c:v>70028.806121666639</c:v>
                </c:pt>
                <c:pt idx="1">
                  <c:v>73263.441893333336</c:v>
                </c:pt>
                <c:pt idx="2">
                  <c:v>71938.151844009102</c:v>
                </c:pt>
                <c:pt idx="3">
                  <c:v>73224</c:v>
                </c:pt>
              </c:numCache>
            </c:numRef>
          </c:val>
          <c:extLst>
            <c:ext xmlns:c16="http://schemas.microsoft.com/office/drawing/2014/chart" uri="{C3380CC4-5D6E-409C-BE32-E72D297353CC}">
              <c16:uniqueId val="{00000002-7F75-4067-9E95-671CCA128D66}"/>
            </c:ext>
          </c:extLst>
        </c:ser>
        <c:ser>
          <c:idx val="4"/>
          <c:order val="2"/>
          <c:tx>
            <c:strRef>
              <c:f>Sheet1!$D$1</c:f>
              <c:strCache>
                <c:ptCount val="1"/>
                <c:pt idx="0">
                  <c:v>2017-2023 Growth </c:v>
                </c:pt>
              </c:strCache>
            </c:strRef>
          </c:tx>
          <c:spPr>
            <a:solidFill>
              <a:schemeClr val="accent3">
                <a:lumMod val="75000"/>
              </a:schemeClr>
            </a:solidFill>
            <a:ln>
              <a:solidFill>
                <a:schemeClr val="accent3">
                  <a:lumMod val="50000"/>
                </a:schemeClr>
              </a:solidFill>
            </a:ln>
          </c:spPr>
          <c:invertIfNegative val="0"/>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Sheet1!$D$2:$D$11</c:f>
              <c:numCache>
                <c:formatCode>General</c:formatCode>
                <c:ptCount val="10"/>
                <c:pt idx="4" formatCode="_(* #,##0_);_(* \(#,##0\);_(* &quot;-&quot;??_);_(@_)">
                  <c:v>79576.75134476542</c:v>
                </c:pt>
                <c:pt idx="5" formatCode="_(* #,##0_);_(* \(#,##0\);_(* &quot;-&quot;??_);_(@_)">
                  <c:v>83718.813662035813</c:v>
                </c:pt>
                <c:pt idx="6" formatCode="_(* #,##0_);_(* \(#,##0\);_(* &quot;-&quot;??_);_(@_)">
                  <c:v>86683.801933772731</c:v>
                </c:pt>
                <c:pt idx="7" formatCode="_(* #,##0_);_(* \(#,##0\);_(* &quot;-&quot;??_);_(@_)">
                  <c:v>88958.17455632113</c:v>
                </c:pt>
                <c:pt idx="8" formatCode="_(* #,##0_);_(* \(#,##0\);_(* &quot;-&quot;??_);_(@_)">
                  <c:v>90862.368813456633</c:v>
                </c:pt>
                <c:pt idx="9" formatCode="_(* #,##0_);_(* \(#,##0\);_(* &quot;-&quot;??_);_(@_)">
                  <c:v>92534.454892586451</c:v>
                </c:pt>
              </c:numCache>
            </c:numRef>
          </c:val>
          <c:extLst xmlns:c15="http://schemas.microsoft.com/office/drawing/2012/chart">
            <c:ext xmlns:c16="http://schemas.microsoft.com/office/drawing/2014/chart" uri="{C3380CC4-5D6E-409C-BE32-E72D297353CC}">
              <c16:uniqueId val="{00000003-7F75-4067-9E95-671CCA128D66}"/>
            </c:ext>
          </c:extLst>
        </c:ser>
        <c:dLbls>
          <c:showLegendKey val="0"/>
          <c:showVal val="0"/>
          <c:showCatName val="0"/>
          <c:showSerName val="0"/>
          <c:showPercent val="0"/>
          <c:showBubbleSize val="0"/>
        </c:dLbls>
        <c:gapWidth val="0"/>
        <c:overlap val="72"/>
        <c:axId val="506082424"/>
        <c:axId val="506073408"/>
        <c:extLst/>
      </c:barChart>
      <c:catAx>
        <c:axId val="506082424"/>
        <c:scaling>
          <c:orientation val="minMax"/>
        </c:scaling>
        <c:delete val="0"/>
        <c:axPos val="b"/>
        <c:numFmt formatCode="General" sourceLinked="1"/>
        <c:majorTickMark val="out"/>
        <c:minorTickMark val="none"/>
        <c:tickLblPos val="nextTo"/>
        <c:txPr>
          <a:bodyPr rot="-2700000"/>
          <a:lstStyle/>
          <a:p>
            <a:pPr>
              <a:defRPr b="1">
                <a:latin typeface="Arial" panose="020B0604020202020204" pitchFamily="34" charset="0"/>
                <a:cs typeface="Arial" panose="020B0604020202020204" pitchFamily="34" charset="0"/>
              </a:defRPr>
            </a:pPr>
            <a:endParaRPr lang="en-US"/>
          </a:p>
        </c:txPr>
        <c:crossAx val="506073408"/>
        <c:crosses val="autoZero"/>
        <c:auto val="1"/>
        <c:lblAlgn val="ctr"/>
        <c:lblOffset val="100"/>
        <c:tickLblSkip val="2"/>
        <c:noMultiLvlLbl val="0"/>
      </c:catAx>
      <c:valAx>
        <c:axId val="506073408"/>
        <c:scaling>
          <c:orientation val="minMax"/>
          <c:max val="95000"/>
          <c:min val="0"/>
        </c:scaling>
        <c:delete val="0"/>
        <c:axPos val="l"/>
        <c:majorGridlines/>
        <c:title>
          <c:tx>
            <c:rich>
              <a:bodyPr/>
              <a:lstStyle/>
              <a:p>
                <a:pPr>
                  <a:defRPr/>
                </a:pPr>
                <a:r>
                  <a:rPr lang="en-US" dirty="0" err="1"/>
                  <a:t>Bcf</a:t>
                </a:r>
                <a:r>
                  <a:rPr lang="en-US" dirty="0"/>
                  <a:t>/d</a:t>
                </a:r>
              </a:p>
            </c:rich>
          </c:tx>
          <c:overlay val="0"/>
        </c:title>
        <c:numFmt formatCode="#,##0" sourceLinked="0"/>
        <c:majorTickMark val="out"/>
        <c:minorTickMark val="none"/>
        <c:tickLblPos val="nextTo"/>
        <c:txPr>
          <a:bodyPr/>
          <a:lstStyle/>
          <a:p>
            <a:pPr>
              <a:defRPr b="1">
                <a:latin typeface="Arial" panose="020B0604020202020204" pitchFamily="34" charset="0"/>
                <a:cs typeface="Arial" panose="020B0604020202020204" pitchFamily="34" charset="0"/>
              </a:defRPr>
            </a:pPr>
            <a:endParaRPr lang="en-US"/>
          </a:p>
        </c:txPr>
        <c:crossAx val="506082424"/>
        <c:crosses val="autoZero"/>
        <c:crossBetween val="between"/>
        <c:majorUnit val="20000"/>
        <c:dispUnits>
          <c:builtInUnit val="thousands"/>
        </c:dispUnits>
      </c:valAx>
      <c:spPr>
        <a:noFill/>
      </c:spPr>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NGLs from Processing</a:t>
            </a:r>
          </a:p>
        </c:rich>
      </c:tx>
      <c:layout>
        <c:manualLayout>
          <c:xMode val="edge"/>
          <c:yMode val="edge"/>
          <c:x val="0.37175212076536152"/>
          <c:y val="2.7442776229369747E-2"/>
        </c:manualLayout>
      </c:layout>
      <c:overlay val="1"/>
    </c:title>
    <c:autoTitleDeleted val="0"/>
    <c:plotArea>
      <c:layout>
        <c:manualLayout>
          <c:layoutTarget val="inner"/>
          <c:xMode val="edge"/>
          <c:yMode val="edge"/>
          <c:x val="0.28966059554196044"/>
          <c:y val="9.2699402386754351E-2"/>
          <c:w val="0.67053735858147578"/>
          <c:h val="0.76117743915680813"/>
        </c:manualLayout>
      </c:layout>
      <c:barChart>
        <c:barDir val="col"/>
        <c:grouping val="clustered"/>
        <c:varyColors val="0"/>
        <c:ser>
          <c:idx val="2"/>
          <c:order val="0"/>
          <c:tx>
            <c:strRef>
              <c:f>Sheet1!$B$1</c:f>
              <c:strCache>
                <c:ptCount val="1"/>
                <c:pt idx="0">
                  <c:v>2000-2007</c:v>
                </c:pt>
              </c:strCache>
            </c:strRef>
          </c:tx>
          <c:spPr>
            <a:solidFill>
              <a:schemeClr val="accent4">
                <a:lumMod val="60000"/>
                <a:lumOff val="40000"/>
              </a:schemeClr>
            </a:solidFill>
            <a:ln>
              <a:solidFill>
                <a:schemeClr val="accent4">
                  <a:lumMod val="75000"/>
                </a:schemeClr>
              </a:solidFill>
            </a:ln>
          </c:spPr>
          <c:invertIfNegative val="0"/>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Sheet1!$B$2:$B$11</c:f>
              <c:numCache>
                <c:formatCode>General</c:formatCode>
                <c:ptCount val="10"/>
              </c:numCache>
            </c:numRef>
          </c:val>
          <c:extLst>
            <c:ext xmlns:c16="http://schemas.microsoft.com/office/drawing/2014/chart" uri="{C3380CC4-5D6E-409C-BE32-E72D297353CC}">
              <c16:uniqueId val="{00000000-EE0B-4B57-9A19-D22C4DE8DBB6}"/>
            </c:ext>
          </c:extLst>
        </c:ser>
        <c:ser>
          <c:idx val="3"/>
          <c:order val="1"/>
          <c:tx>
            <c:strRef>
              <c:f>Sheet1!$C$1</c:f>
              <c:strCache>
                <c:ptCount val="1"/>
                <c:pt idx="0">
                  <c:v>2008-2017</c:v>
                </c:pt>
              </c:strCache>
            </c:strRef>
          </c:tx>
          <c:spPr>
            <a:solidFill>
              <a:srgbClr val="D99593"/>
            </a:solidFill>
            <a:ln>
              <a:solidFill>
                <a:schemeClr val="tx2">
                  <a:lumMod val="75000"/>
                </a:schemeClr>
              </a:solidFill>
              <a:round/>
            </a:ln>
            <a:effectLst/>
          </c:spPr>
          <c:invertIfNegative val="0"/>
          <c:dLbls>
            <c:dLbl>
              <c:idx val="52"/>
              <c:layout>
                <c:manualLayout>
                  <c:x val="-7.6576576576576572E-2"/>
                  <c:y val="3.7037037037037056E-2"/>
                </c:manualLayout>
              </c:layout>
              <c:tx>
                <c:rich>
                  <a:bodyPr/>
                  <a:lstStyle/>
                  <a:p>
                    <a:r>
                      <a:rPr lang="en-US" dirty="0"/>
                      <a:t>6.5 Mb/d</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E0B-4B57-9A19-D22C4DE8DBB6}"/>
                </c:ext>
              </c:extLst>
            </c:dLbl>
            <c:numFmt formatCode="#,##0" sourceLinked="0"/>
            <c:spPr>
              <a:noFill/>
              <a:ln>
                <a:noFill/>
              </a:ln>
              <a:effectLst/>
            </c:spPr>
            <c:txPr>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Sheet1!$C$2:$C$11</c:f>
              <c:numCache>
                <c:formatCode>_(* #,##0_);_(* \(#,##0\);_(* "-"??_);_(@_)</c:formatCode>
                <c:ptCount val="10"/>
                <c:pt idx="0">
                  <c:v>3015</c:v>
                </c:pt>
                <c:pt idx="1">
                  <c:v>3342</c:v>
                </c:pt>
                <c:pt idx="2">
                  <c:v>3509</c:v>
                </c:pt>
                <c:pt idx="3">
                  <c:v>3689</c:v>
                </c:pt>
              </c:numCache>
            </c:numRef>
          </c:val>
          <c:extLst>
            <c:ext xmlns:c16="http://schemas.microsoft.com/office/drawing/2014/chart" uri="{C3380CC4-5D6E-409C-BE32-E72D297353CC}">
              <c16:uniqueId val="{00000002-EE0B-4B57-9A19-D22C4DE8DBB6}"/>
            </c:ext>
          </c:extLst>
        </c:ser>
        <c:ser>
          <c:idx val="4"/>
          <c:order val="2"/>
          <c:tx>
            <c:strRef>
              <c:f>Sheet1!$D$1</c:f>
              <c:strCache>
                <c:ptCount val="1"/>
                <c:pt idx="0">
                  <c:v>2017-2023 Growth </c:v>
                </c:pt>
              </c:strCache>
            </c:strRef>
          </c:tx>
          <c:spPr>
            <a:solidFill>
              <a:srgbClr val="C0504D"/>
            </a:solidFill>
            <a:ln>
              <a:solidFill>
                <a:schemeClr val="accent2">
                  <a:lumMod val="50000"/>
                </a:schemeClr>
              </a:solidFill>
            </a:ln>
          </c:spPr>
          <c:invertIfNegative val="0"/>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Sheet1!$D$2:$D$11</c:f>
              <c:numCache>
                <c:formatCode>General</c:formatCode>
                <c:ptCount val="10"/>
                <c:pt idx="4" formatCode="0">
                  <c:v>4426</c:v>
                </c:pt>
                <c:pt idx="5" formatCode="0">
                  <c:v>4915</c:v>
                </c:pt>
                <c:pt idx="6" formatCode="0">
                  <c:v>5179</c:v>
                </c:pt>
                <c:pt idx="7" formatCode="0">
                  <c:v>5336</c:v>
                </c:pt>
                <c:pt idx="8" formatCode="0">
                  <c:v>5570</c:v>
                </c:pt>
                <c:pt idx="9" formatCode="0">
                  <c:v>5704</c:v>
                </c:pt>
              </c:numCache>
            </c:numRef>
          </c:val>
          <c:extLst xmlns:c15="http://schemas.microsoft.com/office/drawing/2012/chart">
            <c:ext xmlns:c16="http://schemas.microsoft.com/office/drawing/2014/chart" uri="{C3380CC4-5D6E-409C-BE32-E72D297353CC}">
              <c16:uniqueId val="{00000003-EE0B-4B57-9A19-D22C4DE8DBB6}"/>
            </c:ext>
          </c:extLst>
        </c:ser>
        <c:dLbls>
          <c:showLegendKey val="0"/>
          <c:showVal val="0"/>
          <c:showCatName val="0"/>
          <c:showSerName val="0"/>
          <c:showPercent val="0"/>
          <c:showBubbleSize val="0"/>
        </c:dLbls>
        <c:gapWidth val="0"/>
        <c:overlap val="72"/>
        <c:axId val="506082424"/>
        <c:axId val="506073408"/>
        <c:extLst/>
      </c:barChart>
      <c:catAx>
        <c:axId val="506082424"/>
        <c:scaling>
          <c:orientation val="minMax"/>
        </c:scaling>
        <c:delete val="0"/>
        <c:axPos val="b"/>
        <c:numFmt formatCode="General" sourceLinked="1"/>
        <c:majorTickMark val="out"/>
        <c:minorTickMark val="none"/>
        <c:tickLblPos val="nextTo"/>
        <c:txPr>
          <a:bodyPr rot="-2700000"/>
          <a:lstStyle/>
          <a:p>
            <a:pPr>
              <a:defRPr b="1">
                <a:latin typeface="Arial" panose="020B0604020202020204" pitchFamily="34" charset="0"/>
                <a:cs typeface="Arial" panose="020B0604020202020204" pitchFamily="34" charset="0"/>
              </a:defRPr>
            </a:pPr>
            <a:endParaRPr lang="en-US"/>
          </a:p>
        </c:txPr>
        <c:crossAx val="506073408"/>
        <c:crosses val="autoZero"/>
        <c:auto val="1"/>
        <c:lblAlgn val="ctr"/>
        <c:lblOffset val="100"/>
        <c:tickLblSkip val="2"/>
        <c:noMultiLvlLbl val="0"/>
      </c:catAx>
      <c:valAx>
        <c:axId val="506073408"/>
        <c:scaling>
          <c:orientation val="minMax"/>
          <c:min val="0"/>
        </c:scaling>
        <c:delete val="0"/>
        <c:axPos val="l"/>
        <c:majorGridlines/>
        <c:title>
          <c:tx>
            <c:rich>
              <a:bodyPr/>
              <a:lstStyle/>
              <a:p>
                <a:pPr>
                  <a:defRPr/>
                </a:pPr>
                <a:r>
                  <a:rPr lang="en-US" dirty="0" err="1"/>
                  <a:t>MMb</a:t>
                </a:r>
                <a:r>
                  <a:rPr lang="en-US" dirty="0"/>
                  <a:t>/d</a:t>
                </a:r>
              </a:p>
            </c:rich>
          </c:tx>
          <c:overlay val="0"/>
        </c:title>
        <c:numFmt formatCode="#,##0" sourceLinked="0"/>
        <c:majorTickMark val="out"/>
        <c:minorTickMark val="none"/>
        <c:tickLblPos val="nextTo"/>
        <c:txPr>
          <a:bodyPr/>
          <a:lstStyle/>
          <a:p>
            <a:pPr>
              <a:defRPr b="1">
                <a:latin typeface="Arial" panose="020B0604020202020204" pitchFamily="34" charset="0"/>
                <a:cs typeface="Arial" panose="020B0604020202020204" pitchFamily="34" charset="0"/>
              </a:defRPr>
            </a:pPr>
            <a:endParaRPr lang="en-US"/>
          </a:p>
        </c:txPr>
        <c:crossAx val="506082424"/>
        <c:crosses val="autoZero"/>
        <c:crossBetween val="between"/>
        <c:majorUnit val="1000"/>
        <c:dispUnits>
          <c:builtInUnit val="thousands"/>
        </c:dispUnits>
      </c:valAx>
      <c:spPr>
        <a:noFill/>
      </c:spPr>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76906865284623E-2"/>
          <c:y val="5.0014482431149095E-2"/>
          <c:w val="0.87570251789487386"/>
          <c:h val="0.82435256247480371"/>
        </c:manualLayout>
      </c:layout>
      <c:areaChart>
        <c:grouping val="stacked"/>
        <c:varyColors val="0"/>
        <c:ser>
          <c:idx val="5"/>
          <c:order val="0"/>
          <c:tx>
            <c:strRef>
              <c:f>'US prod'!$B$26</c:f>
              <c:strCache>
                <c:ptCount val="1"/>
                <c:pt idx="0">
                  <c:v>Other</c:v>
                </c:pt>
              </c:strCache>
            </c:strRef>
          </c:tx>
          <c:spPr>
            <a:solidFill>
              <a:srgbClr val="00A4E3"/>
            </a:solidFill>
          </c:spPr>
          <c:cat>
            <c:numRef>
              <c:f>'US prod'!$C$21:$AA$21</c:f>
              <c:numCache>
                <c:formatCode>General</c:formatCode>
                <c:ptCount val="2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pt idx="21">
                  <c:v>2032</c:v>
                </c:pt>
                <c:pt idx="22">
                  <c:v>2033</c:v>
                </c:pt>
                <c:pt idx="23">
                  <c:v>2034</c:v>
                </c:pt>
                <c:pt idx="24">
                  <c:v>2035</c:v>
                </c:pt>
              </c:numCache>
            </c:numRef>
          </c:cat>
          <c:val>
            <c:numRef>
              <c:f>'US prod'!$C$26:$AA$26</c:f>
              <c:numCache>
                <c:formatCode>General</c:formatCode>
                <c:ptCount val="25"/>
                <c:pt idx="0">
                  <c:v>2068</c:v>
                </c:pt>
                <c:pt idx="1">
                  <c:v>2242</c:v>
                </c:pt>
                <c:pt idx="2">
                  <c:v>2404</c:v>
                </c:pt>
                <c:pt idx="3">
                  <c:v>2083</c:v>
                </c:pt>
                <c:pt idx="4">
                  <c:v>1987</c:v>
                </c:pt>
                <c:pt idx="5">
                  <c:v>1776</c:v>
                </c:pt>
                <c:pt idx="6" formatCode="0">
                  <c:v>1652.2833499999947</c:v>
                </c:pt>
                <c:pt idx="7" formatCode="0">
                  <c:v>1554.819229999998</c:v>
                </c:pt>
                <c:pt idx="8" formatCode="0">
                  <c:v>1561.9967200000003</c:v>
                </c:pt>
                <c:pt idx="9" formatCode="0">
                  <c:v>1522.5747499999966</c:v>
                </c:pt>
                <c:pt idx="10" formatCode="0">
                  <c:v>1527.71039</c:v>
                </c:pt>
                <c:pt idx="11" formatCode="0">
                  <c:v>1542.8337199999999</c:v>
                </c:pt>
                <c:pt idx="12" formatCode="0">
                  <c:v>1559.536420000006</c:v>
                </c:pt>
                <c:pt idx="13" formatCode="0">
                  <c:v>1564.4309100000032</c:v>
                </c:pt>
                <c:pt idx="14" formatCode="0">
                  <c:v>1561.7112999999929</c:v>
                </c:pt>
                <c:pt idx="15" formatCode="0">
                  <c:v>1556.1741400000028</c:v>
                </c:pt>
                <c:pt idx="16" formatCode="0">
                  <c:v>1558.5411799999997</c:v>
                </c:pt>
                <c:pt idx="17" formatCode="0">
                  <c:v>1571.3462099999986</c:v>
                </c:pt>
                <c:pt idx="18" formatCode="0">
                  <c:v>1588.5141200000085</c:v>
                </c:pt>
                <c:pt idx="19" formatCode="0">
                  <c:v>1594.1288199999972</c:v>
                </c:pt>
                <c:pt idx="20" formatCode="0">
                  <c:v>1577.5449599999911</c:v>
                </c:pt>
                <c:pt idx="21" formatCode="0">
                  <c:v>1574.3921900000016</c:v>
                </c:pt>
                <c:pt idx="22" formatCode="0">
                  <c:v>1577.6732000000013</c:v>
                </c:pt>
                <c:pt idx="23" formatCode="0">
                  <c:v>1564.3028300000049</c:v>
                </c:pt>
                <c:pt idx="24" formatCode="0">
                  <c:v>1509.0539600000011</c:v>
                </c:pt>
              </c:numCache>
            </c:numRef>
          </c:val>
          <c:extLst>
            <c:ext xmlns:c16="http://schemas.microsoft.com/office/drawing/2014/chart" uri="{C3380CC4-5D6E-409C-BE32-E72D297353CC}">
              <c16:uniqueId val="{00000000-A7CD-4909-86A7-E41146628D2C}"/>
            </c:ext>
          </c:extLst>
        </c:ser>
        <c:ser>
          <c:idx val="0"/>
          <c:order val="1"/>
          <c:tx>
            <c:strRef>
              <c:f>'US prod'!$B$22</c:f>
              <c:strCache>
                <c:ptCount val="1"/>
                <c:pt idx="0">
                  <c:v>Eagle Ford</c:v>
                </c:pt>
              </c:strCache>
            </c:strRef>
          </c:tx>
          <c:spPr>
            <a:solidFill>
              <a:srgbClr val="06357A"/>
            </a:solidFill>
          </c:spPr>
          <c:cat>
            <c:numRef>
              <c:f>'US prod'!$C$21:$AA$21</c:f>
              <c:numCache>
                <c:formatCode>General</c:formatCode>
                <c:ptCount val="2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pt idx="21">
                  <c:v>2032</c:v>
                </c:pt>
                <c:pt idx="22">
                  <c:v>2033</c:v>
                </c:pt>
                <c:pt idx="23">
                  <c:v>2034</c:v>
                </c:pt>
                <c:pt idx="24">
                  <c:v>2035</c:v>
                </c:pt>
              </c:numCache>
            </c:numRef>
          </c:cat>
          <c:val>
            <c:numRef>
              <c:f>'US prod'!$C$22:$AA$22</c:f>
              <c:numCache>
                <c:formatCode>General</c:formatCode>
                <c:ptCount val="25"/>
                <c:pt idx="0">
                  <c:v>204</c:v>
                </c:pt>
                <c:pt idx="1">
                  <c:v>546</c:v>
                </c:pt>
                <c:pt idx="2">
                  <c:v>879</c:v>
                </c:pt>
                <c:pt idx="3">
                  <c:v>1428</c:v>
                </c:pt>
                <c:pt idx="4">
                  <c:v>1613</c:v>
                </c:pt>
                <c:pt idx="5">
                  <c:v>1320</c:v>
                </c:pt>
                <c:pt idx="6">
                  <c:v>1256.4325600000002</c:v>
                </c:pt>
                <c:pt idx="7">
                  <c:v>1394.6719200000002</c:v>
                </c:pt>
                <c:pt idx="8">
                  <c:v>1477.6976000000004</c:v>
                </c:pt>
                <c:pt idx="9">
                  <c:v>1689.5422600000002</c:v>
                </c:pt>
                <c:pt idx="10">
                  <c:v>1898.04213</c:v>
                </c:pt>
                <c:pt idx="11">
                  <c:v>2007.7528799999998</c:v>
                </c:pt>
                <c:pt idx="12">
                  <c:v>2026.7978899999998</c:v>
                </c:pt>
                <c:pt idx="13">
                  <c:v>2001.6751799999995</c:v>
                </c:pt>
                <c:pt idx="14">
                  <c:v>1949.91275</c:v>
                </c:pt>
                <c:pt idx="15">
                  <c:v>1907.8561899999995</c:v>
                </c:pt>
                <c:pt idx="16">
                  <c:v>1867.41948</c:v>
                </c:pt>
                <c:pt idx="17">
                  <c:v>1840.6932999999997</c:v>
                </c:pt>
                <c:pt idx="18">
                  <c:v>1815.8158100000003</c:v>
                </c:pt>
                <c:pt idx="19">
                  <c:v>1799.6795299999999</c:v>
                </c:pt>
                <c:pt idx="20">
                  <c:v>1777.7804600000004</c:v>
                </c:pt>
                <c:pt idx="21">
                  <c:v>1742.1387500000001</c:v>
                </c:pt>
                <c:pt idx="22">
                  <c:v>1737.3919000000003</c:v>
                </c:pt>
                <c:pt idx="23">
                  <c:v>1746.1685699999996</c:v>
                </c:pt>
                <c:pt idx="24">
                  <c:v>1753.2955999999999</c:v>
                </c:pt>
              </c:numCache>
            </c:numRef>
          </c:val>
          <c:extLst>
            <c:ext xmlns:c16="http://schemas.microsoft.com/office/drawing/2014/chart" uri="{C3380CC4-5D6E-409C-BE32-E72D297353CC}">
              <c16:uniqueId val="{00000001-A7CD-4909-86A7-E41146628D2C}"/>
            </c:ext>
          </c:extLst>
        </c:ser>
        <c:ser>
          <c:idx val="1"/>
          <c:order val="2"/>
          <c:tx>
            <c:strRef>
              <c:f>'US prod'!$B$23</c:f>
              <c:strCache>
                <c:ptCount val="1"/>
                <c:pt idx="0">
                  <c:v>Bakken</c:v>
                </c:pt>
              </c:strCache>
            </c:strRef>
          </c:tx>
          <c:spPr>
            <a:solidFill>
              <a:srgbClr val="ADAFB2"/>
            </a:solidFill>
          </c:spPr>
          <c:cat>
            <c:numRef>
              <c:f>'US prod'!$C$21:$AA$21</c:f>
              <c:numCache>
                <c:formatCode>General</c:formatCode>
                <c:ptCount val="2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pt idx="21">
                  <c:v>2032</c:v>
                </c:pt>
                <c:pt idx="22">
                  <c:v>2033</c:v>
                </c:pt>
                <c:pt idx="23">
                  <c:v>2034</c:v>
                </c:pt>
                <c:pt idx="24">
                  <c:v>2035</c:v>
                </c:pt>
              </c:numCache>
            </c:numRef>
          </c:cat>
          <c:val>
            <c:numRef>
              <c:f>'US prod'!$C$23:$AA$23</c:f>
              <c:numCache>
                <c:formatCode>General</c:formatCode>
                <c:ptCount val="25"/>
                <c:pt idx="0">
                  <c:v>362</c:v>
                </c:pt>
                <c:pt idx="1">
                  <c:v>602</c:v>
                </c:pt>
                <c:pt idx="2">
                  <c:v>863</c:v>
                </c:pt>
                <c:pt idx="3">
                  <c:v>1056</c:v>
                </c:pt>
                <c:pt idx="4">
                  <c:v>1253</c:v>
                </c:pt>
                <c:pt idx="5">
                  <c:v>1008</c:v>
                </c:pt>
                <c:pt idx="6" formatCode="0">
                  <c:v>1128.0790400000003</c:v>
                </c:pt>
                <c:pt idx="7" formatCode="0">
                  <c:v>1165.7463400000001</c:v>
                </c:pt>
                <c:pt idx="8" formatCode="0">
                  <c:v>1157.1857200000002</c:v>
                </c:pt>
                <c:pt idx="9" formatCode="0">
                  <c:v>1250.9809100000002</c:v>
                </c:pt>
                <c:pt idx="10" formatCode="0">
                  <c:v>1387.3466899999999</c:v>
                </c:pt>
                <c:pt idx="11" formatCode="0">
                  <c:v>1507.7551000000003</c:v>
                </c:pt>
                <c:pt idx="12" formatCode="0">
                  <c:v>1607.9023300000001</c:v>
                </c:pt>
                <c:pt idx="13" formatCode="0">
                  <c:v>1643.7417699999999</c:v>
                </c:pt>
                <c:pt idx="14" formatCode="0">
                  <c:v>1633.5554099999999</c:v>
                </c:pt>
                <c:pt idx="15" formatCode="0">
                  <c:v>1621.54701</c:v>
                </c:pt>
                <c:pt idx="16" formatCode="0">
                  <c:v>1611.3908500000002</c:v>
                </c:pt>
                <c:pt idx="17" formatCode="0">
                  <c:v>1628.4645700000003</c:v>
                </c:pt>
                <c:pt idx="18" formatCode="0">
                  <c:v>1621.5561400000001</c:v>
                </c:pt>
                <c:pt idx="19" formatCode="0">
                  <c:v>1612.6312499999999</c:v>
                </c:pt>
                <c:pt idx="20" formatCode="0">
                  <c:v>1616.1667400000001</c:v>
                </c:pt>
                <c:pt idx="21" formatCode="0">
                  <c:v>1606.7810999999999</c:v>
                </c:pt>
                <c:pt idx="22" formatCode="0">
                  <c:v>1558.8130600000002</c:v>
                </c:pt>
                <c:pt idx="23" formatCode="0">
                  <c:v>1469.1203899999998</c:v>
                </c:pt>
                <c:pt idx="24" formatCode="0">
                  <c:v>1354.5874700000002</c:v>
                </c:pt>
              </c:numCache>
            </c:numRef>
          </c:val>
          <c:extLst>
            <c:ext xmlns:c16="http://schemas.microsoft.com/office/drawing/2014/chart" uri="{C3380CC4-5D6E-409C-BE32-E72D297353CC}">
              <c16:uniqueId val="{00000002-A7CD-4909-86A7-E41146628D2C}"/>
            </c:ext>
          </c:extLst>
        </c:ser>
        <c:ser>
          <c:idx val="2"/>
          <c:order val="3"/>
          <c:tx>
            <c:strRef>
              <c:f>'US prod'!$B$24</c:f>
              <c:strCache>
                <c:ptCount val="1"/>
                <c:pt idx="0">
                  <c:v>Niobrara</c:v>
                </c:pt>
              </c:strCache>
            </c:strRef>
          </c:tx>
          <c:spPr>
            <a:solidFill>
              <a:srgbClr val="008542"/>
            </a:solidFill>
          </c:spPr>
          <c:cat>
            <c:numRef>
              <c:f>'US prod'!$C$21:$AA$21</c:f>
              <c:numCache>
                <c:formatCode>General</c:formatCode>
                <c:ptCount val="2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pt idx="21">
                  <c:v>2032</c:v>
                </c:pt>
                <c:pt idx="22">
                  <c:v>2033</c:v>
                </c:pt>
                <c:pt idx="23">
                  <c:v>2034</c:v>
                </c:pt>
                <c:pt idx="24">
                  <c:v>2035</c:v>
                </c:pt>
              </c:numCache>
            </c:numRef>
          </c:cat>
          <c:val>
            <c:numRef>
              <c:f>'US prod'!$C$24:$AA$24</c:f>
              <c:numCache>
                <c:formatCode>General</c:formatCode>
                <c:ptCount val="25"/>
                <c:pt idx="0">
                  <c:v>73</c:v>
                </c:pt>
                <c:pt idx="1">
                  <c:v>103</c:v>
                </c:pt>
                <c:pt idx="2">
                  <c:v>151</c:v>
                </c:pt>
                <c:pt idx="3">
                  <c:v>229</c:v>
                </c:pt>
                <c:pt idx="4">
                  <c:v>273</c:v>
                </c:pt>
                <c:pt idx="5">
                  <c:v>248</c:v>
                </c:pt>
                <c:pt idx="6" formatCode="0">
                  <c:v>234</c:v>
                </c:pt>
                <c:pt idx="7" formatCode="0">
                  <c:v>301.97376000000003</c:v>
                </c:pt>
                <c:pt idx="8" formatCode="0">
                  <c:v>329.37251000000003</c:v>
                </c:pt>
                <c:pt idx="9" formatCode="0">
                  <c:v>368.76430999999997</c:v>
                </c:pt>
                <c:pt idx="10" formatCode="0">
                  <c:v>412.60828000000004</c:v>
                </c:pt>
                <c:pt idx="11" formatCode="0">
                  <c:v>448.06611999999996</c:v>
                </c:pt>
                <c:pt idx="12" formatCode="0">
                  <c:v>474.17637000000002</c:v>
                </c:pt>
                <c:pt idx="13" formatCode="0">
                  <c:v>489.89794000000001</c:v>
                </c:pt>
                <c:pt idx="14" formatCode="0">
                  <c:v>499.29318000000001</c:v>
                </c:pt>
                <c:pt idx="15" formatCode="0">
                  <c:v>480.35372999999998</c:v>
                </c:pt>
                <c:pt idx="16" formatCode="0">
                  <c:v>450.74374</c:v>
                </c:pt>
                <c:pt idx="17" formatCode="0">
                  <c:v>317.51297</c:v>
                </c:pt>
                <c:pt idx="18" formatCode="0">
                  <c:v>231.49549999999999</c:v>
                </c:pt>
                <c:pt idx="19" formatCode="0">
                  <c:v>189.74379000000002</c:v>
                </c:pt>
                <c:pt idx="20" formatCode="0">
                  <c:v>161.16973999999999</c:v>
                </c:pt>
                <c:pt idx="21" formatCode="0">
                  <c:v>139.27583000000001</c:v>
                </c:pt>
                <c:pt idx="22" formatCode="0">
                  <c:v>121.92261000000001</c:v>
                </c:pt>
                <c:pt idx="23" formatCode="0">
                  <c:v>107.46629999999999</c:v>
                </c:pt>
                <c:pt idx="24" formatCode="0">
                  <c:v>95.392080000000007</c:v>
                </c:pt>
              </c:numCache>
            </c:numRef>
          </c:val>
          <c:extLst>
            <c:ext xmlns:c16="http://schemas.microsoft.com/office/drawing/2014/chart" uri="{C3380CC4-5D6E-409C-BE32-E72D297353CC}">
              <c16:uniqueId val="{00000003-A7CD-4909-86A7-E41146628D2C}"/>
            </c:ext>
          </c:extLst>
        </c:ser>
        <c:ser>
          <c:idx val="4"/>
          <c:order val="4"/>
          <c:tx>
            <c:strRef>
              <c:f>'US prod'!$B$25</c:f>
              <c:strCache>
                <c:ptCount val="1"/>
                <c:pt idx="0">
                  <c:v>SCOOP-STACK-Cana</c:v>
                </c:pt>
              </c:strCache>
            </c:strRef>
          </c:tx>
          <c:spPr>
            <a:solidFill>
              <a:srgbClr val="EAA814"/>
            </a:solidFill>
          </c:spPr>
          <c:cat>
            <c:numRef>
              <c:f>'US prod'!$C$21:$AA$21</c:f>
              <c:numCache>
                <c:formatCode>General</c:formatCode>
                <c:ptCount val="2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pt idx="21">
                  <c:v>2032</c:v>
                </c:pt>
                <c:pt idx="22">
                  <c:v>2033</c:v>
                </c:pt>
                <c:pt idx="23">
                  <c:v>2034</c:v>
                </c:pt>
                <c:pt idx="24">
                  <c:v>2035</c:v>
                </c:pt>
              </c:numCache>
            </c:numRef>
          </c:cat>
          <c:val>
            <c:numRef>
              <c:f>'US prod'!$C$25:$AA$25</c:f>
              <c:numCache>
                <c:formatCode>General</c:formatCode>
                <c:ptCount val="25"/>
                <c:pt idx="0">
                  <c:v>50</c:v>
                </c:pt>
                <c:pt idx="1">
                  <c:v>97</c:v>
                </c:pt>
                <c:pt idx="2">
                  <c:v>134</c:v>
                </c:pt>
                <c:pt idx="3">
                  <c:v>176</c:v>
                </c:pt>
                <c:pt idx="4">
                  <c:v>302</c:v>
                </c:pt>
                <c:pt idx="5">
                  <c:v>286</c:v>
                </c:pt>
                <c:pt idx="6" formatCode="0">
                  <c:v>238.80364</c:v>
                </c:pt>
                <c:pt idx="7" formatCode="0">
                  <c:v>393.64589999999998</c:v>
                </c:pt>
                <c:pt idx="8" formatCode="0">
                  <c:v>428.02706999999998</c:v>
                </c:pt>
                <c:pt idx="9" formatCode="0">
                  <c:v>407.20146</c:v>
                </c:pt>
                <c:pt idx="10" formatCode="0">
                  <c:v>418.40351999999996</c:v>
                </c:pt>
                <c:pt idx="11" formatCode="0">
                  <c:v>435.47177000000011</c:v>
                </c:pt>
                <c:pt idx="12" formatCode="0">
                  <c:v>454.46061999999995</c:v>
                </c:pt>
                <c:pt idx="13" formatCode="0">
                  <c:v>471.21186</c:v>
                </c:pt>
                <c:pt idx="14" formatCode="0">
                  <c:v>486.5515299999999</c:v>
                </c:pt>
                <c:pt idx="15" formatCode="0">
                  <c:v>501.35729000000009</c:v>
                </c:pt>
                <c:pt idx="16" formatCode="0">
                  <c:v>517.04789000000005</c:v>
                </c:pt>
                <c:pt idx="17" formatCode="0">
                  <c:v>534.61073999999996</c:v>
                </c:pt>
                <c:pt idx="18" formatCode="0">
                  <c:v>553.92651000000001</c:v>
                </c:pt>
                <c:pt idx="19" formatCode="0">
                  <c:v>573.62770999999998</c:v>
                </c:pt>
                <c:pt idx="20" formatCode="0">
                  <c:v>593.02403000000004</c:v>
                </c:pt>
                <c:pt idx="21" formatCode="0">
                  <c:v>614.33893999999987</c:v>
                </c:pt>
                <c:pt idx="22" formatCode="0">
                  <c:v>637.03499999999997</c:v>
                </c:pt>
                <c:pt idx="23" formatCode="0">
                  <c:v>657.65209000000004</c:v>
                </c:pt>
                <c:pt idx="24" formatCode="0">
                  <c:v>677.40341999999998</c:v>
                </c:pt>
              </c:numCache>
            </c:numRef>
          </c:val>
          <c:extLst>
            <c:ext xmlns:c16="http://schemas.microsoft.com/office/drawing/2014/chart" uri="{C3380CC4-5D6E-409C-BE32-E72D297353CC}">
              <c16:uniqueId val="{00000004-A7CD-4909-86A7-E41146628D2C}"/>
            </c:ext>
          </c:extLst>
        </c:ser>
        <c:ser>
          <c:idx val="3"/>
          <c:order val="5"/>
          <c:tx>
            <c:strRef>
              <c:f>'US prod'!$B$27</c:f>
              <c:strCache>
                <c:ptCount val="1"/>
                <c:pt idx="0">
                  <c:v>Permian (incl. Conventional)</c:v>
                </c:pt>
              </c:strCache>
            </c:strRef>
          </c:tx>
          <c:spPr>
            <a:solidFill>
              <a:srgbClr val="A31C37"/>
            </a:solidFill>
          </c:spPr>
          <c:cat>
            <c:numRef>
              <c:f>'US prod'!$C$21:$AA$21</c:f>
              <c:numCache>
                <c:formatCode>General</c:formatCode>
                <c:ptCount val="2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pt idx="21">
                  <c:v>2032</c:v>
                </c:pt>
                <c:pt idx="22">
                  <c:v>2033</c:v>
                </c:pt>
                <c:pt idx="23">
                  <c:v>2034</c:v>
                </c:pt>
                <c:pt idx="24">
                  <c:v>2035</c:v>
                </c:pt>
              </c:numCache>
            </c:numRef>
          </c:cat>
          <c:val>
            <c:numRef>
              <c:f>'US prod'!$C$27:$AA$27</c:f>
              <c:numCache>
                <c:formatCode>General</c:formatCode>
                <c:ptCount val="25"/>
                <c:pt idx="0">
                  <c:v>963</c:v>
                </c:pt>
                <c:pt idx="1">
                  <c:v>1067</c:v>
                </c:pt>
                <c:pt idx="2">
                  <c:v>1225</c:v>
                </c:pt>
                <c:pt idx="3">
                  <c:v>1787</c:v>
                </c:pt>
                <c:pt idx="4">
                  <c:v>1865</c:v>
                </c:pt>
                <c:pt idx="5">
                  <c:v>2200</c:v>
                </c:pt>
                <c:pt idx="6" formatCode="0">
                  <c:v>2497.8690200000001</c:v>
                </c:pt>
                <c:pt idx="7" formatCode="0">
                  <c:v>3090.2488999999996</c:v>
                </c:pt>
                <c:pt idx="8" formatCode="0">
                  <c:v>3320.3113199999998</c:v>
                </c:pt>
                <c:pt idx="9" formatCode="0">
                  <c:v>3691.7296999999994</c:v>
                </c:pt>
                <c:pt idx="10" formatCode="0">
                  <c:v>3992.20712</c:v>
                </c:pt>
                <c:pt idx="11" formatCode="0">
                  <c:v>4284.0773799999997</c:v>
                </c:pt>
                <c:pt idx="12" formatCode="0">
                  <c:v>4555.9654299999993</c:v>
                </c:pt>
                <c:pt idx="13" formatCode="0">
                  <c:v>4766.1690600000002</c:v>
                </c:pt>
                <c:pt idx="14" formatCode="0">
                  <c:v>4940.8079900000002</c:v>
                </c:pt>
                <c:pt idx="15" formatCode="0">
                  <c:v>5072.7478099999998</c:v>
                </c:pt>
                <c:pt idx="16" formatCode="0">
                  <c:v>5224.48441</c:v>
                </c:pt>
                <c:pt idx="17" formatCode="0">
                  <c:v>5247.9951099999998</c:v>
                </c:pt>
                <c:pt idx="18" formatCode="0">
                  <c:v>5292.2747500000005</c:v>
                </c:pt>
                <c:pt idx="19" formatCode="0">
                  <c:v>5392.607860000001</c:v>
                </c:pt>
                <c:pt idx="20" formatCode="0">
                  <c:v>5403.9515900000006</c:v>
                </c:pt>
                <c:pt idx="21" formatCode="0">
                  <c:v>5371.92947</c:v>
                </c:pt>
                <c:pt idx="22" formatCode="0">
                  <c:v>5399.7462300000007</c:v>
                </c:pt>
                <c:pt idx="23" formatCode="0">
                  <c:v>5473.9927199999993</c:v>
                </c:pt>
                <c:pt idx="24" formatCode="0">
                  <c:v>5564.0694300000005</c:v>
                </c:pt>
              </c:numCache>
            </c:numRef>
          </c:val>
          <c:extLst>
            <c:ext xmlns:c16="http://schemas.microsoft.com/office/drawing/2014/chart" uri="{C3380CC4-5D6E-409C-BE32-E72D297353CC}">
              <c16:uniqueId val="{00000005-A7CD-4909-86A7-E41146628D2C}"/>
            </c:ext>
          </c:extLst>
        </c:ser>
        <c:ser>
          <c:idx val="6"/>
          <c:order val="6"/>
          <c:tx>
            <c:strRef>
              <c:f>'US prod'!$B$28</c:f>
              <c:strCache>
                <c:ptCount val="1"/>
                <c:pt idx="0">
                  <c:v>Reserves Growth</c:v>
                </c:pt>
              </c:strCache>
            </c:strRef>
          </c:tx>
          <c:spPr>
            <a:solidFill>
              <a:srgbClr val="027971"/>
            </a:solidFill>
          </c:spPr>
          <c:cat>
            <c:numRef>
              <c:f>'US prod'!$C$21:$AA$21</c:f>
              <c:numCache>
                <c:formatCode>General</c:formatCode>
                <c:ptCount val="2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pt idx="21">
                  <c:v>2032</c:v>
                </c:pt>
                <c:pt idx="22">
                  <c:v>2033</c:v>
                </c:pt>
                <c:pt idx="23">
                  <c:v>2034</c:v>
                </c:pt>
                <c:pt idx="24">
                  <c:v>2035</c:v>
                </c:pt>
              </c:numCache>
            </c:numRef>
          </c:cat>
          <c:val>
            <c:numRef>
              <c:f>'US prod'!$C$28:$AA$28</c:f>
              <c:numCache>
                <c:formatCode>General</c:formatCode>
                <c:ptCount val="25"/>
                <c:pt idx="0">
                  <c:v>0</c:v>
                </c:pt>
                <c:pt idx="1">
                  <c:v>0</c:v>
                </c:pt>
                <c:pt idx="2">
                  <c:v>0</c:v>
                </c:pt>
                <c:pt idx="3">
                  <c:v>0</c:v>
                </c:pt>
                <c:pt idx="4">
                  <c:v>0</c:v>
                </c:pt>
                <c:pt idx="5">
                  <c:v>0</c:v>
                </c:pt>
                <c:pt idx="6" formatCode="0">
                  <c:v>0</c:v>
                </c:pt>
                <c:pt idx="7" formatCode="0">
                  <c:v>0</c:v>
                </c:pt>
                <c:pt idx="8" formatCode="0">
                  <c:v>0</c:v>
                </c:pt>
                <c:pt idx="9" formatCode="0">
                  <c:v>0</c:v>
                </c:pt>
                <c:pt idx="10" formatCode="0">
                  <c:v>0</c:v>
                </c:pt>
                <c:pt idx="11" formatCode="0">
                  <c:v>0</c:v>
                </c:pt>
                <c:pt idx="12" formatCode="0">
                  <c:v>61.982990000000008</c:v>
                </c:pt>
                <c:pt idx="13" formatCode="0">
                  <c:v>207.71211</c:v>
                </c:pt>
                <c:pt idx="14" formatCode="0">
                  <c:v>296.26672000000008</c:v>
                </c:pt>
                <c:pt idx="15" formatCode="0">
                  <c:v>334.42725000000007</c:v>
                </c:pt>
                <c:pt idx="16" formatCode="0">
                  <c:v>364.69554999999991</c:v>
                </c:pt>
                <c:pt idx="17" formatCode="0">
                  <c:v>360.83044999999987</c:v>
                </c:pt>
                <c:pt idx="18" formatCode="0">
                  <c:v>350.68888000000021</c:v>
                </c:pt>
                <c:pt idx="19" formatCode="0">
                  <c:v>353.91734000000008</c:v>
                </c:pt>
                <c:pt idx="20" formatCode="0">
                  <c:v>377.33321000000001</c:v>
                </c:pt>
                <c:pt idx="21" formatCode="0">
                  <c:v>541.46116999999981</c:v>
                </c:pt>
                <c:pt idx="22" formatCode="0">
                  <c:v>675.8375299999999</c:v>
                </c:pt>
                <c:pt idx="23" formatCode="0">
                  <c:v>761.75944999999979</c:v>
                </c:pt>
                <c:pt idx="24" formatCode="0">
                  <c:v>814.68733999999995</c:v>
                </c:pt>
              </c:numCache>
            </c:numRef>
          </c:val>
          <c:extLst>
            <c:ext xmlns:c16="http://schemas.microsoft.com/office/drawing/2014/chart" uri="{C3380CC4-5D6E-409C-BE32-E72D297353CC}">
              <c16:uniqueId val="{00000006-A7CD-4909-86A7-E41146628D2C}"/>
            </c:ext>
          </c:extLst>
        </c:ser>
        <c:dLbls>
          <c:showLegendKey val="0"/>
          <c:showVal val="0"/>
          <c:showCatName val="0"/>
          <c:showSerName val="0"/>
          <c:showPercent val="0"/>
          <c:showBubbleSize val="0"/>
        </c:dLbls>
        <c:axId val="191677184"/>
        <c:axId val="191678720"/>
      </c:areaChart>
      <c:lineChart>
        <c:grouping val="standard"/>
        <c:varyColors val="0"/>
        <c:ser>
          <c:idx val="7"/>
          <c:order val="7"/>
          <c:tx>
            <c:strRef>
              <c:f>'US prod'!$B$29</c:f>
              <c:strCache>
                <c:ptCount val="1"/>
                <c:pt idx="0">
                  <c:v>H1 2017</c:v>
                </c:pt>
              </c:strCache>
            </c:strRef>
          </c:tx>
          <c:spPr>
            <a:ln w="28575" cap="rnd" cmpd="sng" algn="ctr">
              <a:solidFill>
                <a:srgbClr val="5C1848"/>
              </a:solidFill>
              <a:prstDash val="dash"/>
              <a:round/>
              <a:headEnd type="none" w="med" len="med"/>
              <a:tailEnd type="none" w="med" len="med"/>
            </a:ln>
          </c:spPr>
          <c:marker>
            <c:symbol val="none"/>
          </c:marker>
          <c:cat>
            <c:numRef>
              <c:f>'US prod'!$I$21:$AA$21</c:f>
              <c:numCache>
                <c:formatCode>General</c:formatCode>
                <c:ptCount val="19"/>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numCache>
            </c:numRef>
          </c:cat>
          <c:val>
            <c:numRef>
              <c:f>'US prod'!$C$29:$AA$29</c:f>
              <c:numCache>
                <c:formatCode>General</c:formatCode>
                <c:ptCount val="25"/>
                <c:pt idx="0">
                  <c:v>3720</c:v>
                </c:pt>
                <c:pt idx="1">
                  <c:v>4657</c:v>
                </c:pt>
                <c:pt idx="2">
                  <c:v>5656</c:v>
                </c:pt>
                <c:pt idx="3">
                  <c:v>6759</c:v>
                </c:pt>
                <c:pt idx="4">
                  <c:v>7293</c:v>
                </c:pt>
                <c:pt idx="5">
                  <c:v>6838</c:v>
                </c:pt>
                <c:pt idx="6" formatCode="0">
                  <c:v>7011.635511917133</c:v>
                </c:pt>
                <c:pt idx="7" formatCode="0">
                  <c:v>7586.7803751609899</c:v>
                </c:pt>
                <c:pt idx="8" formatCode="0">
                  <c:v>8223.9517693226117</c:v>
                </c:pt>
                <c:pt idx="9" formatCode="0">
                  <c:v>8951.5797327623732</c:v>
                </c:pt>
                <c:pt idx="10" formatCode="0">
                  <c:v>9786.2222260107355</c:v>
                </c:pt>
                <c:pt idx="11" formatCode="0">
                  <c:v>10525.754021476441</c:v>
                </c:pt>
                <c:pt idx="12" formatCode="0">
                  <c:v>11240.249950522124</c:v>
                </c:pt>
                <c:pt idx="13" formatCode="0">
                  <c:v>11599.66346238322</c:v>
                </c:pt>
                <c:pt idx="14" formatCode="0">
                  <c:v>11734.507085175086</c:v>
                </c:pt>
                <c:pt idx="15" formatCode="0">
                  <c:v>11742.861671683535</c:v>
                </c:pt>
                <c:pt idx="16" formatCode="0">
                  <c:v>11584.953041920864</c:v>
                </c:pt>
                <c:pt idx="17" formatCode="0">
                  <c:v>11512.281565086159</c:v>
                </c:pt>
                <c:pt idx="18" formatCode="0">
                  <c:v>11559.62898798909</c:v>
                </c:pt>
                <c:pt idx="19" formatCode="0">
                  <c:v>11746.970693737067</c:v>
                </c:pt>
                <c:pt idx="20" formatCode="0">
                  <c:v>11806.636835188734</c:v>
                </c:pt>
                <c:pt idx="21" formatCode="0">
                  <c:v>11884.667987605069</c:v>
                </c:pt>
                <c:pt idx="22" formatCode="0">
                  <c:v>12024.452857137163</c:v>
                </c:pt>
                <c:pt idx="23" formatCode="0">
                  <c:v>12107.650197905055</c:v>
                </c:pt>
                <c:pt idx="24" formatCode="0">
                  <c:v>11970.340100007139</c:v>
                </c:pt>
              </c:numCache>
            </c:numRef>
          </c:val>
          <c:smooth val="0"/>
          <c:extLst>
            <c:ext xmlns:c16="http://schemas.microsoft.com/office/drawing/2014/chart" uri="{C3380CC4-5D6E-409C-BE32-E72D297353CC}">
              <c16:uniqueId val="{00000007-A7CD-4909-86A7-E41146628D2C}"/>
            </c:ext>
          </c:extLst>
        </c:ser>
        <c:dLbls>
          <c:showLegendKey val="0"/>
          <c:showVal val="0"/>
          <c:showCatName val="0"/>
          <c:showSerName val="0"/>
          <c:showPercent val="0"/>
          <c:showBubbleSize val="0"/>
        </c:dLbls>
        <c:marker val="1"/>
        <c:smooth val="0"/>
        <c:axId val="191941248"/>
        <c:axId val="191939328"/>
      </c:lineChart>
      <c:catAx>
        <c:axId val="191677184"/>
        <c:scaling>
          <c:orientation val="minMax"/>
        </c:scaling>
        <c:delete val="0"/>
        <c:axPos val="b"/>
        <c:numFmt formatCode="General" sourceLinked="1"/>
        <c:majorTickMark val="out"/>
        <c:minorTickMark val="none"/>
        <c:tickLblPos val="nextTo"/>
        <c:spPr>
          <a:noFill/>
          <a:ln>
            <a:solidFill>
              <a:srgbClr val="06357A"/>
            </a:solidFill>
          </a:ln>
          <a:effectLst/>
          <a:extLst>
            <a:ext uri="{909E8E84-426E-40DD-AFC4-6F175D3DCCD1}">
              <a14:hiddenFill xmlns:a14="http://schemas.microsoft.com/office/drawing/2010/main">
                <a:noFill/>
              </a14:hiddenFill>
            </a:ext>
          </a:extLst>
        </c:spPr>
        <c:txPr>
          <a:bodyPr rot="-2700000" vert="horz"/>
          <a:lstStyle/>
          <a:p>
            <a:pPr>
              <a:defRPr i="0">
                <a:solidFill>
                  <a:srgbClr val="06357A"/>
                </a:solidFill>
                <a:latin typeface="Arial"/>
                <a:ea typeface="Arial"/>
                <a:cs typeface="Arial"/>
              </a:defRPr>
            </a:pPr>
            <a:endParaRPr lang="en-US"/>
          </a:p>
        </c:txPr>
        <c:crossAx val="191678720"/>
        <c:crosses val="autoZero"/>
        <c:auto val="1"/>
        <c:lblAlgn val="ctr"/>
        <c:lblOffset val="100"/>
        <c:noMultiLvlLbl val="0"/>
      </c:catAx>
      <c:valAx>
        <c:axId val="191678720"/>
        <c:scaling>
          <c:orientation val="minMax"/>
        </c:scaling>
        <c:delete val="0"/>
        <c:axPos val="l"/>
        <c:title>
          <c:tx>
            <c:rich>
              <a:bodyPr rot="-5400000" vert="horz"/>
              <a:lstStyle/>
              <a:p>
                <a:pPr>
                  <a:defRPr sz="1000" i="0" baseline="0">
                    <a:solidFill>
                      <a:srgbClr val="06357A"/>
                    </a:solidFill>
                    <a:latin typeface="Arial"/>
                    <a:ea typeface="Arial"/>
                    <a:cs typeface="Arial"/>
                  </a:defRPr>
                </a:pPr>
                <a:r>
                  <a:rPr lang="en-GB" sz="1000" i="0" baseline="0" dirty="0">
                    <a:solidFill>
                      <a:srgbClr val="06357A"/>
                    </a:solidFill>
                    <a:latin typeface="Arial"/>
                  </a:rPr>
                  <a:t>Crude oil and field condensate production (million b/d)</a:t>
                </a:r>
              </a:p>
            </c:rich>
          </c:tx>
          <c:overlay val="0"/>
          <c:spPr>
            <a:noFill/>
            <a:ln>
              <a:noFill/>
              <a:round/>
            </a:ln>
            <a:effectLst/>
            <a:extLst>
              <a:ext uri="{909E8E84-426E-40DD-AFC4-6F175D3DCCD1}">
                <a14:hiddenFill xmlns:a14="http://schemas.microsoft.com/office/drawing/2010/main">
                  <a:noFill/>
                </a14:hiddenFill>
              </a:ext>
              <a:ext uri="{91240B29-F687-4F45-9708-019B960494DF}">
                <a14:hiddenLine xmlns:a14="http://schemas.microsoft.com/office/drawing/2010/main">
                  <a:noFill/>
                  <a:round/>
                </a14:hiddenLine>
              </a:ext>
            </a:extLst>
          </c:spPr>
        </c:title>
        <c:numFmt formatCode="0" sourceLinked="0"/>
        <c:majorTickMark val="out"/>
        <c:minorTickMark val="none"/>
        <c:tickLblPos val="nextTo"/>
        <c:spPr>
          <a:noFill/>
          <a:ln>
            <a:solidFill>
              <a:srgbClr val="06357A"/>
            </a:solidFill>
          </a:ln>
          <a:effectLst/>
          <a:extLst>
            <a:ext uri="{909E8E84-426E-40DD-AFC4-6F175D3DCCD1}">
              <a14:hiddenFill xmlns:a14="http://schemas.microsoft.com/office/drawing/2010/main">
                <a:noFill/>
              </a14:hiddenFill>
            </a:ext>
          </a:extLst>
        </c:spPr>
        <c:txPr>
          <a:bodyPr/>
          <a:lstStyle/>
          <a:p>
            <a:pPr>
              <a:defRPr i="0">
                <a:solidFill>
                  <a:srgbClr val="06357A"/>
                </a:solidFill>
                <a:latin typeface="Arial"/>
                <a:ea typeface="Arial"/>
                <a:cs typeface="Arial"/>
              </a:defRPr>
            </a:pPr>
            <a:endParaRPr lang="en-US"/>
          </a:p>
        </c:txPr>
        <c:crossAx val="191677184"/>
        <c:crosses val="autoZero"/>
        <c:crossBetween val="midCat"/>
        <c:dispUnits>
          <c:builtInUnit val="thousands"/>
        </c:dispUnits>
      </c:valAx>
      <c:valAx>
        <c:axId val="191939328"/>
        <c:scaling>
          <c:orientation val="minMax"/>
        </c:scaling>
        <c:delete val="1"/>
        <c:axPos val="r"/>
        <c:numFmt formatCode="General" sourceLinked="1"/>
        <c:majorTickMark val="out"/>
        <c:minorTickMark val="none"/>
        <c:tickLblPos val="nextTo"/>
        <c:crossAx val="191941248"/>
        <c:crosses val="max"/>
        <c:crossBetween val="between"/>
      </c:valAx>
      <c:catAx>
        <c:axId val="191941248"/>
        <c:scaling>
          <c:orientation val="minMax"/>
        </c:scaling>
        <c:delete val="1"/>
        <c:axPos val="b"/>
        <c:numFmt formatCode="General" sourceLinked="1"/>
        <c:majorTickMark val="out"/>
        <c:minorTickMark val="none"/>
        <c:tickLblPos val="nextTo"/>
        <c:crossAx val="191939328"/>
        <c:crosses val="autoZero"/>
        <c:auto val="1"/>
        <c:lblAlgn val="ctr"/>
        <c:lblOffset val="100"/>
        <c:noMultiLvlLbl val="0"/>
      </c:catAx>
      <c:spPr>
        <a:noFill/>
        <a:extLst>
          <a:ext uri="{909E8E84-426E-40DD-AFC4-6F175D3DCCD1}">
            <a14:hiddenFill xmlns:a14="http://schemas.microsoft.com/office/drawing/2010/main">
              <a:solidFill>
                <a:sysClr val="window" lastClr="FFFFFF"/>
              </a:solidFill>
            </a14:hiddenFill>
          </a:ext>
        </a:extLst>
      </c:spPr>
    </c:plotArea>
    <c:legend>
      <c:legendPos val="t"/>
      <c:layout>
        <c:manualLayout>
          <c:xMode val="edge"/>
          <c:yMode val="edge"/>
          <c:x val="0.12014193962748876"/>
          <c:y val="1.8091168091168092E-2"/>
          <c:w val="0.81681310211946045"/>
          <c:h val="0.14982407407407408"/>
        </c:manualLayout>
      </c:layout>
      <c:overlay val="0"/>
      <c:spPr>
        <a:noFill/>
        <a:ln>
          <a:noFill/>
          <a:prstDash val="solid"/>
        </a:ln>
        <a:effectLst/>
        <a:extLst>
          <a:ext uri="{909E8E84-426E-40DD-AFC4-6F175D3DCCD1}">
            <a14:hiddenFill xmlns:a14="http://schemas.microsoft.com/office/drawing/2010/main">
              <a:noFill/>
            </a14:hiddenFill>
          </a:ext>
        </a:extLst>
      </c:spPr>
      <c:txPr>
        <a:bodyPr/>
        <a:lstStyle/>
        <a:p>
          <a:pPr>
            <a:defRPr sz="1000" i="0">
              <a:solidFill>
                <a:srgbClr val="06357A"/>
              </a:solidFill>
              <a:latin typeface="Arial"/>
            </a:defRPr>
          </a:pPr>
          <a:endParaRPr lang="en-US"/>
        </a:p>
      </c:txPr>
    </c:legend>
    <c:plotVisOnly val="1"/>
    <c:dispBlanksAs val="zero"/>
    <c:showDLblsOverMax val="0"/>
  </c:chart>
  <c:spPr>
    <a:solidFill>
      <a:srgbClr val="FFFFFF"/>
    </a:solidFill>
    <a:ln w="12700">
      <a:noFill/>
    </a:ln>
  </c:spPr>
  <c:externalData r:id="rId2">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withinLinearReversed" id="23">
  <a:schemeClr val="accent3"/>
</cs:colorStyle>
</file>

<file path=ppt/charts/colors3.xml><?xml version="1.0" encoding="utf-8"?>
<cs:colorStyle xmlns:cs="http://schemas.microsoft.com/office/drawing/2012/chartStyle" xmlns:a="http://schemas.openxmlformats.org/drawingml/2006/main" meth="withinLinearReversed" id="22">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0.17719</cdr:x>
      <cdr:y>0.29136</cdr:y>
    </cdr:from>
    <cdr:to>
      <cdr:x>0.67077</cdr:x>
      <cdr:y>0.43581</cdr:y>
    </cdr:to>
    <cdr:sp macro="" textlink="">
      <cdr:nvSpPr>
        <cdr:cNvPr id="3" name="TextBox 2"/>
        <cdr:cNvSpPr txBox="1"/>
      </cdr:nvSpPr>
      <cdr:spPr>
        <a:xfrm xmlns:a="http://schemas.openxmlformats.org/drawingml/2006/main">
          <a:off x="765910" y="1371600"/>
          <a:ext cx="2133600" cy="68001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r>
            <a:rPr lang="en-GB" sz="1100" baseline="0" dirty="0">
              <a:solidFill>
                <a:srgbClr val="002060"/>
              </a:solidFill>
            </a:rPr>
            <a:t>Rate of change in EUR gains for horizontal wells  accelerated massively</a:t>
          </a:r>
          <a:endParaRPr lang="en-GB" sz="1100" dirty="0">
            <a:solidFill>
              <a:srgbClr val="002060"/>
            </a:solidFill>
          </a:endParaRPr>
        </a:p>
      </cdr:txBody>
    </cdr:sp>
  </cdr:relSizeAnchor>
  <cdr:relSizeAnchor xmlns:cdr="http://schemas.openxmlformats.org/drawingml/2006/chartDrawing">
    <cdr:from>
      <cdr:x>0.17066</cdr:x>
      <cdr:y>0.19424</cdr:y>
    </cdr:from>
    <cdr:to>
      <cdr:x>0.72339</cdr:x>
      <cdr:y>0.27365</cdr:y>
    </cdr:to>
    <cdr:sp macro="" textlink="">
      <cdr:nvSpPr>
        <cdr:cNvPr id="4" name="TextBox 1"/>
        <cdr:cNvSpPr txBox="1"/>
      </cdr:nvSpPr>
      <cdr:spPr>
        <a:xfrm xmlns:a="http://schemas.openxmlformats.org/drawingml/2006/main">
          <a:off x="737704" y="914400"/>
          <a:ext cx="2389261" cy="37383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100" baseline="0" dirty="0">
              <a:solidFill>
                <a:srgbClr val="002060"/>
              </a:solidFill>
            </a:rPr>
            <a:t>New well count falls, but EURs rise.</a:t>
          </a:r>
          <a:endParaRPr lang="en-GB" sz="1100" dirty="0">
            <a:solidFill>
              <a:srgbClr val="00206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0.12545</cdr:x>
      <cdr:y>0.18558</cdr:y>
    </cdr:from>
    <cdr:to>
      <cdr:x>0.50106</cdr:x>
      <cdr:y>0.37724</cdr:y>
    </cdr:to>
    <cdr:sp macro="" textlink="">
      <cdr:nvSpPr>
        <cdr:cNvPr id="3" name="TextBox 2"/>
        <cdr:cNvSpPr txBox="1"/>
      </cdr:nvSpPr>
      <cdr:spPr>
        <a:xfrm xmlns:a="http://schemas.openxmlformats.org/drawingml/2006/main">
          <a:off x="1155873" y="804629"/>
          <a:ext cx="3460833" cy="830997"/>
        </a:xfrm>
        <a:prstGeom xmlns:a="http://schemas.openxmlformats.org/drawingml/2006/main" prst="rect">
          <a:avLst/>
        </a:prstGeom>
        <a:noFill xmlns:a="http://schemas.openxmlformats.org/drawingml/2006/main"/>
        <a:ln xmlns:a="http://schemas.openxmlformats.org/drawingml/2006/main" w="12700">
          <a:solidFill>
            <a:schemeClr val="tx2"/>
          </a:solidFill>
          <a:prstDash val="dash"/>
        </a:ln>
      </cdr:spPr>
      <cdr:txBody>
        <a:bodyPr xmlns:a="http://schemas.openxmlformats.org/drawingml/2006/main" vertOverflow="clip" wrap="square" rtlCol="0">
          <a:spAutoFit/>
        </a:bodyPr>
        <a:lstStyle xmlns:a="http://schemas.openxmlformats.org/drawingml/2006/main"/>
        <a:p xmlns:a="http://schemas.openxmlformats.org/drawingml/2006/main">
          <a:r>
            <a:rPr lang="en-US" sz="1200" dirty="0">
              <a:solidFill>
                <a:schemeClr val="tx2"/>
              </a:solidFill>
              <a:latin typeface="Arial" panose="020B0604020202020204" pitchFamily="34" charset="0"/>
              <a:cs typeface="Arial" panose="020B0604020202020204" pitchFamily="34" charset="0"/>
            </a:rPr>
            <a:t>While all tight oil plays have assets generating returns in a sub-$50/</a:t>
          </a:r>
          <a:r>
            <a:rPr lang="en-US" sz="1200" dirty="0" err="1">
              <a:solidFill>
                <a:schemeClr val="tx2"/>
              </a:solidFill>
              <a:latin typeface="Arial" panose="020B0604020202020204" pitchFamily="34" charset="0"/>
              <a:cs typeface="Arial" panose="020B0604020202020204" pitchFamily="34" charset="0"/>
            </a:rPr>
            <a:t>bbl</a:t>
          </a:r>
          <a:r>
            <a:rPr lang="en-US" sz="1200" dirty="0">
              <a:solidFill>
                <a:schemeClr val="tx2"/>
              </a:solidFill>
              <a:latin typeface="Arial" panose="020B0604020202020204" pitchFamily="34" charset="0"/>
              <a:cs typeface="Arial" panose="020B0604020202020204" pitchFamily="34" charset="0"/>
            </a:rPr>
            <a:t> environment, none offer the same scale as the Wolfcamp and Bone Spring in the Permian.</a:t>
          </a:r>
          <a:endParaRPr lang="en-GB" sz="1200" dirty="0">
            <a:solidFill>
              <a:schemeClr val="tx2"/>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0.55527</cdr:x>
      <cdr:y>0.13982</cdr:y>
    </cdr:from>
    <cdr:to>
      <cdr:x>0.9071</cdr:x>
      <cdr:y>0.33148</cdr:y>
    </cdr:to>
    <cdr:sp macro="" textlink="">
      <cdr:nvSpPr>
        <cdr:cNvPr id="4" name="TextBox 1"/>
        <cdr:cNvSpPr txBox="1"/>
      </cdr:nvSpPr>
      <cdr:spPr>
        <a:xfrm xmlns:a="http://schemas.openxmlformats.org/drawingml/2006/main">
          <a:off x="5116200" y="606222"/>
          <a:ext cx="3241726" cy="830997"/>
        </a:xfrm>
        <a:prstGeom xmlns:a="http://schemas.openxmlformats.org/drawingml/2006/main" prst="rect">
          <a:avLst/>
        </a:prstGeom>
        <a:noFill xmlns:a="http://schemas.openxmlformats.org/drawingml/2006/main"/>
        <a:ln xmlns:a="http://schemas.openxmlformats.org/drawingml/2006/main" w="9525">
          <a:solidFill>
            <a:schemeClr val="tx2"/>
          </a:solidFill>
          <a:prstDash val="dash"/>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solidFill>
                <a:schemeClr val="tx2"/>
              </a:solidFill>
              <a:latin typeface="Arial" panose="020B0604020202020204" pitchFamily="34" charset="0"/>
              <a:cs typeface="Arial" panose="020B0604020202020204" pitchFamily="34" charset="0"/>
            </a:rPr>
            <a:t>A more widespread return to drilling is likely to occur in a $55-$60/</a:t>
          </a:r>
          <a:r>
            <a:rPr lang="en-US" sz="1200" dirty="0" err="1">
              <a:solidFill>
                <a:schemeClr val="tx2"/>
              </a:solidFill>
              <a:latin typeface="Arial" panose="020B0604020202020204" pitchFamily="34" charset="0"/>
              <a:cs typeface="Arial" panose="020B0604020202020204" pitchFamily="34" charset="0"/>
            </a:rPr>
            <a:t>bbl</a:t>
          </a:r>
          <a:r>
            <a:rPr lang="en-US" sz="1200" dirty="0">
              <a:solidFill>
                <a:schemeClr val="tx2"/>
              </a:solidFill>
              <a:latin typeface="Arial" panose="020B0604020202020204" pitchFamily="34" charset="0"/>
              <a:cs typeface="Arial" panose="020B0604020202020204" pitchFamily="34" charset="0"/>
            </a:rPr>
            <a:t> range as larger portions of the Bakken, Eagle Ford and Niobrara are in the money</a:t>
          </a:r>
          <a:endParaRPr lang="en-GB" sz="1200" dirty="0">
            <a:solidFill>
              <a:schemeClr val="tx2"/>
            </a:solidFill>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0.07293</cdr:x>
      <cdr:y>0.00925</cdr:y>
    </cdr:from>
    <cdr:to>
      <cdr:x>0.36871</cdr:x>
      <cdr:y>0.18028</cdr:y>
    </cdr:to>
    <cdr:grpSp>
      <cdr:nvGrpSpPr>
        <cdr:cNvPr id="34" name="Group 33">
          <a:extLst xmlns:a="http://schemas.openxmlformats.org/drawingml/2006/main">
            <a:ext uri="{FF2B5EF4-FFF2-40B4-BE49-F238E27FC236}">
              <a16:creationId xmlns:a16="http://schemas.microsoft.com/office/drawing/2014/main" id="{6C8A2129-22C6-4550-9CAD-DAB087914200}"/>
            </a:ext>
          </a:extLst>
        </cdr:cNvPr>
        <cdr:cNvGrpSpPr/>
      </cdr:nvGrpSpPr>
      <cdr:grpSpPr>
        <a:xfrm xmlns:a="http://schemas.openxmlformats.org/drawingml/2006/main">
          <a:off x="674691" y="38912"/>
          <a:ext cx="2736322" cy="719466"/>
          <a:chOff x="683972" y="48426"/>
          <a:chExt cx="2735366" cy="719684"/>
        </a:xfrm>
      </cdr:grpSpPr>
      <cdr:sp macro="" textlink="">
        <cdr:nvSpPr>
          <cdr:cNvPr id="8" name="TextBox 7"/>
          <cdr:cNvSpPr txBox="1"/>
        </cdr:nvSpPr>
        <cdr:spPr>
          <a:xfrm xmlns:a="http://schemas.openxmlformats.org/drawingml/2006/main">
            <a:off x="683972" y="48426"/>
            <a:ext cx="2735366" cy="719684"/>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wrap="square" rtlCol="0"/>
          <a:lstStyle xmlns:a="http://schemas.openxmlformats.org/drawingml/2006/main"/>
          <a:p xmlns:a="http://schemas.openxmlformats.org/drawingml/2006/main">
            <a:r>
              <a:rPr lang="en-GB" sz="800" dirty="0">
                <a:solidFill>
                  <a:schemeClr val="tx2"/>
                </a:solidFill>
              </a:rPr>
              <a:t>Deepwater</a:t>
            </a:r>
          </a:p>
          <a:p xmlns:a="http://schemas.openxmlformats.org/drawingml/2006/main">
            <a:r>
              <a:rPr lang="en-GB" sz="800" dirty="0">
                <a:solidFill>
                  <a:schemeClr val="tx2"/>
                </a:solidFill>
              </a:rPr>
              <a:t>Shallow</a:t>
            </a:r>
            <a:r>
              <a:rPr lang="en-GB" sz="800" baseline="0" dirty="0">
                <a:solidFill>
                  <a:schemeClr val="tx2"/>
                </a:solidFill>
              </a:rPr>
              <a:t> water</a:t>
            </a:r>
          </a:p>
          <a:p xmlns:a="http://schemas.openxmlformats.org/drawingml/2006/main">
            <a:r>
              <a:rPr lang="en-GB" sz="800" baseline="0" dirty="0">
                <a:solidFill>
                  <a:schemeClr val="tx2"/>
                </a:solidFill>
              </a:rPr>
              <a:t>Onshore</a:t>
            </a:r>
          </a:p>
          <a:p xmlns:a="http://schemas.openxmlformats.org/drawingml/2006/main">
            <a:r>
              <a:rPr lang="en-GB" sz="800" baseline="0" dirty="0">
                <a:solidFill>
                  <a:schemeClr val="tx2"/>
                </a:solidFill>
              </a:rPr>
              <a:t>Lower 48 Tight Oil</a:t>
            </a:r>
          </a:p>
          <a:p xmlns:a="http://schemas.openxmlformats.org/drawingml/2006/main">
            <a:r>
              <a:rPr lang="en-GB" sz="800" baseline="0" dirty="0">
                <a:solidFill>
                  <a:schemeClr val="tx2"/>
                </a:solidFill>
              </a:rPr>
              <a:t>Weighted average breakeven based on 2025 production</a:t>
            </a:r>
            <a:endParaRPr lang="en-GB" sz="800" dirty="0">
              <a:solidFill>
                <a:schemeClr val="tx2"/>
              </a:solidFill>
            </a:endParaRPr>
          </a:p>
        </cdr:txBody>
      </cdr:sp>
    </cdr:grpSp>
  </cdr:relSizeAnchor>
  <cdr:relSizeAnchor xmlns:cdr="http://schemas.openxmlformats.org/drawingml/2006/chartDrawing">
    <cdr:from>
      <cdr:x>0.7818</cdr:x>
      <cdr:y>0.03476</cdr:y>
    </cdr:from>
    <cdr:to>
      <cdr:x>0.8229</cdr:x>
      <cdr:y>0.47987</cdr:y>
    </cdr:to>
    <cdr:cxnSp macro="">
      <cdr:nvCxnSpPr>
        <cdr:cNvPr id="16" name="Straight Connector 9">
          <a:extLst xmlns:a="http://schemas.openxmlformats.org/drawingml/2006/main">
            <a:ext uri="{FF2B5EF4-FFF2-40B4-BE49-F238E27FC236}">
              <a16:creationId xmlns:a16="http://schemas.microsoft.com/office/drawing/2014/main" id="{CE530738-07B3-4306-B8AE-1C5C762B5A36}"/>
            </a:ext>
          </a:extLst>
        </cdr:cNvPr>
        <cdr:cNvCxnSpPr/>
      </cdr:nvCxnSpPr>
      <cdr:spPr>
        <a:xfrm xmlns:a="http://schemas.openxmlformats.org/drawingml/2006/main">
          <a:off x="7232594" y="146340"/>
          <a:ext cx="380262" cy="1873905"/>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0.95969</cdr:y>
    </cdr:from>
    <cdr:to>
      <cdr:x>0.37959</cdr:x>
      <cdr:y>1</cdr:y>
    </cdr:to>
    <cdr:sp macro="" textlink="">
      <cdr:nvSpPr>
        <cdr:cNvPr id="2" name="TextBox 1"/>
        <cdr:cNvSpPr txBox="1"/>
      </cdr:nvSpPr>
      <cdr:spPr>
        <a:xfrm xmlns:a="http://schemas.openxmlformats.org/drawingml/2006/main">
          <a:off x="0" y="4129619"/>
          <a:ext cx="3511826" cy="173448"/>
        </a:xfrm>
        <a:prstGeom xmlns:a="http://schemas.openxmlformats.org/drawingml/2006/main" prst="rect">
          <a:avLst/>
        </a:prstGeom>
      </cdr:spPr>
      <cdr:txBody>
        <a:bodyPr xmlns:a="http://schemas.openxmlformats.org/drawingml/2006/main" vertOverflow="clip" vert="horz" wrap="square" rtlCol="0" anchor="b">
          <a:noAutofit/>
        </a:bodyPr>
        <a:lstStyle xmlns:a="http://schemas.openxmlformats.org/drawingml/2006/main"/>
        <a:p xmlns:a="http://schemas.openxmlformats.org/drawingml/2006/main">
          <a:endParaRPr lang="en-GB" sz="500" i="0">
            <a:solidFill>
              <a:srgbClr val="06357A"/>
            </a:solidFill>
            <a:latin typeface="Arial"/>
          </a:endParaRPr>
        </a:p>
      </cdr:txBody>
    </cdr:sp>
  </cdr:relSizeAnchor>
  <cdr:relSizeAnchor xmlns:cdr="http://schemas.openxmlformats.org/drawingml/2006/chartDrawing">
    <cdr:from>
      <cdr:x>0.75715</cdr:x>
      <cdr:y>0.05937</cdr:y>
    </cdr:from>
    <cdr:to>
      <cdr:x>0.81647</cdr:x>
      <cdr:y>0.4793</cdr:y>
    </cdr:to>
    <cdr:cxnSp macro="">
      <cdr:nvCxnSpPr>
        <cdr:cNvPr id="5" name="Straight Connector 4">
          <a:extLst xmlns:a="http://schemas.openxmlformats.org/drawingml/2006/main">
            <a:ext uri="{FF2B5EF4-FFF2-40B4-BE49-F238E27FC236}">
              <a16:creationId xmlns:a16="http://schemas.microsoft.com/office/drawing/2014/main" id="{5E97BDE8-4909-4898-9267-C353488F59E6}"/>
            </a:ext>
          </a:extLst>
        </cdr:cNvPr>
        <cdr:cNvCxnSpPr/>
      </cdr:nvCxnSpPr>
      <cdr:spPr>
        <a:xfrm xmlns:a="http://schemas.openxmlformats.org/drawingml/2006/main">
          <a:off x="7003676" y="242152"/>
          <a:ext cx="548734" cy="171288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0.88777</cdr:x>
      <cdr:y>0.46064</cdr:y>
    </cdr:from>
    <cdr:to>
      <cdr:x>0.89247</cdr:x>
      <cdr:y>0.82803</cdr:y>
    </cdr:to>
    <cdr:cxnSp macro="">
      <cdr:nvCxnSpPr>
        <cdr:cNvPr id="13" name="Straight Connector 2">
          <a:extLst xmlns:a="http://schemas.openxmlformats.org/drawingml/2006/main">
            <a:ext uri="{FF2B5EF4-FFF2-40B4-BE49-F238E27FC236}">
              <a16:creationId xmlns:a16="http://schemas.microsoft.com/office/drawing/2014/main" id="{E3CB3E69-81BE-41DB-A8FD-F385329C2C28}"/>
            </a:ext>
          </a:extLst>
        </cdr:cNvPr>
        <cdr:cNvCxnSpPr/>
      </cdr:nvCxnSpPr>
      <cdr:spPr>
        <a:xfrm xmlns:a="http://schemas.openxmlformats.org/drawingml/2006/main">
          <a:off x="8212931" y="1939282"/>
          <a:ext cx="43494" cy="1546732"/>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0.05824</cdr:x>
      <cdr:y>0.68195</cdr:y>
    </cdr:from>
    <cdr:to>
      <cdr:x>0.08319</cdr:x>
      <cdr:y>0.80699</cdr:y>
    </cdr:to>
    <cdr:cxnSp macro="">
      <cdr:nvCxnSpPr>
        <cdr:cNvPr id="15" name="Straight Connector 7">
          <a:extLst xmlns:a="http://schemas.openxmlformats.org/drawingml/2006/main">
            <a:ext uri="{FF2B5EF4-FFF2-40B4-BE49-F238E27FC236}">
              <a16:creationId xmlns:a16="http://schemas.microsoft.com/office/drawing/2014/main" id="{1CAAC0C6-AF77-4C0B-8F19-12718839EDE7}"/>
            </a:ext>
          </a:extLst>
        </cdr:cNvPr>
        <cdr:cNvCxnSpPr/>
      </cdr:nvCxnSpPr>
      <cdr:spPr>
        <a:xfrm xmlns:a="http://schemas.openxmlformats.org/drawingml/2006/main">
          <a:off x="538912" y="2896492"/>
          <a:ext cx="230877" cy="53109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0.83217</cdr:x>
      <cdr:y>0.49417</cdr:y>
    </cdr:from>
    <cdr:to>
      <cdr:x>0.83967</cdr:x>
      <cdr:y>0.80493</cdr:y>
    </cdr:to>
    <cdr:cxnSp macro="">
      <cdr:nvCxnSpPr>
        <cdr:cNvPr id="18" name="Straight Connector 2">
          <a:extLst xmlns:a="http://schemas.openxmlformats.org/drawingml/2006/main">
            <a:ext uri="{FF2B5EF4-FFF2-40B4-BE49-F238E27FC236}">
              <a16:creationId xmlns:a16="http://schemas.microsoft.com/office/drawing/2014/main" id="{499402E0-5C2E-4212-9932-25D48B2FCC56}"/>
            </a:ext>
          </a:extLst>
        </cdr:cNvPr>
        <cdr:cNvCxnSpPr/>
      </cdr:nvCxnSpPr>
      <cdr:spPr>
        <a:xfrm xmlns:a="http://schemas.openxmlformats.org/drawingml/2006/main" flipH="1">
          <a:off x="7705397" y="2107449"/>
          <a:ext cx="69458" cy="1325288"/>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0.48349</cdr:x>
      <cdr:y>0.21029</cdr:y>
    </cdr:from>
    <cdr:to>
      <cdr:x>0.48579</cdr:x>
      <cdr:y>0.52867</cdr:y>
    </cdr:to>
    <cdr:cxnSp macro="">
      <cdr:nvCxnSpPr>
        <cdr:cNvPr id="19" name="Straight Connector 4">
          <a:extLst xmlns:a="http://schemas.openxmlformats.org/drawingml/2006/main">
            <a:ext uri="{FF2B5EF4-FFF2-40B4-BE49-F238E27FC236}">
              <a16:creationId xmlns:a16="http://schemas.microsoft.com/office/drawing/2014/main" id="{8E8F0082-5443-4EEF-93E2-C0DD3B1CA694}"/>
            </a:ext>
          </a:extLst>
        </cdr:cNvPr>
        <cdr:cNvCxnSpPr/>
      </cdr:nvCxnSpPr>
      <cdr:spPr>
        <a:xfrm xmlns:a="http://schemas.openxmlformats.org/drawingml/2006/main" flipH="1">
          <a:off x="4472330" y="858474"/>
          <a:ext cx="21229" cy="1299684"/>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0.62572</cdr:x>
      <cdr:y>0.12102</cdr:y>
    </cdr:from>
    <cdr:to>
      <cdr:x>0.6671</cdr:x>
      <cdr:y>0.50274</cdr:y>
    </cdr:to>
    <cdr:cxnSp macro="">
      <cdr:nvCxnSpPr>
        <cdr:cNvPr id="20" name="Straight Connector 7">
          <a:extLst xmlns:a="http://schemas.openxmlformats.org/drawingml/2006/main">
            <a:ext uri="{FF2B5EF4-FFF2-40B4-BE49-F238E27FC236}">
              <a16:creationId xmlns:a16="http://schemas.microsoft.com/office/drawing/2014/main" id="{464ADAD6-FCF5-48BA-AA80-0BBEDC8BBB35}"/>
            </a:ext>
          </a:extLst>
        </cdr:cNvPr>
        <cdr:cNvCxnSpPr/>
      </cdr:nvCxnSpPr>
      <cdr:spPr>
        <a:xfrm xmlns:a="http://schemas.openxmlformats.org/drawingml/2006/main">
          <a:off x="5793828" y="516117"/>
          <a:ext cx="383134" cy="1627881"/>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0.9277</cdr:x>
      <cdr:y>0.03083</cdr:y>
    </cdr:from>
    <cdr:to>
      <cdr:x>0.93204</cdr:x>
      <cdr:y>0.36844</cdr:y>
    </cdr:to>
    <cdr:cxnSp macro="">
      <cdr:nvCxnSpPr>
        <cdr:cNvPr id="84" name="Straight Connector 83">
          <a:extLst xmlns:a="http://schemas.openxmlformats.org/drawingml/2006/main">
            <a:ext uri="{FF2B5EF4-FFF2-40B4-BE49-F238E27FC236}">
              <a16:creationId xmlns:a16="http://schemas.microsoft.com/office/drawing/2014/main" id="{5AB01A6E-FA65-4019-A050-D276FF01AD41}"/>
            </a:ext>
          </a:extLst>
        </cdr:cNvPr>
        <cdr:cNvCxnSpPr/>
      </cdr:nvCxnSpPr>
      <cdr:spPr>
        <a:xfrm xmlns:a="http://schemas.openxmlformats.org/drawingml/2006/main">
          <a:off x="8582345" y="129795"/>
          <a:ext cx="40161" cy="1421343"/>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0.90879</cdr:x>
      <cdr:y>0.40916</cdr:y>
    </cdr:from>
    <cdr:to>
      <cdr:x>0.91814</cdr:x>
      <cdr:y>0.73715</cdr:y>
    </cdr:to>
    <cdr:cxnSp macro="">
      <cdr:nvCxnSpPr>
        <cdr:cNvPr id="22" name="Straight Connector 21">
          <a:extLst xmlns:a="http://schemas.openxmlformats.org/drawingml/2006/main">
            <a:ext uri="{FF2B5EF4-FFF2-40B4-BE49-F238E27FC236}">
              <a16:creationId xmlns:a16="http://schemas.microsoft.com/office/drawing/2014/main" id="{2CA22270-BF74-478C-8CAA-96C178D8D765}"/>
            </a:ext>
          </a:extLst>
        </cdr:cNvPr>
        <cdr:cNvCxnSpPr/>
      </cdr:nvCxnSpPr>
      <cdr:spPr>
        <a:xfrm xmlns:a="http://schemas.openxmlformats.org/drawingml/2006/main" flipV="1">
          <a:off x="8407404" y="1722588"/>
          <a:ext cx="86515" cy="138082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0.88112</cdr:x>
      <cdr:y>0.12718</cdr:y>
    </cdr:from>
    <cdr:to>
      <cdr:x>0.90244</cdr:x>
      <cdr:y>0.43631</cdr:y>
    </cdr:to>
    <cdr:cxnSp macro="">
      <cdr:nvCxnSpPr>
        <cdr:cNvPr id="52" name="Straight Connector 51">
          <a:extLst xmlns:a="http://schemas.openxmlformats.org/drawingml/2006/main">
            <a:ext uri="{FF2B5EF4-FFF2-40B4-BE49-F238E27FC236}">
              <a16:creationId xmlns:a16="http://schemas.microsoft.com/office/drawing/2014/main" id="{D00E01F4-0B41-402D-AF8F-F82107C8CCD2}"/>
            </a:ext>
          </a:extLst>
        </cdr:cNvPr>
        <cdr:cNvCxnSpPr/>
      </cdr:nvCxnSpPr>
      <cdr:spPr>
        <a:xfrm xmlns:a="http://schemas.openxmlformats.org/drawingml/2006/main">
          <a:off x="8151424" y="535429"/>
          <a:ext cx="197239" cy="1301459"/>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0.84136</cdr:x>
      <cdr:y>0.09472</cdr:y>
    </cdr:from>
    <cdr:to>
      <cdr:x>0.86537</cdr:x>
      <cdr:y>0.4646</cdr:y>
    </cdr:to>
    <cdr:cxnSp macro="">
      <cdr:nvCxnSpPr>
        <cdr:cNvPr id="21" name="Straight Connector 20">
          <a:extLst xmlns:a="http://schemas.openxmlformats.org/drawingml/2006/main">
            <a:ext uri="{FF2B5EF4-FFF2-40B4-BE49-F238E27FC236}">
              <a16:creationId xmlns:a16="http://schemas.microsoft.com/office/drawing/2014/main" id="{15424DD7-92EC-4128-980B-93559D68B79C}"/>
            </a:ext>
          </a:extLst>
        </cdr:cNvPr>
        <cdr:cNvCxnSpPr/>
      </cdr:nvCxnSpPr>
      <cdr:spPr>
        <a:xfrm xmlns:a="http://schemas.openxmlformats.org/drawingml/2006/main">
          <a:off x="7783596" y="398772"/>
          <a:ext cx="222167" cy="1557179"/>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0.0663</cdr:x>
      <cdr:y>0.13834</cdr:y>
    </cdr:from>
    <cdr:to>
      <cdr:x>0.07711</cdr:x>
      <cdr:y>0.16211</cdr:y>
    </cdr:to>
    <cdr:sp macro="" textlink="">
      <cdr:nvSpPr>
        <cdr:cNvPr id="25" name="Rectangle 24"/>
        <cdr:cNvSpPr/>
      </cdr:nvSpPr>
      <cdr:spPr>
        <a:xfrm xmlns:a="http://schemas.openxmlformats.org/drawingml/2006/main" rot="2700000">
          <a:off x="613173" y="585435"/>
          <a:ext cx="100567" cy="100025"/>
        </a:xfrm>
        <a:prstGeom xmlns:a="http://schemas.openxmlformats.org/drawingml/2006/main" prst="rect">
          <a:avLst/>
        </a:prstGeom>
        <a:solidFill xmlns:a="http://schemas.openxmlformats.org/drawingml/2006/main">
          <a:srgbClr val="FFFF00"/>
        </a:solidFill>
        <a:ln xmlns:a="http://schemas.openxmlformats.org/drawingml/2006/main" w="3175">
          <a:solidFill>
            <a:sysClr val="windowText" lastClr="0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0.06627</cdr:x>
      <cdr:y>0.05303</cdr:y>
    </cdr:from>
    <cdr:to>
      <cdr:x>0.07714</cdr:x>
      <cdr:y>0.07668</cdr:y>
    </cdr:to>
    <cdr:sp macro="" textlink="">
      <cdr:nvSpPr>
        <cdr:cNvPr id="36" name="Rectangle 35"/>
        <cdr:cNvSpPr/>
      </cdr:nvSpPr>
      <cdr:spPr>
        <a:xfrm xmlns:a="http://schemas.openxmlformats.org/drawingml/2006/main">
          <a:off x="613174" y="224335"/>
          <a:ext cx="100567" cy="100025"/>
        </a:xfrm>
        <a:prstGeom xmlns:a="http://schemas.openxmlformats.org/drawingml/2006/main" prst="rect">
          <a:avLst/>
        </a:prstGeom>
        <a:solidFill xmlns:a="http://schemas.openxmlformats.org/drawingml/2006/main">
          <a:schemeClr val="accent1"/>
        </a:solidFill>
        <a:ln xmlns:a="http://schemas.openxmlformats.org/drawingml/2006/main" w="317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0.06627</cdr:x>
      <cdr:y>0.08026</cdr:y>
    </cdr:from>
    <cdr:to>
      <cdr:x>0.07714</cdr:x>
      <cdr:y>0.1039</cdr:y>
    </cdr:to>
    <cdr:sp macro="" textlink="">
      <cdr:nvSpPr>
        <cdr:cNvPr id="41" name="Rectangle 40"/>
        <cdr:cNvSpPr/>
      </cdr:nvSpPr>
      <cdr:spPr>
        <a:xfrm xmlns:a="http://schemas.openxmlformats.org/drawingml/2006/main">
          <a:off x="613174" y="339490"/>
          <a:ext cx="100567" cy="100025"/>
        </a:xfrm>
        <a:prstGeom xmlns:a="http://schemas.openxmlformats.org/drawingml/2006/main" prst="rect">
          <a:avLst/>
        </a:prstGeom>
        <a:solidFill xmlns:a="http://schemas.openxmlformats.org/drawingml/2006/main">
          <a:schemeClr val="accent4"/>
        </a:solidFill>
        <a:ln xmlns:a="http://schemas.openxmlformats.org/drawingml/2006/main" w="317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0.06627</cdr:x>
      <cdr:y>0.10748</cdr:y>
    </cdr:from>
    <cdr:to>
      <cdr:x>0.07714</cdr:x>
      <cdr:y>0.13113</cdr:y>
    </cdr:to>
    <cdr:sp macro="" textlink="">
      <cdr:nvSpPr>
        <cdr:cNvPr id="42" name="Rectangle 41"/>
        <cdr:cNvSpPr/>
      </cdr:nvSpPr>
      <cdr:spPr>
        <a:xfrm xmlns:a="http://schemas.openxmlformats.org/drawingml/2006/main">
          <a:off x="613174" y="454645"/>
          <a:ext cx="100567" cy="100025"/>
        </a:xfrm>
        <a:prstGeom xmlns:a="http://schemas.openxmlformats.org/drawingml/2006/main" prst="rect">
          <a:avLst/>
        </a:prstGeom>
        <a:solidFill xmlns:a="http://schemas.openxmlformats.org/drawingml/2006/main">
          <a:schemeClr val="accent5"/>
        </a:solidFill>
        <a:ln xmlns:a="http://schemas.openxmlformats.org/drawingml/2006/main" w="317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0.06627</cdr:x>
      <cdr:y>0.02581</cdr:y>
    </cdr:from>
    <cdr:to>
      <cdr:x>0.07714</cdr:x>
      <cdr:y>0.04946</cdr:y>
    </cdr:to>
    <cdr:sp macro="" textlink="">
      <cdr:nvSpPr>
        <cdr:cNvPr id="43" name="Rectangle 42"/>
        <cdr:cNvSpPr/>
      </cdr:nvSpPr>
      <cdr:spPr>
        <a:xfrm xmlns:a="http://schemas.openxmlformats.org/drawingml/2006/main">
          <a:off x="613174" y="109179"/>
          <a:ext cx="100567" cy="100025"/>
        </a:xfrm>
        <a:prstGeom xmlns:a="http://schemas.openxmlformats.org/drawingml/2006/main" prst="rect">
          <a:avLst/>
        </a:prstGeom>
        <a:solidFill xmlns:a="http://schemas.openxmlformats.org/drawingml/2006/main">
          <a:schemeClr val="tx2"/>
        </a:solidFill>
        <a:ln xmlns:a="http://schemas.openxmlformats.org/drawingml/2006/main" w="317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038475" cy="466725"/>
          </a:xfrm>
          <a:prstGeom prst="rect">
            <a:avLst/>
          </a:prstGeom>
        </p:spPr>
        <p:txBody>
          <a:bodyPr vert="horz" lIns="91400" tIns="45699" rIns="91400" bIns="45699" rtlCol="0"/>
          <a:lstStyle>
            <a:lvl1pPr algn="l">
              <a:defRPr sz="1200"/>
            </a:lvl1pPr>
          </a:lstStyle>
          <a:p>
            <a:endParaRPr lang="en-US"/>
          </a:p>
        </p:txBody>
      </p:sp>
      <p:sp>
        <p:nvSpPr>
          <p:cNvPr id="3" name="Date Placeholder 2"/>
          <p:cNvSpPr>
            <a:spLocks noGrp="1"/>
          </p:cNvSpPr>
          <p:nvPr>
            <p:ph type="dt" sz="quarter" idx="1"/>
          </p:nvPr>
        </p:nvSpPr>
        <p:spPr>
          <a:xfrm>
            <a:off x="3970341" y="3"/>
            <a:ext cx="3038475" cy="466725"/>
          </a:xfrm>
          <a:prstGeom prst="rect">
            <a:avLst/>
          </a:prstGeom>
        </p:spPr>
        <p:txBody>
          <a:bodyPr vert="horz" lIns="91400" tIns="45699" rIns="91400" bIns="45699" rtlCol="0"/>
          <a:lstStyle>
            <a:lvl1pPr algn="r">
              <a:defRPr sz="1200"/>
            </a:lvl1pPr>
          </a:lstStyle>
          <a:p>
            <a:fld id="{A7E09338-14AC-41AB-A296-311E275F0158}" type="datetimeFigureOut">
              <a:rPr lang="en-US" smtClean="0"/>
              <a:t>4/10/2018</a:t>
            </a:fld>
            <a:endParaRPr lang="en-US"/>
          </a:p>
        </p:txBody>
      </p:sp>
      <p:sp>
        <p:nvSpPr>
          <p:cNvPr id="4" name="Footer Placeholder 3"/>
          <p:cNvSpPr>
            <a:spLocks noGrp="1"/>
          </p:cNvSpPr>
          <p:nvPr>
            <p:ph type="ftr" sz="quarter" idx="2"/>
          </p:nvPr>
        </p:nvSpPr>
        <p:spPr>
          <a:xfrm>
            <a:off x="3" y="8829678"/>
            <a:ext cx="3038475" cy="466725"/>
          </a:xfrm>
          <a:prstGeom prst="rect">
            <a:avLst/>
          </a:prstGeom>
        </p:spPr>
        <p:txBody>
          <a:bodyPr vert="horz" lIns="91400" tIns="45699" rIns="91400" bIns="45699" rtlCol="0" anchor="b"/>
          <a:lstStyle>
            <a:lvl1pPr algn="l">
              <a:defRPr sz="1200"/>
            </a:lvl1pPr>
          </a:lstStyle>
          <a:p>
            <a:endParaRPr lang="en-US"/>
          </a:p>
        </p:txBody>
      </p:sp>
      <p:sp>
        <p:nvSpPr>
          <p:cNvPr id="5" name="Slide Number Placeholder 4"/>
          <p:cNvSpPr>
            <a:spLocks noGrp="1"/>
          </p:cNvSpPr>
          <p:nvPr>
            <p:ph type="sldNum" sz="quarter" idx="3"/>
          </p:nvPr>
        </p:nvSpPr>
        <p:spPr>
          <a:xfrm>
            <a:off x="3970341" y="8829678"/>
            <a:ext cx="3038475" cy="466725"/>
          </a:xfrm>
          <a:prstGeom prst="rect">
            <a:avLst/>
          </a:prstGeom>
        </p:spPr>
        <p:txBody>
          <a:bodyPr vert="horz" lIns="91400" tIns="45699" rIns="91400" bIns="45699" rtlCol="0" anchor="b"/>
          <a:lstStyle>
            <a:lvl1pPr algn="r">
              <a:defRPr sz="1200"/>
            </a:lvl1pPr>
          </a:lstStyle>
          <a:p>
            <a:fld id="{CFFCB78D-BB7E-46B9-96B9-518D3844B224}" type="slidenum">
              <a:rPr lang="en-US" smtClean="0"/>
              <a:t>‹#›</a:t>
            </a:fld>
            <a:endParaRPr lang="en-US"/>
          </a:p>
        </p:txBody>
      </p:sp>
    </p:spTree>
    <p:extLst>
      <p:ext uri="{BB962C8B-B14F-4D97-AF65-F5344CB8AC3E}">
        <p14:creationId xmlns:p14="http://schemas.microsoft.com/office/powerpoint/2010/main" val="1204597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36" tIns="46569" rIns="93136" bIns="4656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36" tIns="46569" rIns="93136" bIns="46569" rtlCol="0"/>
          <a:lstStyle>
            <a:lvl1pPr algn="r">
              <a:defRPr sz="1200"/>
            </a:lvl1pPr>
          </a:lstStyle>
          <a:p>
            <a:fld id="{D27073CB-EBFB-43F3-B635-5B45CAC299A4}" type="datetimeFigureOut">
              <a:rPr lang="en-US" smtClean="0"/>
              <a:t>4/10/2018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36" tIns="46569" rIns="93136" bIns="4656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36" tIns="46569" rIns="93136" bIns="4656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36" tIns="46569" rIns="93136" bIns="4656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36" tIns="46569" rIns="93136" bIns="46569" rtlCol="0" anchor="b"/>
          <a:lstStyle>
            <a:lvl1pPr algn="r">
              <a:defRPr sz="1200"/>
            </a:lvl1pPr>
          </a:lstStyle>
          <a:p>
            <a:fld id="{3DD11440-BF2E-4D18-A9C1-353A9D3C3987}" type="slidenum">
              <a:rPr lang="en-US" smtClean="0"/>
              <a:t>‹#›</a:t>
            </a:fld>
            <a:endParaRPr lang="en-US"/>
          </a:p>
        </p:txBody>
      </p:sp>
    </p:spTree>
    <p:extLst>
      <p:ext uri="{BB962C8B-B14F-4D97-AF65-F5344CB8AC3E}">
        <p14:creationId xmlns:p14="http://schemas.microsoft.com/office/powerpoint/2010/main" val="1105469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1</a:t>
            </a:fld>
            <a:endParaRPr lang="en-US" dirty="0"/>
          </a:p>
        </p:txBody>
      </p:sp>
    </p:spTree>
    <p:extLst>
      <p:ext uri="{BB962C8B-B14F-4D97-AF65-F5344CB8AC3E}">
        <p14:creationId xmlns:p14="http://schemas.microsoft.com/office/powerpoint/2010/main" val="119906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10</a:t>
            </a:fld>
            <a:endParaRPr lang="en-US"/>
          </a:p>
        </p:txBody>
      </p:sp>
    </p:spTree>
    <p:extLst>
      <p:ext uri="{BB962C8B-B14F-4D97-AF65-F5344CB8AC3E}">
        <p14:creationId xmlns:p14="http://schemas.microsoft.com/office/powerpoint/2010/main" val="112541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11</a:t>
            </a:fld>
            <a:endParaRPr lang="en-US"/>
          </a:p>
        </p:txBody>
      </p:sp>
    </p:spTree>
    <p:extLst>
      <p:ext uri="{BB962C8B-B14F-4D97-AF65-F5344CB8AC3E}">
        <p14:creationId xmlns:p14="http://schemas.microsoft.com/office/powerpoint/2010/main" val="60881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12</a:t>
            </a:fld>
            <a:endParaRPr lang="en-US"/>
          </a:p>
        </p:txBody>
      </p:sp>
    </p:spTree>
    <p:extLst>
      <p:ext uri="{BB962C8B-B14F-4D97-AF65-F5344CB8AC3E}">
        <p14:creationId xmlns:p14="http://schemas.microsoft.com/office/powerpoint/2010/main" val="2018956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13</a:t>
            </a:fld>
            <a:endParaRPr lang="en-US"/>
          </a:p>
        </p:txBody>
      </p:sp>
    </p:spTree>
    <p:extLst>
      <p:ext uri="{BB962C8B-B14F-4D97-AF65-F5344CB8AC3E}">
        <p14:creationId xmlns:p14="http://schemas.microsoft.com/office/powerpoint/2010/main" val="3143122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14</a:t>
            </a:fld>
            <a:endParaRPr lang="en-US"/>
          </a:p>
        </p:txBody>
      </p:sp>
    </p:spTree>
    <p:extLst>
      <p:ext uri="{BB962C8B-B14F-4D97-AF65-F5344CB8AC3E}">
        <p14:creationId xmlns:p14="http://schemas.microsoft.com/office/powerpoint/2010/main" val="328589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15</a:t>
            </a:fld>
            <a:endParaRPr lang="en-US"/>
          </a:p>
        </p:txBody>
      </p:sp>
    </p:spTree>
    <p:extLst>
      <p:ext uri="{BB962C8B-B14F-4D97-AF65-F5344CB8AC3E}">
        <p14:creationId xmlns:p14="http://schemas.microsoft.com/office/powerpoint/2010/main" val="2373545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16</a:t>
            </a:fld>
            <a:endParaRPr lang="en-US"/>
          </a:p>
        </p:txBody>
      </p:sp>
    </p:spTree>
    <p:extLst>
      <p:ext uri="{BB962C8B-B14F-4D97-AF65-F5344CB8AC3E}">
        <p14:creationId xmlns:p14="http://schemas.microsoft.com/office/powerpoint/2010/main" val="976833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17</a:t>
            </a:fld>
            <a:endParaRPr lang="en-US"/>
          </a:p>
        </p:txBody>
      </p:sp>
    </p:spTree>
    <p:extLst>
      <p:ext uri="{BB962C8B-B14F-4D97-AF65-F5344CB8AC3E}">
        <p14:creationId xmlns:p14="http://schemas.microsoft.com/office/powerpoint/2010/main" val="341132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18</a:t>
            </a:fld>
            <a:endParaRPr lang="en-US"/>
          </a:p>
        </p:txBody>
      </p:sp>
    </p:spTree>
    <p:extLst>
      <p:ext uri="{BB962C8B-B14F-4D97-AF65-F5344CB8AC3E}">
        <p14:creationId xmlns:p14="http://schemas.microsoft.com/office/powerpoint/2010/main" val="1328967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19</a:t>
            </a:fld>
            <a:endParaRPr lang="en-US"/>
          </a:p>
        </p:txBody>
      </p:sp>
    </p:spTree>
    <p:extLst>
      <p:ext uri="{BB962C8B-B14F-4D97-AF65-F5344CB8AC3E}">
        <p14:creationId xmlns:p14="http://schemas.microsoft.com/office/powerpoint/2010/main" val="3339184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2</a:t>
            </a:fld>
            <a:endParaRPr lang="en-US"/>
          </a:p>
        </p:txBody>
      </p:sp>
    </p:spTree>
    <p:extLst>
      <p:ext uri="{BB962C8B-B14F-4D97-AF65-F5344CB8AC3E}">
        <p14:creationId xmlns:p14="http://schemas.microsoft.com/office/powerpoint/2010/main" val="2336656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20</a:t>
            </a:fld>
            <a:endParaRPr lang="en-US"/>
          </a:p>
        </p:txBody>
      </p:sp>
    </p:spTree>
    <p:extLst>
      <p:ext uri="{BB962C8B-B14F-4D97-AF65-F5344CB8AC3E}">
        <p14:creationId xmlns:p14="http://schemas.microsoft.com/office/powerpoint/2010/main" val="1099110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5711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9090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7360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4676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25</a:t>
            </a:fld>
            <a:endParaRPr lang="en-US"/>
          </a:p>
        </p:txBody>
      </p:sp>
    </p:spTree>
    <p:extLst>
      <p:ext uri="{BB962C8B-B14F-4D97-AF65-F5344CB8AC3E}">
        <p14:creationId xmlns:p14="http://schemas.microsoft.com/office/powerpoint/2010/main" val="3484289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26</a:t>
            </a:fld>
            <a:endParaRPr lang="en-US"/>
          </a:p>
        </p:txBody>
      </p:sp>
    </p:spTree>
    <p:extLst>
      <p:ext uri="{BB962C8B-B14F-4D97-AF65-F5344CB8AC3E}">
        <p14:creationId xmlns:p14="http://schemas.microsoft.com/office/powerpoint/2010/main" val="1711129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27</a:t>
            </a:fld>
            <a:endParaRPr lang="en-US"/>
          </a:p>
        </p:txBody>
      </p:sp>
    </p:spTree>
    <p:extLst>
      <p:ext uri="{BB962C8B-B14F-4D97-AF65-F5344CB8AC3E}">
        <p14:creationId xmlns:p14="http://schemas.microsoft.com/office/powerpoint/2010/main" val="1808864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28</a:t>
            </a:fld>
            <a:endParaRPr lang="en-US"/>
          </a:p>
        </p:txBody>
      </p:sp>
    </p:spTree>
    <p:extLst>
      <p:ext uri="{BB962C8B-B14F-4D97-AF65-F5344CB8AC3E}">
        <p14:creationId xmlns:p14="http://schemas.microsoft.com/office/powerpoint/2010/main" val="4045101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8209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6909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30</a:t>
            </a:fld>
            <a:endParaRPr lang="en-US"/>
          </a:p>
        </p:txBody>
      </p:sp>
    </p:spTree>
    <p:extLst>
      <p:ext uri="{BB962C8B-B14F-4D97-AF65-F5344CB8AC3E}">
        <p14:creationId xmlns:p14="http://schemas.microsoft.com/office/powerpoint/2010/main" val="36770109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6879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05986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36606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6084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 </a:t>
            </a:r>
            <a:r>
              <a:rPr lang="en-US" b="0" dirty="0"/>
              <a:t>- Non-Profit, Bipartisan, Centrist American Policy Research Institution (“think tank”), founded in 1962</a:t>
            </a:r>
          </a:p>
          <a:p>
            <a:pPr>
              <a:buFont typeface="Arial" panose="020B0604020202020204" pitchFamily="34" charset="0"/>
              <a:buChar char="•"/>
            </a:pPr>
            <a:r>
              <a:rPr lang="en-US" b="0" dirty="0"/>
              <a:t>Core Mission: Provide rigorous, independent, thoughtful analysis to help policymakers make better informed decisions</a:t>
            </a:r>
          </a:p>
          <a:p>
            <a:pPr>
              <a:buFont typeface="Arial" panose="020B0604020202020204" pitchFamily="34" charset="0"/>
              <a:buChar char="•"/>
            </a:pPr>
            <a:r>
              <a:rPr lang="en-US" b="0" dirty="0"/>
              <a:t>Also mobilize expertise, build networks, convene public and private workshops and sessions to catalyze action and help shape the policy agenda</a:t>
            </a:r>
          </a:p>
          <a:p>
            <a:pPr>
              <a:buFont typeface="Arial" panose="020B0604020202020204" pitchFamily="34" charset="0"/>
              <a:buChar char="•"/>
            </a:pPr>
            <a:r>
              <a:rPr lang="en-US" b="0" dirty="0"/>
              <a:t>Of 6,800 think tanks globally, CSIS rated #1 for Defense &amp; National Security for the past 6 years</a:t>
            </a:r>
          </a:p>
          <a:p>
            <a:pPr>
              <a:buFont typeface="Arial" panose="020B0604020202020204" pitchFamily="34" charset="0"/>
              <a:buChar char="•"/>
            </a:pPr>
            <a:r>
              <a:rPr lang="en-US" b="0" dirty="0"/>
              <a:t>…and do that on the strength of 200+ full time scholars with varied public and private sector backgrounds &amp; expertise</a:t>
            </a:r>
          </a:p>
          <a:p>
            <a:pPr>
              <a:buFont typeface="Arial" panose="020B0604020202020204" pitchFamily="34" charset="0"/>
              <a:buChar char="•"/>
            </a:pPr>
            <a:r>
              <a:rPr lang="en-US" b="0" dirty="0"/>
              <a:t>Plus a wide range of non-resident affiliates</a:t>
            </a:r>
          </a:p>
          <a:p>
            <a:pPr>
              <a:buFont typeface="Arial" panose="020B0604020202020204" pitchFamily="34" charset="0"/>
              <a:buChar char="•"/>
            </a:pPr>
            <a:r>
              <a:rPr lang="en-US" b="0" dirty="0"/>
              <a:t>Program areas range from International Affairs/National Security to Global Health, Energy, Trade, Cyber and Regional Expertise </a:t>
            </a:r>
          </a:p>
          <a:p>
            <a:pPr>
              <a:buFont typeface="Arial" panose="020B0604020202020204" pitchFamily="34" charset="0"/>
              <a:buNone/>
            </a:pPr>
            <a:endParaRPr lang="en-US" b="0" dirty="0"/>
          </a:p>
          <a:p>
            <a:pPr>
              <a:buFont typeface="Arial" panose="020B0604020202020204" pitchFamily="34" charset="0"/>
              <a:buChar char="•"/>
            </a:pPr>
            <a:r>
              <a:rPr lang="en-US" b="0" dirty="0"/>
              <a:t>Trustees and Advisory Boards include a “Who’s Who” of foreign &amp; public policy thought leaders as well as philanthropists and corporate executives</a:t>
            </a:r>
          </a:p>
          <a:p>
            <a:pPr>
              <a:buFont typeface="Arial" panose="020B0604020202020204" pitchFamily="34" charset="0"/>
              <a:buChar char="•"/>
            </a:pPr>
            <a:r>
              <a:rPr lang="en-US" b="0" dirty="0"/>
              <a:t>Funding comes from government, foundations, individuals, and corporate sponsors</a:t>
            </a:r>
          </a:p>
          <a:p>
            <a:pPr>
              <a:buFont typeface="Arial" panose="020B0604020202020204" pitchFamily="34" charset="0"/>
              <a:buChar char="•"/>
            </a:pPr>
            <a:r>
              <a:rPr lang="en-US" b="0" dirty="0"/>
              <a:t>Reports and projects available to the public and we retain intellectual control over content</a:t>
            </a:r>
          </a:p>
          <a:p>
            <a:pPr>
              <a:buFont typeface="Arial" panose="020B0604020202020204" pitchFamily="34" charset="0"/>
              <a:buChar char="•"/>
            </a:pPr>
            <a:r>
              <a:rPr lang="en-US" b="0" dirty="0"/>
              <a:t>Available through the internet, social and print media, podcasts/</a:t>
            </a:r>
            <a:r>
              <a:rPr lang="en-US" b="0" dirty="0" err="1"/>
              <a:t>itunes</a:t>
            </a:r>
            <a:r>
              <a:rPr lang="en-US" b="0" dirty="0"/>
              <a:t>, and expert testimony before Congress </a:t>
            </a:r>
          </a:p>
          <a:p>
            <a:pPr>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35</a:t>
            </a:fld>
            <a:endParaRPr lang="en-US"/>
          </a:p>
        </p:txBody>
      </p:sp>
    </p:spTree>
    <p:extLst>
      <p:ext uri="{BB962C8B-B14F-4D97-AF65-F5344CB8AC3E}">
        <p14:creationId xmlns:p14="http://schemas.microsoft.com/office/powerpoint/2010/main" val="3565147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36</a:t>
            </a:fld>
            <a:endParaRPr lang="en-US"/>
          </a:p>
        </p:txBody>
      </p:sp>
    </p:spTree>
    <p:extLst>
      <p:ext uri="{BB962C8B-B14F-4D97-AF65-F5344CB8AC3E}">
        <p14:creationId xmlns:p14="http://schemas.microsoft.com/office/powerpoint/2010/main" val="2732155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37</a:t>
            </a:fld>
            <a:endParaRPr lang="en-US"/>
          </a:p>
        </p:txBody>
      </p:sp>
    </p:spTree>
    <p:extLst>
      <p:ext uri="{BB962C8B-B14F-4D97-AF65-F5344CB8AC3E}">
        <p14:creationId xmlns:p14="http://schemas.microsoft.com/office/powerpoint/2010/main" val="2984843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we color Bakken, EF, LLs and WTI differently to stand out?  Price impact of additional barrels; KSA lock with </a:t>
            </a:r>
            <a:r>
              <a:rPr lang="en-US" dirty="0" err="1"/>
              <a:t>LTcontracts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1933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2602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4</a:t>
            </a:fld>
            <a:endParaRPr lang="en-US"/>
          </a:p>
        </p:txBody>
      </p:sp>
    </p:spTree>
    <p:extLst>
      <p:ext uri="{BB962C8B-B14F-4D97-AF65-F5344CB8AC3E}">
        <p14:creationId xmlns:p14="http://schemas.microsoft.com/office/powerpoint/2010/main" val="655629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5992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4270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29532" y="4209114"/>
            <a:ext cx="1976130" cy="215000"/>
          </a:xfrm>
          <a:prstGeom prst="rect">
            <a:avLst/>
          </a:prstGeom>
          <a:solidFill>
            <a:srgbClr val="FFFF00"/>
          </a:solidFill>
        </p:spPr>
        <p:txBody>
          <a:bodyPr wrap="square" lIns="89160" tIns="44580" rIns="89160" bIns="445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691647" y="4060120"/>
            <a:ext cx="5323201" cy="215000"/>
          </a:xfrm>
          <a:prstGeom prst="rect">
            <a:avLst/>
          </a:prstGeom>
          <a:solidFill>
            <a:srgbClr val="FFFF00"/>
          </a:solidFill>
        </p:spPr>
        <p:txBody>
          <a:bodyPr wrap="square" lIns="89160" tIns="44580" rIns="89160" bIns="445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Slide Image Placeholder 1"/>
          <p:cNvSpPr>
            <a:spLocks noGrp="1" noRot="1" noChangeAspect="1"/>
          </p:cNvSpPr>
          <p:nvPr>
            <p:ph type="sldImg"/>
          </p:nvPr>
        </p:nvSpPr>
        <p:spPr>
          <a:xfrm>
            <a:off x="379413" y="582613"/>
            <a:ext cx="6057900" cy="3408362"/>
          </a:xfrm>
        </p:spPr>
      </p:sp>
      <p:sp>
        <p:nvSpPr>
          <p:cNvPr id="3" name="Notes Placeholder 2"/>
          <p:cNvSpPr>
            <a:spLocks noGrp="1"/>
          </p:cNvSpPr>
          <p:nvPr>
            <p:ph type="body" idx="1"/>
          </p:nvPr>
        </p:nvSpPr>
        <p:spPr>
          <a:xfrm>
            <a:off x="681764" y="4097368"/>
            <a:ext cx="5454120" cy="4631265"/>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A4C88-B6CE-4DF6-AC5C-0E11A83F5D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3740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2987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8323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4F90AF-F798-4927-9C23-E82B79A44811}"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3033637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F90AF-F798-4927-9C23-E82B79A44811}"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139318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F90AF-F798-4927-9C23-E82B79A44811}"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130021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F90AF-F798-4927-9C23-E82B79A44811}"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10639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4F90AF-F798-4927-9C23-E82B79A44811}"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2898150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4F90AF-F798-4927-9C23-E82B79A44811}" type="datetimeFigureOut">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565629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4F90AF-F798-4927-9C23-E82B79A44811}" type="datetimeFigureOut">
              <a:rPr lang="en-US" smtClean="0"/>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2666264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4F90AF-F798-4927-9C23-E82B79A44811}" type="datetimeFigureOut">
              <a:rPr lang="en-US" smtClean="0"/>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3592555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F90AF-F798-4927-9C23-E82B79A44811}" type="datetimeFigureOut">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268876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4F90AF-F798-4927-9C23-E82B79A44811}" type="datetimeFigureOut">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1775956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4F90AF-F798-4927-9C23-E82B79A44811}" type="datetimeFigureOut">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4225033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F90AF-F798-4927-9C23-E82B79A44811}" type="datetimeFigureOut">
              <a:rPr lang="en-US" smtClean="0"/>
              <a:t>4/10/2018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37CB5-E770-413D-BE20-A1EE0A1DC0A9}" type="slidenum">
              <a:rPr lang="en-US" smtClean="0"/>
              <a:t>‹#›</a:t>
            </a:fld>
            <a:endParaRPr lang="en-US"/>
          </a:p>
        </p:txBody>
      </p:sp>
    </p:spTree>
    <p:extLst>
      <p:ext uri="{BB962C8B-B14F-4D97-AF65-F5344CB8AC3E}">
        <p14:creationId xmlns:p14="http://schemas.microsoft.com/office/powerpoint/2010/main" val="343386019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chart" Target="../charts/chart11.xml"/><Relationship Id="rId4" Type="http://schemas.openxmlformats.org/officeDocument/2006/relationships/chart" Target="../charts/char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chart" Target="../charts/char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chart" Target="../charts/chart14.xml"/><Relationship Id="rId4"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9.svg"/><Relationship Id="rId18" Type="http://schemas.openxmlformats.org/officeDocument/2006/relationships/image" Target="../media/image28.png"/><Relationship Id="rId3" Type="http://schemas.openxmlformats.org/officeDocument/2006/relationships/image" Target="../media/image1.jpeg"/><Relationship Id="rId7" Type="http://schemas.openxmlformats.org/officeDocument/2006/relationships/image" Target="../media/image23.svg"/><Relationship Id="rId12" Type="http://schemas.openxmlformats.org/officeDocument/2006/relationships/image" Target="../media/image25.png"/><Relationship Id="rId17" Type="http://schemas.openxmlformats.org/officeDocument/2006/relationships/image" Target="../media/image33.svg"/><Relationship Id="rId2" Type="http://schemas.openxmlformats.org/officeDocument/2006/relationships/notesSlide" Target="../notesSlides/notesSlide24.xml"/><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svg"/><Relationship Id="rId5" Type="http://schemas.microsoft.com/office/2007/relationships/hdphoto" Target="../media/hdphoto1.wdp"/><Relationship Id="rId15" Type="http://schemas.openxmlformats.org/officeDocument/2006/relationships/image" Target="../media/image31.svg"/><Relationship Id="rId10" Type="http://schemas.openxmlformats.org/officeDocument/2006/relationships/image" Target="../media/image24.png"/><Relationship Id="rId19" Type="http://schemas.openxmlformats.org/officeDocument/2006/relationships/image" Target="../media/image35.svg"/><Relationship Id="rId4" Type="http://schemas.openxmlformats.org/officeDocument/2006/relationships/image" Target="../media/image21.png"/><Relationship Id="rId9" Type="http://schemas.openxmlformats.org/officeDocument/2006/relationships/image" Target="../media/image25.svg"/><Relationship Id="rId1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chart" Target="../charts/char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chart" Target="../charts/char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chart" Target="../charts/char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chart" Target="../charts/char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chart" Target="../charts/chart19.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blip>
          <a:srcRect/>
          <a:stretch>
            <a:fillRect l="-17000" r="-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4722CE-C1D9-43AE-93FC-A2361B80DF93}"/>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B98B0A3B-F593-483B-83B7-354E4BD1B013}"/>
              </a:ext>
            </a:extLst>
          </p:cNvPr>
          <p:cNvSpPr>
            <a:spLocks noGrp="1"/>
          </p:cNvSpPr>
          <p:nvPr>
            <p:ph type="ctrTitle"/>
          </p:nvPr>
        </p:nvSpPr>
        <p:spPr>
          <a:xfrm>
            <a:off x="885824" y="744422"/>
            <a:ext cx="10772776" cy="1780017"/>
          </a:xfrm>
        </p:spPr>
        <p:txBody>
          <a:bodyPr>
            <a:noAutofit/>
          </a:bodyPr>
          <a:lstStyle/>
          <a:p>
            <a:pPr algn="l"/>
            <a:r>
              <a:rPr lang="en-US" sz="4800" b="1" dirty="0">
                <a:solidFill>
                  <a:schemeClr val="bg1"/>
                </a:solidFill>
                <a:latin typeface="Century Gothic" panose="020B0502020202020204" pitchFamily="34" charset="0"/>
              </a:rPr>
              <a:t>U.S. </a:t>
            </a:r>
            <a:r>
              <a:rPr lang="en-US" sz="4800" b="1" dirty="0" err="1">
                <a:solidFill>
                  <a:schemeClr val="bg1"/>
                </a:solidFill>
                <a:latin typeface="Century Gothic" panose="020B0502020202020204" pitchFamily="34" charset="0"/>
              </a:rPr>
              <a:t>Uncoventionals</a:t>
            </a:r>
            <a:r>
              <a:rPr lang="en-US" sz="4800" b="1" dirty="0">
                <a:solidFill>
                  <a:schemeClr val="accent5">
                    <a:lumMod val="60000"/>
                    <a:lumOff val="40000"/>
                  </a:schemeClr>
                </a:solidFill>
                <a:latin typeface="Century Gothic" panose="020B0502020202020204" pitchFamily="34" charset="0"/>
              </a:rPr>
              <a:t> </a:t>
            </a:r>
            <a:r>
              <a:rPr lang="en-US" sz="4800" b="1" dirty="0">
                <a:solidFill>
                  <a:schemeClr val="bg1"/>
                </a:solidFill>
                <a:latin typeface="Century Gothic" panose="020B0502020202020204" pitchFamily="34" charset="0"/>
              </a:rPr>
              <a:t>Development</a:t>
            </a:r>
          </a:p>
        </p:txBody>
      </p:sp>
      <p:pic>
        <p:nvPicPr>
          <p:cNvPr id="6" name="Picture 5">
            <a:extLst>
              <a:ext uri="{FF2B5EF4-FFF2-40B4-BE49-F238E27FC236}">
                <a16:creationId xmlns:a16="http://schemas.microsoft.com/office/drawing/2014/main" id="{8648A6F3-D912-41E4-BC52-1DC2BA13BE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664" y="5815013"/>
            <a:ext cx="5605103" cy="780219"/>
          </a:xfrm>
          <a:prstGeom prst="rect">
            <a:avLst/>
          </a:prstGeom>
        </p:spPr>
      </p:pic>
      <p:sp>
        <p:nvSpPr>
          <p:cNvPr id="5" name="TextBox 4">
            <a:extLst>
              <a:ext uri="{FF2B5EF4-FFF2-40B4-BE49-F238E27FC236}">
                <a16:creationId xmlns:a16="http://schemas.microsoft.com/office/drawing/2014/main" id="{FE930FEA-4191-41EA-950A-531C842F7221}"/>
              </a:ext>
            </a:extLst>
          </p:cNvPr>
          <p:cNvSpPr txBox="1"/>
          <p:nvPr/>
        </p:nvSpPr>
        <p:spPr>
          <a:xfrm>
            <a:off x="9383485" y="525759"/>
            <a:ext cx="2476282" cy="830997"/>
          </a:xfrm>
          <a:prstGeom prst="rect">
            <a:avLst/>
          </a:prstGeom>
          <a:noFill/>
        </p:spPr>
        <p:txBody>
          <a:bodyPr wrap="square" rtlCol="0">
            <a:spAutoFit/>
          </a:bodyPr>
          <a:lstStyle/>
          <a:p>
            <a:pPr algn="r" defTabSz="457200"/>
            <a:r>
              <a:rPr lang="en-US" sz="2400" dirty="0">
                <a:solidFill>
                  <a:prstClr val="white"/>
                </a:solidFill>
                <a:latin typeface="Century Gothic" panose="020B0502020202020204" pitchFamily="34" charset="0"/>
              </a:rPr>
              <a:t>April 11, </a:t>
            </a:r>
            <a:r>
              <a:rPr lang="en-US" sz="2400" dirty="0">
                <a:solidFill>
                  <a:srgbClr val="5B9BD5">
                    <a:lumMod val="60000"/>
                    <a:lumOff val="40000"/>
                  </a:srgbClr>
                </a:solidFill>
                <a:latin typeface="Century Gothic" panose="020B0502020202020204" pitchFamily="34" charset="0"/>
              </a:rPr>
              <a:t>2018</a:t>
            </a:r>
            <a:r>
              <a:rPr lang="en-US" sz="2400" b="1" dirty="0">
                <a:solidFill>
                  <a:srgbClr val="5B9BD5">
                    <a:lumMod val="60000"/>
                    <a:lumOff val="40000"/>
                  </a:srgbClr>
                </a:solidFill>
                <a:latin typeface="Century Gothic" panose="020B0502020202020204" pitchFamily="34" charset="0"/>
              </a:rPr>
              <a:t/>
            </a:r>
            <a:br>
              <a:rPr lang="en-US" sz="2400" b="1" dirty="0">
                <a:solidFill>
                  <a:srgbClr val="5B9BD5">
                    <a:lumMod val="60000"/>
                    <a:lumOff val="40000"/>
                  </a:srgbClr>
                </a:solidFill>
                <a:latin typeface="Century Gothic" panose="020B0502020202020204" pitchFamily="34" charset="0"/>
              </a:rPr>
            </a:br>
            <a:endParaRPr lang="en-US" sz="2400" b="1" dirty="0">
              <a:solidFill>
                <a:srgbClr val="5B9BD5">
                  <a:lumMod val="60000"/>
                  <a:lumOff val="40000"/>
                </a:srgbClr>
              </a:solidFill>
              <a:latin typeface="Century Gothic" panose="020B0502020202020204" pitchFamily="34" charset="0"/>
            </a:endParaRPr>
          </a:p>
        </p:txBody>
      </p:sp>
      <p:sp>
        <p:nvSpPr>
          <p:cNvPr id="7" name="TextBox 6">
            <a:extLst>
              <a:ext uri="{FF2B5EF4-FFF2-40B4-BE49-F238E27FC236}">
                <a16:creationId xmlns:a16="http://schemas.microsoft.com/office/drawing/2014/main" id="{E98873A9-2545-4DFE-A1C8-8CC73B111C38}"/>
              </a:ext>
            </a:extLst>
          </p:cNvPr>
          <p:cNvSpPr txBox="1"/>
          <p:nvPr/>
        </p:nvSpPr>
        <p:spPr>
          <a:xfrm>
            <a:off x="885821" y="2475981"/>
            <a:ext cx="10641807"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Opportunities and Challenges: Markets, Finance, Infrastructure, Community and Quality Issues</a:t>
            </a:r>
            <a:endParaRPr lang="en-US" b="1" dirty="0">
              <a:solidFill>
                <a:schemeClr val="bg1"/>
              </a:solidFill>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A7ED0489-FA06-469E-81A7-C4DC33785F0B}"/>
              </a:ext>
            </a:extLst>
          </p:cNvPr>
          <p:cNvSpPr txBox="1"/>
          <p:nvPr/>
        </p:nvSpPr>
        <p:spPr>
          <a:xfrm>
            <a:off x="885821" y="3748166"/>
            <a:ext cx="5001412" cy="1015663"/>
          </a:xfrm>
          <a:prstGeom prst="rect">
            <a:avLst/>
          </a:prstGeom>
          <a:noFill/>
        </p:spPr>
        <p:txBody>
          <a:bodyPr wrap="square" rtlCol="0">
            <a:spAutoFit/>
          </a:bodyPr>
          <a:lstStyle/>
          <a:p>
            <a:r>
              <a:rPr lang="en-US" sz="2400" b="1" dirty="0">
                <a:solidFill>
                  <a:schemeClr val="accent5">
                    <a:lumMod val="60000"/>
                    <a:lumOff val="40000"/>
                  </a:schemeClr>
                </a:solidFill>
                <a:latin typeface="Century Gothic" panose="020B0502020202020204" pitchFamily="34" charset="0"/>
                <a:ea typeface="+mj-ea"/>
                <a:cs typeface="+mj-cs"/>
              </a:rPr>
              <a:t>Frank A. Verrastro </a:t>
            </a:r>
          </a:p>
          <a:p>
            <a:r>
              <a:rPr lang="en-US" dirty="0">
                <a:solidFill>
                  <a:schemeClr val="bg1"/>
                </a:solidFill>
                <a:latin typeface="Century Gothic" panose="020B0502020202020204" pitchFamily="34" charset="0"/>
                <a:ea typeface="+mj-ea"/>
                <a:cs typeface="+mj-cs"/>
              </a:rPr>
              <a:t>Senior Vice President and Trustee Fellow</a:t>
            </a:r>
          </a:p>
          <a:p>
            <a:r>
              <a:rPr lang="en-US" dirty="0">
                <a:solidFill>
                  <a:schemeClr val="bg1"/>
                </a:solidFill>
                <a:latin typeface="Century Gothic" panose="020B0502020202020204" pitchFamily="34" charset="0"/>
                <a:ea typeface="+mj-ea"/>
                <a:cs typeface="+mj-cs"/>
              </a:rPr>
              <a:t>Energy, National Security &amp; Foreign Policy</a:t>
            </a:r>
          </a:p>
        </p:txBody>
      </p:sp>
      <p:sp>
        <p:nvSpPr>
          <p:cNvPr id="9" name="TextBox 8">
            <a:extLst>
              <a:ext uri="{FF2B5EF4-FFF2-40B4-BE49-F238E27FC236}">
                <a16:creationId xmlns:a16="http://schemas.microsoft.com/office/drawing/2014/main" id="{617C734A-D14B-4A2B-9ADA-AF8FDA04B45F}"/>
              </a:ext>
            </a:extLst>
          </p:cNvPr>
          <p:cNvSpPr txBox="1"/>
          <p:nvPr/>
        </p:nvSpPr>
        <p:spPr>
          <a:xfrm>
            <a:off x="7026442" y="156427"/>
            <a:ext cx="4833326" cy="369332"/>
          </a:xfrm>
          <a:prstGeom prst="rect">
            <a:avLst/>
          </a:prstGeom>
          <a:noFill/>
        </p:spPr>
        <p:txBody>
          <a:bodyPr wrap="square" rtlCol="0">
            <a:spAutoFit/>
          </a:bodyPr>
          <a:lstStyle/>
          <a:p>
            <a:pPr algn="r"/>
            <a:r>
              <a:rPr lang="en-US" dirty="0">
                <a:solidFill>
                  <a:srgbClr val="9DC3E6"/>
                </a:solidFill>
                <a:latin typeface="Century Gothic" panose="020B0502020202020204" pitchFamily="34" charset="0"/>
              </a:rPr>
              <a:t>SAMDS, Washington D.C.</a:t>
            </a:r>
            <a:endParaRPr lang="en-US" b="1" dirty="0">
              <a:solidFill>
                <a:srgbClr val="9DC3E6"/>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3235196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 name="Rectangle 3">
            <a:extLst>
              <a:ext uri="{FF2B5EF4-FFF2-40B4-BE49-F238E27FC236}">
                <a16:creationId xmlns:a16="http://schemas.microsoft.com/office/drawing/2014/main" id="{3EB9E845-ED88-428E-B61E-367EFEDA77FF}"/>
              </a:ext>
            </a:extLst>
          </p:cNvPr>
          <p:cNvSpPr/>
          <p:nvPr/>
        </p:nvSpPr>
        <p:spPr>
          <a:xfrm>
            <a:off x="-30279" y="-4295"/>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297323" y="389738"/>
            <a:ext cx="11536797" cy="591440"/>
          </a:xfrm>
        </p:spPr>
        <p:txBody>
          <a:bodyPr anchor="ctr">
            <a:noAutofit/>
          </a:bodyPr>
          <a:lstStyle/>
          <a:p>
            <a:pPr>
              <a:defRPr sz="1600" b="1" i="0" u="none" strike="noStrike" kern="1200" baseline="0">
                <a:solidFill>
                  <a:srgbClr val="44546A"/>
                </a:solidFill>
                <a:latin typeface="+mn-lt"/>
                <a:ea typeface="+mn-ea"/>
                <a:cs typeface="+mn-cs"/>
              </a:defRPr>
            </a:pPr>
            <a:r>
              <a:rPr lang="en-US" sz="2400" b="1" dirty="0">
                <a:solidFill>
                  <a:srgbClr val="5B9BD5"/>
                </a:solidFill>
                <a:latin typeface="+mn-lt"/>
              </a:rPr>
              <a:t>Well Productivity has Risen and Decline Curves Improved  </a:t>
            </a:r>
            <a:r>
              <a:rPr lang="en-US" sz="3200" b="1" dirty="0">
                <a:solidFill>
                  <a:srgbClr val="004165"/>
                </a:solidFill>
                <a:latin typeface="+mn-lt"/>
                <a:cs typeface="Calibri Light" panose="020F0302020204030204" pitchFamily="34" charset="0"/>
              </a:rPr>
              <a:t/>
            </a:r>
            <a:br>
              <a:rPr lang="en-US" sz="3200" b="1" dirty="0">
                <a:solidFill>
                  <a:srgbClr val="004165"/>
                </a:solidFill>
                <a:latin typeface="+mn-lt"/>
                <a:cs typeface="Calibri Light" panose="020F0302020204030204" pitchFamily="34" charset="0"/>
              </a:rPr>
            </a:br>
            <a:r>
              <a:rPr lang="en-US" dirty="0">
                <a:latin typeface="+mn-lt"/>
              </a:rPr>
              <a:t/>
            </a:r>
            <a:br>
              <a:rPr lang="en-US" dirty="0">
                <a:latin typeface="+mn-lt"/>
              </a:rPr>
            </a:br>
            <a:endParaRPr lang="en-US" sz="3200" i="1" dirty="0">
              <a:solidFill>
                <a:schemeClr val="bg1">
                  <a:lumMod val="85000"/>
                </a:schemeClr>
              </a:solidFill>
              <a:latin typeface="+mn-lt"/>
            </a:endParaRPr>
          </a:p>
        </p:txBody>
      </p:sp>
      <p:sp>
        <p:nvSpPr>
          <p:cNvPr id="9" name="TextBox 8">
            <a:extLst>
              <a:ext uri="{FF2B5EF4-FFF2-40B4-BE49-F238E27FC236}">
                <a16:creationId xmlns:a16="http://schemas.microsoft.com/office/drawing/2014/main" id="{2ADED7D9-5FDD-4311-8416-9E7C01B22430}"/>
              </a:ext>
            </a:extLst>
          </p:cNvPr>
          <p:cNvSpPr txBox="1"/>
          <p:nvPr/>
        </p:nvSpPr>
        <p:spPr>
          <a:xfrm>
            <a:off x="145605" y="5876265"/>
            <a:ext cx="6193201" cy="253916"/>
          </a:xfrm>
          <a:prstGeom prst="rect">
            <a:avLst/>
          </a:prstGeom>
          <a:noFill/>
        </p:spPr>
        <p:txBody>
          <a:bodyPr wrap="square" rtlCol="0">
            <a:spAutoFit/>
          </a:bodyPr>
          <a:lstStyle/>
          <a:p>
            <a:r>
              <a:rPr lang="en-US" sz="1050" dirty="0">
                <a:solidFill>
                  <a:schemeClr val="tx1">
                    <a:lumMod val="50000"/>
                    <a:lumOff val="50000"/>
                  </a:schemeClr>
                </a:solidFill>
              </a:rPr>
              <a:t>Source:  </a:t>
            </a:r>
            <a:r>
              <a:rPr lang="en-US" sz="1050" dirty="0" err="1">
                <a:solidFill>
                  <a:schemeClr val="tx1">
                    <a:lumMod val="50000"/>
                    <a:lumOff val="50000"/>
                  </a:schemeClr>
                </a:solidFill>
              </a:rPr>
              <a:t>Rystad</a:t>
            </a:r>
            <a:r>
              <a:rPr lang="en-US" sz="1050" dirty="0">
                <a:solidFill>
                  <a:schemeClr val="tx1">
                    <a:lumMod val="50000"/>
                    <a:lumOff val="50000"/>
                  </a:schemeClr>
                </a:solidFill>
              </a:rPr>
              <a:t> Energy </a:t>
            </a: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sp>
        <p:nvSpPr>
          <p:cNvPr id="7" name="TextBox 6">
            <a:extLst>
              <a:ext uri="{FF2B5EF4-FFF2-40B4-BE49-F238E27FC236}">
                <a16:creationId xmlns:a16="http://schemas.microsoft.com/office/drawing/2014/main" id="{BA4A95A0-6254-4966-8317-704B0320E150}"/>
              </a:ext>
            </a:extLst>
          </p:cNvPr>
          <p:cNvSpPr txBox="1"/>
          <p:nvPr/>
        </p:nvSpPr>
        <p:spPr>
          <a:xfrm>
            <a:off x="2791327" y="626081"/>
            <a:ext cx="7532197" cy="584775"/>
          </a:xfrm>
          <a:prstGeom prst="rect">
            <a:avLst/>
          </a:prstGeom>
          <a:noFill/>
        </p:spPr>
        <p:txBody>
          <a:bodyPr wrap="square" rtlCol="0">
            <a:spAutoFit/>
          </a:bodyPr>
          <a:lstStyle/>
          <a:p>
            <a:pPr algn="ctr"/>
            <a:r>
              <a:rPr lang="en-US" sz="1600" b="1" dirty="0">
                <a:solidFill>
                  <a:srgbClr val="003D65"/>
                </a:solidFill>
                <a:ea typeface="+mj-ea"/>
                <a:cs typeface="+mj-cs"/>
              </a:rPr>
              <a:t>First year oil decline curves for horizontal wells by production start year (median) </a:t>
            </a:r>
            <a:r>
              <a:rPr lang="en-US" sz="1600" dirty="0">
                <a:solidFill>
                  <a:srgbClr val="003D65"/>
                </a:solidFill>
                <a:ea typeface="+mj-ea"/>
                <a:cs typeface="+mj-cs"/>
              </a:rPr>
              <a:t/>
            </a:r>
            <a:br>
              <a:rPr lang="en-US" sz="1600" dirty="0">
                <a:solidFill>
                  <a:srgbClr val="003D65"/>
                </a:solidFill>
                <a:ea typeface="+mj-ea"/>
                <a:cs typeface="+mj-cs"/>
              </a:rPr>
            </a:br>
            <a:r>
              <a:rPr lang="en-US" sz="1600" dirty="0">
                <a:solidFill>
                  <a:srgbClr val="003D65"/>
                </a:solidFill>
                <a:ea typeface="+mj-ea"/>
                <a:cs typeface="+mj-cs"/>
              </a:rPr>
              <a:t>Barrels of oil per month </a:t>
            </a:r>
            <a:endParaRPr lang="en-US" sz="1600" dirty="0"/>
          </a:p>
        </p:txBody>
      </p:sp>
      <p:pic>
        <p:nvPicPr>
          <p:cNvPr id="2" name="Picture 1">
            <a:extLst>
              <a:ext uri="{FF2B5EF4-FFF2-40B4-BE49-F238E27FC236}">
                <a16:creationId xmlns:a16="http://schemas.microsoft.com/office/drawing/2014/main" id="{1BBBC4F5-DD8B-489C-8B9A-039FEB75899A}"/>
              </a:ext>
            </a:extLst>
          </p:cNvPr>
          <p:cNvPicPr>
            <a:picLocks noChangeAspect="1"/>
          </p:cNvPicPr>
          <p:nvPr/>
        </p:nvPicPr>
        <p:blipFill>
          <a:blip r:embed="rId4"/>
          <a:stretch>
            <a:fillRect/>
          </a:stretch>
        </p:blipFill>
        <p:spPr>
          <a:xfrm>
            <a:off x="1670235" y="1217521"/>
            <a:ext cx="8653290" cy="4526660"/>
          </a:xfrm>
          <a:prstGeom prst="rect">
            <a:avLst/>
          </a:prstGeom>
        </p:spPr>
      </p:pic>
    </p:spTree>
    <p:extLst>
      <p:ext uri="{BB962C8B-B14F-4D97-AF65-F5344CB8AC3E}">
        <p14:creationId xmlns:p14="http://schemas.microsoft.com/office/powerpoint/2010/main" val="3228317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 name="Rectangle 3">
            <a:extLst>
              <a:ext uri="{FF2B5EF4-FFF2-40B4-BE49-F238E27FC236}">
                <a16:creationId xmlns:a16="http://schemas.microsoft.com/office/drawing/2014/main" id="{3EB9E845-ED88-428E-B61E-367EFEDA77FF}"/>
              </a:ext>
            </a:extLst>
          </p:cNvPr>
          <p:cNvSpPr/>
          <p:nvPr/>
        </p:nvSpPr>
        <p:spPr>
          <a:xfrm>
            <a:off x="-3028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297322" y="442164"/>
            <a:ext cx="11536797" cy="591440"/>
          </a:xfrm>
        </p:spPr>
        <p:txBody>
          <a:bodyPr anchor="ctr">
            <a:noAutofit/>
          </a:bodyPr>
          <a:lstStyle/>
          <a:p>
            <a:pPr>
              <a:defRPr sz="1600" b="1" i="0" u="none" strike="noStrike" kern="1200" baseline="0">
                <a:solidFill>
                  <a:srgbClr val="44546A"/>
                </a:solidFill>
                <a:latin typeface="+mn-lt"/>
                <a:ea typeface="+mn-ea"/>
                <a:cs typeface="+mn-cs"/>
              </a:defRPr>
            </a:pPr>
            <a:r>
              <a:rPr lang="en-US" sz="2400" b="1" dirty="0">
                <a:solidFill>
                  <a:srgbClr val="5B9BD5"/>
                </a:solidFill>
                <a:latin typeface="+mn-lt"/>
              </a:rPr>
              <a:t>Mostly Driven by Increases in Horse Power, Water, Proppants and Extended Laterals   </a:t>
            </a:r>
            <a:r>
              <a:rPr lang="en-US" sz="3200" b="1" dirty="0">
                <a:solidFill>
                  <a:srgbClr val="004165"/>
                </a:solidFill>
                <a:latin typeface="+mn-lt"/>
                <a:cs typeface="Calibri Light" panose="020F0302020204030204" pitchFamily="34" charset="0"/>
              </a:rPr>
              <a:t/>
            </a:r>
            <a:br>
              <a:rPr lang="en-US" sz="3200" b="1" dirty="0">
                <a:solidFill>
                  <a:srgbClr val="004165"/>
                </a:solidFill>
                <a:latin typeface="+mn-lt"/>
                <a:cs typeface="Calibri Light" panose="020F0302020204030204" pitchFamily="34" charset="0"/>
              </a:rPr>
            </a:br>
            <a:r>
              <a:rPr lang="en-US" dirty="0">
                <a:latin typeface="+mn-lt"/>
              </a:rPr>
              <a:t/>
            </a:r>
            <a:br>
              <a:rPr lang="en-US" dirty="0">
                <a:latin typeface="+mn-lt"/>
              </a:rPr>
            </a:br>
            <a:endParaRPr lang="en-US" sz="3200" i="1" dirty="0">
              <a:solidFill>
                <a:schemeClr val="bg1">
                  <a:lumMod val="85000"/>
                </a:schemeClr>
              </a:solidFill>
              <a:latin typeface="+mn-lt"/>
            </a:endParaRPr>
          </a:p>
        </p:txBody>
      </p:sp>
      <p:sp>
        <p:nvSpPr>
          <p:cNvPr id="9" name="TextBox 8">
            <a:extLst>
              <a:ext uri="{FF2B5EF4-FFF2-40B4-BE49-F238E27FC236}">
                <a16:creationId xmlns:a16="http://schemas.microsoft.com/office/drawing/2014/main" id="{2ADED7D9-5FDD-4311-8416-9E7C01B22430}"/>
              </a:ext>
            </a:extLst>
          </p:cNvPr>
          <p:cNvSpPr txBox="1"/>
          <p:nvPr/>
        </p:nvSpPr>
        <p:spPr>
          <a:xfrm>
            <a:off x="145605" y="5876265"/>
            <a:ext cx="6193201" cy="253916"/>
          </a:xfrm>
          <a:prstGeom prst="rect">
            <a:avLst/>
          </a:prstGeom>
          <a:noFill/>
        </p:spPr>
        <p:txBody>
          <a:bodyPr wrap="square" rtlCol="0">
            <a:spAutoFit/>
          </a:bodyPr>
          <a:lstStyle/>
          <a:p>
            <a:r>
              <a:rPr lang="en-US" sz="1050" dirty="0">
                <a:solidFill>
                  <a:schemeClr val="tx1">
                    <a:lumMod val="50000"/>
                    <a:lumOff val="50000"/>
                  </a:schemeClr>
                </a:solidFill>
              </a:rPr>
              <a:t>Source:  </a:t>
            </a:r>
            <a:r>
              <a:rPr lang="en-US" sz="1050" dirty="0" err="1">
                <a:solidFill>
                  <a:schemeClr val="tx1">
                    <a:lumMod val="50000"/>
                    <a:lumOff val="50000"/>
                  </a:schemeClr>
                </a:solidFill>
              </a:rPr>
              <a:t>Rystad</a:t>
            </a:r>
            <a:r>
              <a:rPr lang="en-US" sz="1050" dirty="0">
                <a:solidFill>
                  <a:schemeClr val="tx1">
                    <a:lumMod val="50000"/>
                    <a:lumOff val="50000"/>
                  </a:schemeClr>
                </a:solidFill>
              </a:rPr>
              <a:t> Energy </a:t>
            </a: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sp>
        <p:nvSpPr>
          <p:cNvPr id="7" name="TextBox 6">
            <a:extLst>
              <a:ext uri="{FF2B5EF4-FFF2-40B4-BE49-F238E27FC236}">
                <a16:creationId xmlns:a16="http://schemas.microsoft.com/office/drawing/2014/main" id="{BA4A95A0-6254-4966-8317-704B0320E150}"/>
              </a:ext>
            </a:extLst>
          </p:cNvPr>
          <p:cNvSpPr txBox="1"/>
          <p:nvPr/>
        </p:nvSpPr>
        <p:spPr>
          <a:xfrm>
            <a:off x="2895600" y="873300"/>
            <a:ext cx="6400800" cy="584775"/>
          </a:xfrm>
          <a:prstGeom prst="rect">
            <a:avLst/>
          </a:prstGeom>
          <a:noFill/>
        </p:spPr>
        <p:txBody>
          <a:bodyPr wrap="square" rtlCol="0">
            <a:spAutoFit/>
          </a:bodyPr>
          <a:lstStyle/>
          <a:p>
            <a:pPr algn="ctr"/>
            <a:r>
              <a:rPr lang="en-US" sz="1600" b="1" dirty="0">
                <a:solidFill>
                  <a:srgbClr val="003D65"/>
                </a:solidFill>
                <a:ea typeface="+mj-ea"/>
                <a:cs typeface="Calibri Light" panose="020F0302020204030204" pitchFamily="34" charset="0"/>
              </a:rPr>
              <a:t>Average lateral length per completion by quarter and play  </a:t>
            </a:r>
            <a:r>
              <a:rPr lang="en-US" sz="1600" dirty="0">
                <a:solidFill>
                  <a:srgbClr val="003D65"/>
                </a:solidFill>
                <a:ea typeface="+mj-ea"/>
                <a:cs typeface="+mj-cs"/>
              </a:rPr>
              <a:t/>
            </a:r>
            <a:br>
              <a:rPr lang="en-US" sz="1600" dirty="0">
                <a:solidFill>
                  <a:srgbClr val="003D65"/>
                </a:solidFill>
                <a:ea typeface="+mj-ea"/>
                <a:cs typeface="+mj-cs"/>
              </a:rPr>
            </a:br>
            <a:r>
              <a:rPr lang="en-US" sz="1600" dirty="0">
                <a:solidFill>
                  <a:srgbClr val="003D65"/>
                </a:solidFill>
                <a:ea typeface="+mj-ea"/>
                <a:cs typeface="+mj-cs"/>
              </a:rPr>
              <a:t>Feet</a:t>
            </a:r>
            <a:endParaRPr lang="en-US" sz="1600" dirty="0"/>
          </a:p>
        </p:txBody>
      </p:sp>
      <p:pic>
        <p:nvPicPr>
          <p:cNvPr id="2" name="Picture 1">
            <a:extLst>
              <a:ext uri="{FF2B5EF4-FFF2-40B4-BE49-F238E27FC236}">
                <a16:creationId xmlns:a16="http://schemas.microsoft.com/office/drawing/2014/main" id="{06822D4D-0AA9-4C42-B7C9-9742B869FB75}"/>
              </a:ext>
            </a:extLst>
          </p:cNvPr>
          <p:cNvPicPr>
            <a:picLocks noChangeAspect="1"/>
          </p:cNvPicPr>
          <p:nvPr/>
        </p:nvPicPr>
        <p:blipFill>
          <a:blip r:embed="rId4"/>
          <a:stretch>
            <a:fillRect/>
          </a:stretch>
        </p:blipFill>
        <p:spPr>
          <a:xfrm>
            <a:off x="1810718" y="1395366"/>
            <a:ext cx="8586062" cy="1979062"/>
          </a:xfrm>
          <a:prstGeom prst="rect">
            <a:avLst/>
          </a:prstGeom>
        </p:spPr>
      </p:pic>
      <p:sp>
        <p:nvSpPr>
          <p:cNvPr id="13" name="TextBox 12">
            <a:extLst>
              <a:ext uri="{FF2B5EF4-FFF2-40B4-BE49-F238E27FC236}">
                <a16:creationId xmlns:a16="http://schemas.microsoft.com/office/drawing/2014/main" id="{50720C1C-6167-47BB-AA55-D6CEBBFEEB45}"/>
              </a:ext>
            </a:extLst>
          </p:cNvPr>
          <p:cNvSpPr txBox="1"/>
          <p:nvPr/>
        </p:nvSpPr>
        <p:spPr>
          <a:xfrm>
            <a:off x="2711154" y="3345416"/>
            <a:ext cx="6709134" cy="875064"/>
          </a:xfrm>
          <a:prstGeom prst="rect">
            <a:avLst/>
          </a:prstGeom>
          <a:noFill/>
        </p:spPr>
        <p:txBody>
          <a:bodyPr wrap="square" rtlCol="0">
            <a:spAutoFit/>
          </a:bodyPr>
          <a:lstStyle/>
          <a:p>
            <a:pPr lvl="0" algn="ctr"/>
            <a:r>
              <a:rPr lang="en-US" sz="1600" b="1" dirty="0">
                <a:solidFill>
                  <a:srgbClr val="003D65"/>
                </a:solidFill>
                <a:cs typeface="Calibri Light" panose="020F0302020204030204" pitchFamily="34" charset="0"/>
              </a:rPr>
              <a:t>Average proppant intensity by quarter and play  </a:t>
            </a:r>
            <a:r>
              <a:rPr lang="en-US" sz="1600" dirty="0">
                <a:solidFill>
                  <a:srgbClr val="003D65"/>
                </a:solidFill>
              </a:rPr>
              <a:t/>
            </a:r>
            <a:br>
              <a:rPr lang="en-US" sz="1600" dirty="0">
                <a:solidFill>
                  <a:srgbClr val="003D65"/>
                </a:solidFill>
              </a:rPr>
            </a:br>
            <a:r>
              <a:rPr lang="en-US" sz="1600" dirty="0">
                <a:solidFill>
                  <a:srgbClr val="003D65"/>
                </a:solidFill>
              </a:rPr>
              <a:t>Pounds per foot </a:t>
            </a:r>
            <a:endParaRPr lang="en-US" sz="1600" dirty="0">
              <a:solidFill>
                <a:prstClr val="white"/>
              </a:solidFill>
            </a:endParaRPr>
          </a:p>
          <a:p>
            <a:endParaRPr lang="en-US" dirty="0"/>
          </a:p>
        </p:txBody>
      </p:sp>
      <p:pic>
        <p:nvPicPr>
          <p:cNvPr id="14" name="Picture 13">
            <a:extLst>
              <a:ext uri="{FF2B5EF4-FFF2-40B4-BE49-F238E27FC236}">
                <a16:creationId xmlns:a16="http://schemas.microsoft.com/office/drawing/2014/main" id="{73F4A908-DDA3-450B-9E98-5A91435B2CF3}"/>
              </a:ext>
            </a:extLst>
          </p:cNvPr>
          <p:cNvPicPr>
            <a:picLocks noChangeAspect="1"/>
          </p:cNvPicPr>
          <p:nvPr/>
        </p:nvPicPr>
        <p:blipFill>
          <a:blip r:embed="rId5"/>
          <a:stretch>
            <a:fillRect/>
          </a:stretch>
        </p:blipFill>
        <p:spPr>
          <a:xfrm>
            <a:off x="1810718" y="3900278"/>
            <a:ext cx="8743628" cy="1928925"/>
          </a:xfrm>
          <a:prstGeom prst="rect">
            <a:avLst/>
          </a:prstGeom>
        </p:spPr>
      </p:pic>
    </p:spTree>
    <p:extLst>
      <p:ext uri="{BB962C8B-B14F-4D97-AF65-F5344CB8AC3E}">
        <p14:creationId xmlns:p14="http://schemas.microsoft.com/office/powerpoint/2010/main" val="401381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145607" y="410014"/>
            <a:ext cx="12046394" cy="670407"/>
          </a:xfrm>
        </p:spPr>
        <p:txBody>
          <a:bodyPr anchor="ctr">
            <a:noAutofit/>
          </a:bodyPr>
          <a:lstStyle/>
          <a:p>
            <a:r>
              <a:rPr lang="en-US" sz="3200" b="1" dirty="0">
                <a:solidFill>
                  <a:srgbClr val="5B9BD5"/>
                </a:solidFill>
                <a:latin typeface="+mn-lt"/>
              </a:rPr>
              <a:t>Supply Shocked to the Upside in 2010, What About Going Forward? </a:t>
            </a:r>
            <a:r>
              <a:rPr lang="en-US" sz="3200" b="1" dirty="0">
                <a:solidFill>
                  <a:srgbClr val="004165"/>
                </a:solidFill>
                <a:latin typeface="+mn-lt"/>
                <a:cs typeface="Calibri Light" panose="020F0302020204030204" pitchFamily="34" charset="0"/>
              </a:rPr>
              <a:t/>
            </a:r>
            <a:br>
              <a:rPr lang="en-US" sz="3200" b="1" dirty="0">
                <a:solidFill>
                  <a:srgbClr val="004165"/>
                </a:solidFill>
                <a:latin typeface="+mn-lt"/>
                <a:cs typeface="Calibri Light" panose="020F0302020204030204" pitchFamily="34" charset="0"/>
              </a:rPr>
            </a:br>
            <a:endParaRPr lang="en-US" sz="3200" i="1" dirty="0">
              <a:solidFill>
                <a:schemeClr val="bg1">
                  <a:lumMod val="85000"/>
                </a:schemeClr>
              </a:solidFill>
              <a:latin typeface="+mn-lt"/>
            </a:endParaRPr>
          </a:p>
        </p:txBody>
      </p:sp>
      <p:sp>
        <p:nvSpPr>
          <p:cNvPr id="9" name="TextBox 8">
            <a:extLst>
              <a:ext uri="{FF2B5EF4-FFF2-40B4-BE49-F238E27FC236}">
                <a16:creationId xmlns:a16="http://schemas.microsoft.com/office/drawing/2014/main" id="{2ADED7D9-5FDD-4311-8416-9E7C01B22430}"/>
              </a:ext>
            </a:extLst>
          </p:cNvPr>
          <p:cNvSpPr txBox="1"/>
          <p:nvPr/>
        </p:nvSpPr>
        <p:spPr>
          <a:xfrm>
            <a:off x="145606" y="5876265"/>
            <a:ext cx="2521394" cy="261610"/>
          </a:xfrm>
          <a:prstGeom prst="rect">
            <a:avLst/>
          </a:prstGeom>
          <a:noFill/>
        </p:spPr>
        <p:txBody>
          <a:bodyPr wrap="square" rtlCol="0">
            <a:spAutoFit/>
          </a:bodyPr>
          <a:lstStyle/>
          <a:p>
            <a:r>
              <a:rPr lang="en-US" sz="1050" dirty="0">
                <a:solidFill>
                  <a:schemeClr val="tx1">
                    <a:lumMod val="50000"/>
                    <a:lumOff val="50000"/>
                  </a:schemeClr>
                </a:solidFill>
              </a:rPr>
              <a:t>Source: Schlumberger</a:t>
            </a: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pic>
        <p:nvPicPr>
          <p:cNvPr id="14" name="Content Placeholder 3">
            <a:extLst>
              <a:ext uri="{FF2B5EF4-FFF2-40B4-BE49-F238E27FC236}">
                <a16:creationId xmlns:a16="http://schemas.microsoft.com/office/drawing/2014/main" id="{421CF08A-DBDE-4F8D-9840-FA05794AFFF7}"/>
              </a:ext>
            </a:extLst>
          </p:cNvPr>
          <p:cNvPicPr>
            <a:picLocks noChangeAspect="1"/>
          </p:cNvPicPr>
          <p:nvPr/>
        </p:nvPicPr>
        <p:blipFill>
          <a:blip r:embed="rId4"/>
          <a:stretch>
            <a:fillRect/>
          </a:stretch>
        </p:blipFill>
        <p:spPr>
          <a:xfrm>
            <a:off x="2827421" y="708308"/>
            <a:ext cx="6537158" cy="5311013"/>
          </a:xfrm>
          <a:prstGeom prst="rect">
            <a:avLst/>
          </a:prstGeom>
        </p:spPr>
      </p:pic>
    </p:spTree>
    <p:extLst>
      <p:ext uri="{BB962C8B-B14F-4D97-AF65-F5344CB8AC3E}">
        <p14:creationId xmlns:p14="http://schemas.microsoft.com/office/powerpoint/2010/main" val="3226453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40804"/>
            <a:ext cx="12192000" cy="6175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14238" y="420832"/>
            <a:ext cx="11563523" cy="670407"/>
          </a:xfrm>
        </p:spPr>
        <p:txBody>
          <a:bodyPr anchor="ctr">
            <a:noAutofit/>
          </a:bodyPr>
          <a:lstStyle/>
          <a:p>
            <a:r>
              <a:rPr lang="en-US" sz="3200" b="1" dirty="0">
                <a:solidFill>
                  <a:srgbClr val="5B9BD5"/>
                </a:solidFill>
                <a:latin typeface="+mn-lt"/>
              </a:rPr>
              <a:t>US Crude, Gas and NGL Production Forecast</a:t>
            </a:r>
            <a:endParaRPr lang="en-US" sz="3200" i="1" dirty="0">
              <a:solidFill>
                <a:schemeClr val="bg1">
                  <a:lumMod val="85000"/>
                </a:schemeClr>
              </a:solidFill>
              <a:latin typeface="+mn-lt"/>
            </a:endParaRPr>
          </a:p>
        </p:txBody>
      </p:sp>
      <p:sp>
        <p:nvSpPr>
          <p:cNvPr id="9" name="TextBox 8">
            <a:extLst>
              <a:ext uri="{FF2B5EF4-FFF2-40B4-BE49-F238E27FC236}">
                <a16:creationId xmlns:a16="http://schemas.microsoft.com/office/drawing/2014/main" id="{2ADED7D9-5FDD-4311-8416-9E7C01B22430}"/>
              </a:ext>
            </a:extLst>
          </p:cNvPr>
          <p:cNvSpPr txBox="1"/>
          <p:nvPr/>
        </p:nvSpPr>
        <p:spPr>
          <a:xfrm>
            <a:off x="145606" y="5876265"/>
            <a:ext cx="2521394" cy="261610"/>
          </a:xfrm>
          <a:prstGeom prst="rect">
            <a:avLst/>
          </a:prstGeom>
          <a:noFill/>
        </p:spPr>
        <p:txBody>
          <a:bodyPr wrap="square" rtlCol="0">
            <a:spAutoFit/>
          </a:bodyPr>
          <a:lstStyle/>
          <a:p>
            <a:r>
              <a:rPr lang="en-US" sz="1050" dirty="0">
                <a:solidFill>
                  <a:schemeClr val="tx1">
                    <a:lumMod val="50000"/>
                    <a:lumOff val="50000"/>
                  </a:schemeClr>
                </a:solidFill>
              </a:rPr>
              <a:t>Source: RBN Energy LLC</a:t>
            </a:r>
          </a:p>
        </p:txBody>
      </p:sp>
      <p:graphicFrame>
        <p:nvGraphicFramePr>
          <p:cNvPr id="14" name="Content Placeholder 3">
            <a:extLst>
              <a:ext uri="{FF2B5EF4-FFF2-40B4-BE49-F238E27FC236}">
                <a16:creationId xmlns:a16="http://schemas.microsoft.com/office/drawing/2014/main" id="{A2225570-DD3F-4C9A-B43F-CC0CED7A771D}"/>
              </a:ext>
            </a:extLst>
          </p:cNvPr>
          <p:cNvGraphicFramePr>
            <a:graphicFrameLocks/>
          </p:cNvGraphicFramePr>
          <p:nvPr>
            <p:extLst/>
          </p:nvPr>
        </p:nvGraphicFramePr>
        <p:xfrm>
          <a:off x="498206" y="1074980"/>
          <a:ext cx="3954331" cy="48012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ontent Placeholder 3">
            <a:extLst>
              <a:ext uri="{FF2B5EF4-FFF2-40B4-BE49-F238E27FC236}">
                <a16:creationId xmlns:a16="http://schemas.microsoft.com/office/drawing/2014/main" id="{F4CBD593-547D-48EB-AE64-E3D08F0F91C2}"/>
              </a:ext>
            </a:extLst>
          </p:cNvPr>
          <p:cNvGraphicFramePr>
            <a:graphicFrameLocks/>
          </p:cNvGraphicFramePr>
          <p:nvPr>
            <p:extLst/>
          </p:nvPr>
        </p:nvGraphicFramePr>
        <p:xfrm>
          <a:off x="4075450" y="1074980"/>
          <a:ext cx="3954331" cy="480128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ontent Placeholder 3">
            <a:extLst>
              <a:ext uri="{FF2B5EF4-FFF2-40B4-BE49-F238E27FC236}">
                <a16:creationId xmlns:a16="http://schemas.microsoft.com/office/drawing/2014/main" id="{B1598DB7-E3C4-4BED-9BAE-2717BBAD44F7}"/>
              </a:ext>
            </a:extLst>
          </p:cNvPr>
          <p:cNvGraphicFramePr>
            <a:graphicFrameLocks/>
          </p:cNvGraphicFramePr>
          <p:nvPr>
            <p:extLst/>
          </p:nvPr>
        </p:nvGraphicFramePr>
        <p:xfrm>
          <a:off x="7612027" y="1074980"/>
          <a:ext cx="3954331" cy="4801285"/>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id="{7D0A60F2-FCAC-4834-B3BD-8D9C2749041C}"/>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spTree>
    <p:extLst>
      <p:ext uri="{BB962C8B-B14F-4D97-AF65-F5344CB8AC3E}">
        <p14:creationId xmlns:p14="http://schemas.microsoft.com/office/powerpoint/2010/main" val="247049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Graphic spid="18" grpId="0">
        <p:bldAsOne/>
      </p:bldGraphic>
      <p:bldGraphic spid="19"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297323" y="389738"/>
            <a:ext cx="11536797" cy="591440"/>
          </a:xfrm>
        </p:spPr>
        <p:txBody>
          <a:bodyPr anchor="ctr">
            <a:noAutofit/>
          </a:bodyPr>
          <a:lstStyle/>
          <a:p>
            <a:pPr>
              <a:defRPr sz="1600" b="1" i="0" u="none" strike="noStrike" kern="1200" baseline="0">
                <a:solidFill>
                  <a:srgbClr val="44546A"/>
                </a:solidFill>
                <a:latin typeface="+mn-lt"/>
                <a:ea typeface="+mn-ea"/>
                <a:cs typeface="+mn-cs"/>
              </a:defRPr>
            </a:pPr>
            <a:r>
              <a:rPr lang="en-US" sz="2800" b="1" dirty="0">
                <a:solidFill>
                  <a:srgbClr val="5B9BD5"/>
                </a:solidFill>
                <a:latin typeface="+mn-lt"/>
              </a:rPr>
              <a:t>U.S. oil production is set to grow by 2.7 </a:t>
            </a:r>
            <a:r>
              <a:rPr lang="en-US" sz="2800" b="1" dirty="0" err="1">
                <a:solidFill>
                  <a:srgbClr val="5B9BD5"/>
                </a:solidFill>
                <a:latin typeface="+mn-lt"/>
              </a:rPr>
              <a:t>mb</a:t>
            </a:r>
            <a:r>
              <a:rPr lang="en-US" sz="2800" b="1" dirty="0">
                <a:solidFill>
                  <a:srgbClr val="5B9BD5"/>
                </a:solidFill>
                <a:latin typeface="+mn-lt"/>
              </a:rPr>
              <a:t>/d from Dec-17 to Dec 19 </a:t>
            </a:r>
            <a:r>
              <a:rPr lang="en-US" sz="3200" b="1" dirty="0">
                <a:solidFill>
                  <a:srgbClr val="004165"/>
                </a:solidFill>
                <a:latin typeface="+mn-lt"/>
                <a:cs typeface="Calibri Light" panose="020F0302020204030204" pitchFamily="34" charset="0"/>
              </a:rPr>
              <a:t/>
            </a:r>
            <a:br>
              <a:rPr lang="en-US" sz="3200" b="1" dirty="0">
                <a:solidFill>
                  <a:srgbClr val="004165"/>
                </a:solidFill>
                <a:latin typeface="+mn-lt"/>
                <a:cs typeface="Calibri Light" panose="020F0302020204030204" pitchFamily="34" charset="0"/>
              </a:rPr>
            </a:br>
            <a:r>
              <a:rPr lang="en-US" dirty="0">
                <a:latin typeface="+mn-lt"/>
              </a:rPr>
              <a:t/>
            </a:r>
            <a:br>
              <a:rPr lang="en-US" dirty="0">
                <a:latin typeface="+mn-lt"/>
              </a:rPr>
            </a:br>
            <a:endParaRPr lang="en-US" sz="3200" i="1" dirty="0">
              <a:solidFill>
                <a:schemeClr val="bg1">
                  <a:lumMod val="85000"/>
                </a:schemeClr>
              </a:solidFill>
              <a:latin typeface="+mn-lt"/>
            </a:endParaRPr>
          </a:p>
        </p:txBody>
      </p:sp>
      <p:sp>
        <p:nvSpPr>
          <p:cNvPr id="9" name="TextBox 8">
            <a:extLst>
              <a:ext uri="{FF2B5EF4-FFF2-40B4-BE49-F238E27FC236}">
                <a16:creationId xmlns:a16="http://schemas.microsoft.com/office/drawing/2014/main" id="{2ADED7D9-5FDD-4311-8416-9E7C01B22430}"/>
              </a:ext>
            </a:extLst>
          </p:cNvPr>
          <p:cNvSpPr txBox="1"/>
          <p:nvPr/>
        </p:nvSpPr>
        <p:spPr>
          <a:xfrm>
            <a:off x="145605" y="5876265"/>
            <a:ext cx="6193201" cy="253916"/>
          </a:xfrm>
          <a:prstGeom prst="rect">
            <a:avLst/>
          </a:prstGeom>
          <a:noFill/>
        </p:spPr>
        <p:txBody>
          <a:bodyPr wrap="square" rtlCol="0">
            <a:spAutoFit/>
          </a:bodyPr>
          <a:lstStyle/>
          <a:p>
            <a:r>
              <a:rPr lang="en-US" sz="1050" dirty="0">
                <a:solidFill>
                  <a:schemeClr val="tx1">
                    <a:lumMod val="50000"/>
                    <a:lumOff val="50000"/>
                  </a:schemeClr>
                </a:solidFill>
              </a:rPr>
              <a:t>Source:  </a:t>
            </a:r>
            <a:r>
              <a:rPr lang="en-US" sz="1050" dirty="0" err="1">
                <a:solidFill>
                  <a:schemeClr val="tx1">
                    <a:lumMod val="50000"/>
                    <a:lumOff val="50000"/>
                  </a:schemeClr>
                </a:solidFill>
              </a:rPr>
              <a:t>Rystad</a:t>
            </a:r>
            <a:r>
              <a:rPr lang="en-US" sz="1050" dirty="0">
                <a:solidFill>
                  <a:schemeClr val="tx1">
                    <a:lumMod val="50000"/>
                    <a:lumOff val="50000"/>
                  </a:schemeClr>
                </a:solidFill>
              </a:rPr>
              <a:t> Energy </a:t>
            </a: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pic>
        <p:nvPicPr>
          <p:cNvPr id="5" name="Picture 4">
            <a:extLst>
              <a:ext uri="{FF2B5EF4-FFF2-40B4-BE49-F238E27FC236}">
                <a16:creationId xmlns:a16="http://schemas.microsoft.com/office/drawing/2014/main" id="{A4758A13-03DB-451E-B44C-ABD18B246701}"/>
              </a:ext>
            </a:extLst>
          </p:cNvPr>
          <p:cNvPicPr>
            <a:picLocks noChangeAspect="1"/>
          </p:cNvPicPr>
          <p:nvPr/>
        </p:nvPicPr>
        <p:blipFill>
          <a:blip r:embed="rId4"/>
          <a:stretch>
            <a:fillRect/>
          </a:stretch>
        </p:blipFill>
        <p:spPr>
          <a:xfrm>
            <a:off x="1135271" y="1053885"/>
            <a:ext cx="9860902" cy="4818085"/>
          </a:xfrm>
          <a:prstGeom prst="rect">
            <a:avLst/>
          </a:prstGeom>
        </p:spPr>
      </p:pic>
      <p:sp>
        <p:nvSpPr>
          <p:cNvPr id="7" name="TextBox 6">
            <a:extLst>
              <a:ext uri="{FF2B5EF4-FFF2-40B4-BE49-F238E27FC236}">
                <a16:creationId xmlns:a16="http://schemas.microsoft.com/office/drawing/2014/main" id="{BA4A95A0-6254-4966-8317-704B0320E150}"/>
              </a:ext>
            </a:extLst>
          </p:cNvPr>
          <p:cNvSpPr txBox="1"/>
          <p:nvPr/>
        </p:nvSpPr>
        <p:spPr>
          <a:xfrm>
            <a:off x="2894370" y="626081"/>
            <a:ext cx="6400800" cy="584775"/>
          </a:xfrm>
          <a:prstGeom prst="rect">
            <a:avLst/>
          </a:prstGeom>
          <a:noFill/>
        </p:spPr>
        <p:txBody>
          <a:bodyPr wrap="square" rtlCol="0">
            <a:spAutoFit/>
          </a:bodyPr>
          <a:lstStyle/>
          <a:p>
            <a:pPr algn="ctr"/>
            <a:r>
              <a:rPr lang="en-US" sz="1600" b="1" dirty="0">
                <a:solidFill>
                  <a:srgbClr val="003D65"/>
                </a:solidFill>
                <a:ea typeface="+mj-ea"/>
                <a:cs typeface="Calibri Light" panose="020F0302020204030204" pitchFamily="34" charset="0"/>
              </a:rPr>
              <a:t>U.S. crude oil and lease condensate production forecast evolution</a:t>
            </a:r>
            <a:r>
              <a:rPr lang="en-US" sz="1600" dirty="0">
                <a:solidFill>
                  <a:srgbClr val="003D65"/>
                </a:solidFill>
                <a:ea typeface="+mj-ea"/>
                <a:cs typeface="+mj-cs"/>
              </a:rPr>
              <a:t> </a:t>
            </a:r>
            <a:br>
              <a:rPr lang="en-US" sz="1600" dirty="0">
                <a:solidFill>
                  <a:srgbClr val="003D65"/>
                </a:solidFill>
                <a:ea typeface="+mj-ea"/>
                <a:cs typeface="+mj-cs"/>
              </a:rPr>
            </a:br>
            <a:r>
              <a:rPr lang="en-US" sz="1600" dirty="0">
                <a:solidFill>
                  <a:srgbClr val="003D65"/>
                </a:solidFill>
                <a:ea typeface="+mj-ea"/>
                <a:cs typeface="+mj-cs"/>
              </a:rPr>
              <a:t>million barrels per day</a:t>
            </a:r>
            <a:endParaRPr lang="en-US" dirty="0"/>
          </a:p>
        </p:txBody>
      </p:sp>
    </p:spTree>
    <p:extLst>
      <p:ext uri="{BB962C8B-B14F-4D97-AF65-F5344CB8AC3E}">
        <p14:creationId xmlns:p14="http://schemas.microsoft.com/office/powerpoint/2010/main" val="3106235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40804"/>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14238" y="283655"/>
            <a:ext cx="11563523" cy="2742779"/>
          </a:xfrm>
        </p:spPr>
        <p:txBody>
          <a:bodyPr anchor="ctr">
            <a:noAutofit/>
          </a:bodyPr>
          <a:lstStyle/>
          <a:p>
            <a:r>
              <a:rPr lang="en-US" sz="2600" b="1" dirty="0">
                <a:solidFill>
                  <a:srgbClr val="5B9BD5"/>
                </a:solidFill>
                <a:latin typeface="+mn-lt"/>
              </a:rPr>
              <a:t>US Lower 48 crude oil supply reaches a broad plateau of 11.5 million b/d by 2026</a:t>
            </a:r>
            <a:r>
              <a:rPr lang="en-US" sz="2500" b="1" dirty="0">
                <a:solidFill>
                  <a:srgbClr val="5B9BD5"/>
                </a:solidFill>
                <a:latin typeface="+mn-lt"/>
              </a:rPr>
              <a:t/>
            </a:r>
            <a:br>
              <a:rPr lang="en-US" sz="2500" b="1" dirty="0">
                <a:solidFill>
                  <a:srgbClr val="5B9BD5"/>
                </a:solidFill>
                <a:latin typeface="+mn-lt"/>
              </a:rPr>
            </a:br>
            <a:r>
              <a:rPr lang="en-US" sz="1800" b="1" dirty="0">
                <a:solidFill>
                  <a:srgbClr val="5B9BD5"/>
                </a:solidFill>
                <a:latin typeface="+mn-lt"/>
              </a:rPr>
              <a:t/>
            </a:r>
            <a:br>
              <a:rPr lang="en-US" sz="1800" b="1" dirty="0">
                <a:solidFill>
                  <a:srgbClr val="5B9BD5"/>
                </a:solidFill>
                <a:latin typeface="+mn-lt"/>
              </a:rPr>
            </a:br>
            <a:r>
              <a:rPr lang="en-US" sz="1800" b="1" dirty="0">
                <a:solidFill>
                  <a:srgbClr val="5B9BD5"/>
                </a:solidFill>
                <a:latin typeface="+mn-lt"/>
              </a:rPr>
              <a:t>Although the peak has been lowered by about 300 kb/d compared with H1 2017 forecast, we still see strong growth, driven by the Permian</a:t>
            </a:r>
            <a:br>
              <a:rPr lang="en-US" sz="1800" b="1" dirty="0">
                <a:solidFill>
                  <a:srgbClr val="5B9BD5"/>
                </a:solidFill>
                <a:latin typeface="+mn-lt"/>
              </a:rPr>
            </a:br>
            <a:r>
              <a:rPr lang="en-US" sz="1800" b="1" dirty="0">
                <a:solidFill>
                  <a:srgbClr val="5B9BD5"/>
                </a:solidFill>
                <a:latin typeface="+mn-lt"/>
              </a:rPr>
              <a:t/>
            </a:r>
            <a:br>
              <a:rPr lang="en-US" sz="1800" b="1" dirty="0">
                <a:solidFill>
                  <a:srgbClr val="5B9BD5"/>
                </a:solidFill>
                <a:latin typeface="+mn-lt"/>
              </a:rPr>
            </a:br>
            <a:r>
              <a:rPr lang="en-US" sz="1800" b="1" dirty="0">
                <a:solidFill>
                  <a:srgbClr val="5B9BD5"/>
                </a:solidFill>
                <a:latin typeface="+mn-lt"/>
              </a:rPr>
              <a:t>US Lower 48 crude and condensate production</a:t>
            </a:r>
            <a:br>
              <a:rPr lang="en-US" sz="1800" b="1" dirty="0">
                <a:solidFill>
                  <a:srgbClr val="5B9BD5"/>
                </a:solidFill>
                <a:latin typeface="+mn-lt"/>
              </a:rPr>
            </a:br>
            <a:r>
              <a:rPr lang="en-US" sz="1800" b="1" dirty="0">
                <a:solidFill>
                  <a:srgbClr val="5B9BD5"/>
                </a:solidFill>
                <a:latin typeface="+mn-lt"/>
              </a:rPr>
              <a:t/>
            </a:r>
            <a:br>
              <a:rPr lang="en-US" sz="1800" b="1" dirty="0">
                <a:solidFill>
                  <a:srgbClr val="5B9BD5"/>
                </a:solidFill>
                <a:latin typeface="+mn-lt"/>
              </a:rPr>
            </a:br>
            <a:r>
              <a:rPr lang="en-US" sz="2400" b="1" dirty="0">
                <a:solidFill>
                  <a:srgbClr val="5B9BD5"/>
                </a:solidFill>
                <a:latin typeface="+mn-lt"/>
              </a:rPr>
              <a:t/>
            </a:r>
            <a:br>
              <a:rPr lang="en-US" sz="2400" b="1" dirty="0">
                <a:solidFill>
                  <a:srgbClr val="5B9BD5"/>
                </a:solidFill>
                <a:latin typeface="+mn-lt"/>
              </a:rPr>
            </a:br>
            <a:r>
              <a:rPr lang="en-US" sz="3200" b="1" dirty="0">
                <a:solidFill>
                  <a:srgbClr val="5B9BD5"/>
                </a:solidFill>
                <a:latin typeface="+mn-lt"/>
              </a:rPr>
              <a:t/>
            </a:r>
            <a:br>
              <a:rPr lang="en-US" sz="3200" b="1" dirty="0">
                <a:solidFill>
                  <a:srgbClr val="5B9BD5"/>
                </a:solidFill>
                <a:latin typeface="+mn-lt"/>
              </a:rPr>
            </a:br>
            <a:endParaRPr lang="en-US" sz="2800" i="1" dirty="0">
              <a:solidFill>
                <a:schemeClr val="bg1">
                  <a:lumMod val="85000"/>
                </a:schemeClr>
              </a:solidFill>
              <a:latin typeface="+mn-lt"/>
            </a:endParaRPr>
          </a:p>
        </p:txBody>
      </p:sp>
      <p:sp>
        <p:nvSpPr>
          <p:cNvPr id="9" name="TextBox 8">
            <a:extLst>
              <a:ext uri="{FF2B5EF4-FFF2-40B4-BE49-F238E27FC236}">
                <a16:creationId xmlns:a16="http://schemas.microsoft.com/office/drawing/2014/main" id="{2ADED7D9-5FDD-4311-8416-9E7C01B22430}"/>
              </a:ext>
            </a:extLst>
          </p:cNvPr>
          <p:cNvSpPr txBox="1"/>
          <p:nvPr/>
        </p:nvSpPr>
        <p:spPr>
          <a:xfrm>
            <a:off x="269933" y="5832062"/>
            <a:ext cx="2521394" cy="261610"/>
          </a:xfrm>
          <a:prstGeom prst="rect">
            <a:avLst/>
          </a:prstGeom>
          <a:noFill/>
        </p:spPr>
        <p:txBody>
          <a:bodyPr wrap="square" rtlCol="0">
            <a:spAutoFit/>
          </a:bodyPr>
          <a:lstStyle/>
          <a:p>
            <a:r>
              <a:rPr lang="en-US" sz="1050" dirty="0">
                <a:solidFill>
                  <a:schemeClr val="tx1">
                    <a:lumMod val="50000"/>
                    <a:lumOff val="50000"/>
                  </a:schemeClr>
                </a:solidFill>
              </a:rPr>
              <a:t>Source: Wood Mackenzie  </a:t>
            </a: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graphicFrame>
        <p:nvGraphicFramePr>
          <p:cNvPr id="13" name="Content Placeholder 8">
            <a:extLst>
              <a:ext uri="{FF2B5EF4-FFF2-40B4-BE49-F238E27FC236}">
                <a16:creationId xmlns:a16="http://schemas.microsoft.com/office/drawing/2014/main" id="{AB9218C3-08BE-4400-A15C-962125B87FAC}"/>
              </a:ext>
            </a:extLst>
          </p:cNvPr>
          <p:cNvGraphicFramePr>
            <a:graphicFrameLocks/>
          </p:cNvGraphicFramePr>
          <p:nvPr>
            <p:extLst/>
          </p:nvPr>
        </p:nvGraphicFramePr>
        <p:xfrm>
          <a:off x="1790700" y="1765300"/>
          <a:ext cx="8775699" cy="41975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50986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40804"/>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269933" y="1229462"/>
            <a:ext cx="11563523" cy="238702"/>
          </a:xfrm>
        </p:spPr>
        <p:txBody>
          <a:bodyPr anchor="ctr">
            <a:noAutofit/>
          </a:bodyPr>
          <a:lstStyle/>
          <a:p>
            <a:r>
              <a:rPr lang="en-US" sz="3600" b="1" dirty="0">
                <a:solidFill>
                  <a:srgbClr val="5B9BD5"/>
                </a:solidFill>
                <a:latin typeface="+mn-lt"/>
              </a:rPr>
              <a:t>Reported Well Gains are Remarkable, but can Sometimes be Misleading</a:t>
            </a:r>
            <a:r>
              <a:rPr lang="en-US" sz="3200" b="1" dirty="0">
                <a:solidFill>
                  <a:srgbClr val="5B9BD5"/>
                </a:solidFill>
                <a:latin typeface="+mn-lt"/>
              </a:rPr>
              <a:t/>
            </a:r>
            <a:br>
              <a:rPr lang="en-US" sz="3200" b="1" dirty="0">
                <a:solidFill>
                  <a:srgbClr val="5B9BD5"/>
                </a:solidFill>
                <a:latin typeface="+mn-lt"/>
              </a:rPr>
            </a:br>
            <a:r>
              <a:rPr lang="en-US" sz="2400" b="1" dirty="0">
                <a:solidFill>
                  <a:srgbClr val="5B9BD5"/>
                </a:solidFill>
                <a:latin typeface="+mn-lt"/>
              </a:rPr>
              <a:t/>
            </a:r>
            <a:br>
              <a:rPr lang="en-US" sz="2400" b="1" dirty="0">
                <a:solidFill>
                  <a:srgbClr val="5B9BD5"/>
                </a:solidFill>
                <a:latin typeface="+mn-lt"/>
              </a:rPr>
            </a:br>
            <a:r>
              <a:rPr lang="en-US" sz="3200" b="1" dirty="0">
                <a:solidFill>
                  <a:srgbClr val="5B9BD5"/>
                </a:solidFill>
                <a:latin typeface="+mn-lt"/>
              </a:rPr>
              <a:t/>
            </a:r>
            <a:br>
              <a:rPr lang="en-US" sz="3200" b="1" dirty="0">
                <a:solidFill>
                  <a:srgbClr val="5B9BD5"/>
                </a:solidFill>
                <a:latin typeface="+mn-lt"/>
              </a:rPr>
            </a:br>
            <a:endParaRPr lang="en-US" sz="2800" i="1" dirty="0">
              <a:solidFill>
                <a:schemeClr val="bg1">
                  <a:lumMod val="85000"/>
                </a:schemeClr>
              </a:solidFill>
              <a:latin typeface="+mn-lt"/>
            </a:endParaRPr>
          </a:p>
        </p:txBody>
      </p:sp>
      <p:sp>
        <p:nvSpPr>
          <p:cNvPr id="9" name="TextBox 8">
            <a:extLst>
              <a:ext uri="{FF2B5EF4-FFF2-40B4-BE49-F238E27FC236}">
                <a16:creationId xmlns:a16="http://schemas.microsoft.com/office/drawing/2014/main" id="{2ADED7D9-5FDD-4311-8416-9E7C01B22430}"/>
              </a:ext>
            </a:extLst>
          </p:cNvPr>
          <p:cNvSpPr txBox="1"/>
          <p:nvPr/>
        </p:nvSpPr>
        <p:spPr>
          <a:xfrm>
            <a:off x="269933" y="5832062"/>
            <a:ext cx="2521394" cy="261610"/>
          </a:xfrm>
          <a:prstGeom prst="rect">
            <a:avLst/>
          </a:prstGeom>
          <a:noFill/>
        </p:spPr>
        <p:txBody>
          <a:bodyPr wrap="square" rtlCol="0">
            <a:spAutoFit/>
          </a:bodyPr>
          <a:lstStyle/>
          <a:p>
            <a:r>
              <a:rPr lang="en-US" sz="1050" dirty="0">
                <a:solidFill>
                  <a:schemeClr val="tx1">
                    <a:lumMod val="50000"/>
                    <a:lumOff val="50000"/>
                  </a:schemeClr>
                </a:solidFill>
              </a:rPr>
              <a:t>Source: Wood Mackenzie  </a:t>
            </a: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sp>
        <p:nvSpPr>
          <p:cNvPr id="19" name="Text Placeholder 4">
            <a:extLst>
              <a:ext uri="{FF2B5EF4-FFF2-40B4-BE49-F238E27FC236}">
                <a16:creationId xmlns:a16="http://schemas.microsoft.com/office/drawing/2014/main" id="{3BC172F2-B809-4F8D-A6E8-62F80D853BE6}"/>
              </a:ext>
            </a:extLst>
          </p:cNvPr>
          <p:cNvSpPr txBox="1">
            <a:spLocks/>
          </p:cNvSpPr>
          <p:nvPr/>
        </p:nvSpPr>
        <p:spPr>
          <a:xfrm>
            <a:off x="734986" y="1498881"/>
            <a:ext cx="4451438" cy="6723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6357A"/>
                </a:solidFill>
                <a:latin typeface="Arial" panose="020B0604020202020204" pitchFamily="34" charset="0"/>
                <a:ea typeface="Roboto Light" panose="02000000000000000000" pitchFamily="2" charset="0"/>
                <a:cs typeface="Arial" panose="020B0604020202020204" pitchFamily="34" charset="0"/>
              </a:rPr>
              <a:t>Wolfcamp EUR gains are explosive</a:t>
            </a:r>
            <a:endParaRPr lang="en-GB" sz="2000" b="1" dirty="0">
              <a:solidFill>
                <a:srgbClr val="06357A"/>
              </a:solidFill>
              <a:latin typeface="Arial" panose="020B0604020202020204" pitchFamily="34" charset="0"/>
              <a:ea typeface="Roboto Light" panose="02000000000000000000" pitchFamily="2" charset="0"/>
              <a:cs typeface="Arial" panose="020B0604020202020204" pitchFamily="34" charset="0"/>
            </a:endParaRPr>
          </a:p>
          <a:p>
            <a:pPr marL="0" indent="0">
              <a:buFont typeface="Arial" panose="020B0604020202020204" pitchFamily="34" charset="0"/>
              <a:buNone/>
            </a:pPr>
            <a:endParaRPr lang="en-GB" sz="1200" dirty="0"/>
          </a:p>
        </p:txBody>
      </p:sp>
      <p:sp>
        <p:nvSpPr>
          <p:cNvPr id="14" name="Snip Diagonal Corner Rectangle 7">
            <a:extLst>
              <a:ext uri="{FF2B5EF4-FFF2-40B4-BE49-F238E27FC236}">
                <a16:creationId xmlns:a16="http://schemas.microsoft.com/office/drawing/2014/main" id="{692875D7-90F7-4E75-97B3-605C3A9B682A}"/>
              </a:ext>
            </a:extLst>
          </p:cNvPr>
          <p:cNvSpPr/>
          <p:nvPr/>
        </p:nvSpPr>
        <p:spPr bwMode="auto">
          <a:xfrm rot="10800000" flipV="1">
            <a:off x="7656000" y="1496589"/>
            <a:ext cx="4536000" cy="288925"/>
          </a:xfrm>
          <a:prstGeom prst="snip2DiagRect">
            <a:avLst/>
          </a:prstGeom>
        </p:spPr>
        <p:txBody>
          <a:bodyPr lIns="0" tIns="0">
            <a:noAutofit/>
          </a:bodyPr>
          <a:lstStyle/>
          <a:p>
            <a:pPr defTabSz="457200"/>
            <a:r>
              <a:rPr lang="en-US" sz="2000" b="1" dirty="0">
                <a:solidFill>
                  <a:srgbClr val="06357A"/>
                </a:solidFill>
                <a:latin typeface="Arial" panose="020B0604020202020204" pitchFamily="34" charset="0"/>
                <a:ea typeface="Roboto Light" panose="02000000000000000000" pitchFamily="2" charset="0"/>
                <a:cs typeface="Arial" panose="020B0604020202020204" pitchFamily="34" charset="0"/>
              </a:rPr>
              <a:t>But when we study history…..</a:t>
            </a:r>
          </a:p>
        </p:txBody>
      </p:sp>
      <p:graphicFrame>
        <p:nvGraphicFramePr>
          <p:cNvPr id="15" name="Chart 14">
            <a:extLst>
              <a:ext uri="{FF2B5EF4-FFF2-40B4-BE49-F238E27FC236}">
                <a16:creationId xmlns:a16="http://schemas.microsoft.com/office/drawing/2014/main" id="{6BB1C73B-DC76-45B6-8214-647021FCB636}"/>
              </a:ext>
            </a:extLst>
          </p:cNvPr>
          <p:cNvGraphicFramePr>
            <a:graphicFrameLocks/>
          </p:cNvGraphicFramePr>
          <p:nvPr>
            <p:extLst/>
          </p:nvPr>
        </p:nvGraphicFramePr>
        <p:xfrm>
          <a:off x="863600" y="1785515"/>
          <a:ext cx="4064000" cy="39760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D66D6F1E-2058-400F-912B-A77162269755}"/>
              </a:ext>
            </a:extLst>
          </p:cNvPr>
          <p:cNvGraphicFramePr>
            <a:graphicFrameLocks/>
          </p:cNvGraphicFramePr>
          <p:nvPr>
            <p:extLst/>
          </p:nvPr>
        </p:nvGraphicFramePr>
        <p:xfrm>
          <a:off x="7294497" y="1862248"/>
          <a:ext cx="3932303" cy="389933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7844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297323" y="389738"/>
            <a:ext cx="11536797" cy="591440"/>
          </a:xfrm>
        </p:spPr>
        <p:txBody>
          <a:bodyPr anchor="ctr">
            <a:noAutofit/>
          </a:bodyPr>
          <a:lstStyle/>
          <a:p>
            <a:pPr>
              <a:defRPr sz="1600" b="1" i="0" u="none" strike="noStrike" kern="1200" baseline="0">
                <a:solidFill>
                  <a:srgbClr val="44546A"/>
                </a:solidFill>
                <a:latin typeface="+mn-lt"/>
                <a:ea typeface="+mn-ea"/>
                <a:cs typeface="+mn-cs"/>
              </a:defRPr>
            </a:pPr>
            <a:r>
              <a:rPr lang="en-US" sz="2200" b="1" dirty="0">
                <a:solidFill>
                  <a:srgbClr val="5B9BD5"/>
                </a:solidFill>
                <a:latin typeface="+mn-lt"/>
              </a:rPr>
              <a:t>Bottom-line for well economics </a:t>
            </a:r>
            <a:br>
              <a:rPr lang="en-US" sz="2200" b="1" dirty="0">
                <a:solidFill>
                  <a:srgbClr val="5B9BD5"/>
                </a:solidFill>
                <a:latin typeface="+mn-lt"/>
              </a:rPr>
            </a:br>
            <a:r>
              <a:rPr lang="en-US" sz="2200" b="1" dirty="0">
                <a:solidFill>
                  <a:srgbClr val="5B9BD5"/>
                </a:solidFill>
                <a:latin typeface="+mn-lt"/>
              </a:rPr>
              <a:t>Shale players can absorb significant service cost inflation if WTI stays above 60 USD/</a:t>
            </a:r>
            <a:r>
              <a:rPr lang="en-US" sz="2200" b="1" dirty="0" err="1">
                <a:solidFill>
                  <a:srgbClr val="5B9BD5"/>
                </a:solidFill>
                <a:latin typeface="+mn-lt"/>
              </a:rPr>
              <a:t>Bbl</a:t>
            </a:r>
            <a:r>
              <a:rPr lang="en-US" sz="2200" b="1" dirty="0">
                <a:solidFill>
                  <a:srgbClr val="5B9BD5"/>
                </a:solidFill>
                <a:latin typeface="+mn-lt"/>
              </a:rPr>
              <a:t> </a:t>
            </a:r>
            <a:r>
              <a:rPr lang="en-US" sz="3200" b="1" dirty="0">
                <a:solidFill>
                  <a:srgbClr val="004165"/>
                </a:solidFill>
                <a:latin typeface="+mn-lt"/>
                <a:cs typeface="Calibri Light" panose="020F0302020204030204" pitchFamily="34" charset="0"/>
              </a:rPr>
              <a:t/>
            </a:r>
            <a:br>
              <a:rPr lang="en-US" sz="3200" b="1" dirty="0">
                <a:solidFill>
                  <a:srgbClr val="004165"/>
                </a:solidFill>
                <a:latin typeface="+mn-lt"/>
                <a:cs typeface="Calibri Light" panose="020F0302020204030204" pitchFamily="34" charset="0"/>
              </a:rPr>
            </a:br>
            <a:r>
              <a:rPr lang="en-US" dirty="0">
                <a:latin typeface="+mn-lt"/>
              </a:rPr>
              <a:t/>
            </a:r>
            <a:br>
              <a:rPr lang="en-US" dirty="0">
                <a:latin typeface="+mn-lt"/>
              </a:rPr>
            </a:br>
            <a:endParaRPr lang="en-US" sz="3200" i="1" dirty="0">
              <a:solidFill>
                <a:schemeClr val="bg1">
                  <a:lumMod val="85000"/>
                </a:schemeClr>
              </a:solidFill>
              <a:latin typeface="+mn-lt"/>
            </a:endParaRPr>
          </a:p>
        </p:txBody>
      </p:sp>
      <p:sp>
        <p:nvSpPr>
          <p:cNvPr id="9" name="TextBox 8">
            <a:extLst>
              <a:ext uri="{FF2B5EF4-FFF2-40B4-BE49-F238E27FC236}">
                <a16:creationId xmlns:a16="http://schemas.microsoft.com/office/drawing/2014/main" id="{2ADED7D9-5FDD-4311-8416-9E7C01B22430}"/>
              </a:ext>
            </a:extLst>
          </p:cNvPr>
          <p:cNvSpPr txBox="1"/>
          <p:nvPr/>
        </p:nvSpPr>
        <p:spPr>
          <a:xfrm>
            <a:off x="145605" y="5876265"/>
            <a:ext cx="6193201" cy="253916"/>
          </a:xfrm>
          <a:prstGeom prst="rect">
            <a:avLst/>
          </a:prstGeom>
          <a:noFill/>
        </p:spPr>
        <p:txBody>
          <a:bodyPr wrap="square" rtlCol="0">
            <a:spAutoFit/>
          </a:bodyPr>
          <a:lstStyle/>
          <a:p>
            <a:r>
              <a:rPr lang="en-US" sz="1050" dirty="0">
                <a:solidFill>
                  <a:schemeClr val="tx1">
                    <a:lumMod val="50000"/>
                    <a:lumOff val="50000"/>
                  </a:schemeClr>
                </a:solidFill>
              </a:rPr>
              <a:t>Source:  </a:t>
            </a:r>
            <a:r>
              <a:rPr lang="en-US" sz="1050" dirty="0" err="1">
                <a:solidFill>
                  <a:schemeClr val="tx1">
                    <a:lumMod val="50000"/>
                    <a:lumOff val="50000"/>
                  </a:schemeClr>
                </a:solidFill>
              </a:rPr>
              <a:t>Rystad</a:t>
            </a:r>
            <a:r>
              <a:rPr lang="en-US" sz="1050" dirty="0">
                <a:solidFill>
                  <a:schemeClr val="tx1">
                    <a:lumMod val="50000"/>
                    <a:lumOff val="50000"/>
                  </a:schemeClr>
                </a:solidFill>
              </a:rPr>
              <a:t> Energy </a:t>
            </a: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sp>
        <p:nvSpPr>
          <p:cNvPr id="7" name="TextBox 6">
            <a:extLst>
              <a:ext uri="{FF2B5EF4-FFF2-40B4-BE49-F238E27FC236}">
                <a16:creationId xmlns:a16="http://schemas.microsoft.com/office/drawing/2014/main" id="{BA4A95A0-6254-4966-8317-704B0320E150}"/>
              </a:ext>
            </a:extLst>
          </p:cNvPr>
          <p:cNvSpPr txBox="1"/>
          <p:nvPr/>
        </p:nvSpPr>
        <p:spPr>
          <a:xfrm>
            <a:off x="1472339" y="626081"/>
            <a:ext cx="9469463" cy="584775"/>
          </a:xfrm>
          <a:prstGeom prst="rect">
            <a:avLst/>
          </a:prstGeom>
          <a:noFill/>
        </p:spPr>
        <p:txBody>
          <a:bodyPr wrap="square" rtlCol="0">
            <a:spAutoFit/>
          </a:bodyPr>
          <a:lstStyle/>
          <a:p>
            <a:pPr algn="ctr"/>
            <a:r>
              <a:rPr lang="en-US" sz="1600" b="1" dirty="0">
                <a:solidFill>
                  <a:srgbClr val="003D65"/>
                </a:solidFill>
                <a:ea typeface="+mj-ea"/>
                <a:cs typeface="Calibri Light" panose="020F0302020204030204" pitchFamily="34" charset="0"/>
              </a:rPr>
              <a:t>WTI breakeven oil prices in 2016-2017 for 50 most commercial acreage positions  with significant activity </a:t>
            </a:r>
            <a:r>
              <a:rPr lang="en-US" sz="1600" dirty="0">
                <a:solidFill>
                  <a:srgbClr val="003D65"/>
                </a:solidFill>
                <a:ea typeface="+mj-ea"/>
                <a:cs typeface="+mj-cs"/>
              </a:rPr>
              <a:t/>
            </a:r>
            <a:br>
              <a:rPr lang="en-US" sz="1600" dirty="0">
                <a:solidFill>
                  <a:srgbClr val="003D65"/>
                </a:solidFill>
                <a:ea typeface="+mj-ea"/>
                <a:cs typeface="+mj-cs"/>
              </a:rPr>
            </a:br>
            <a:r>
              <a:rPr lang="en-US" sz="1600" dirty="0">
                <a:solidFill>
                  <a:srgbClr val="003D65"/>
                </a:solidFill>
                <a:ea typeface="+mj-ea"/>
                <a:cs typeface="+mj-cs"/>
              </a:rPr>
              <a:t>Dollars per barrel</a:t>
            </a:r>
            <a:endParaRPr lang="en-US" sz="1600" dirty="0"/>
          </a:p>
        </p:txBody>
      </p:sp>
      <p:pic>
        <p:nvPicPr>
          <p:cNvPr id="5" name="Picture 4">
            <a:extLst>
              <a:ext uri="{FF2B5EF4-FFF2-40B4-BE49-F238E27FC236}">
                <a16:creationId xmlns:a16="http://schemas.microsoft.com/office/drawing/2014/main" id="{C9E8F804-12D6-49F8-BD1E-BCE72420C29A}"/>
              </a:ext>
            </a:extLst>
          </p:cNvPr>
          <p:cNvPicPr>
            <a:picLocks noChangeAspect="1"/>
          </p:cNvPicPr>
          <p:nvPr/>
        </p:nvPicPr>
        <p:blipFill>
          <a:blip r:embed="rId4"/>
          <a:stretch>
            <a:fillRect/>
          </a:stretch>
        </p:blipFill>
        <p:spPr>
          <a:xfrm>
            <a:off x="1770328" y="1205970"/>
            <a:ext cx="9171474" cy="4933393"/>
          </a:xfrm>
          <a:prstGeom prst="rect">
            <a:avLst/>
          </a:prstGeom>
        </p:spPr>
      </p:pic>
    </p:spTree>
    <p:extLst>
      <p:ext uri="{BB962C8B-B14F-4D97-AF65-F5344CB8AC3E}">
        <p14:creationId xmlns:p14="http://schemas.microsoft.com/office/powerpoint/2010/main" val="2513118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40804"/>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269933" y="701098"/>
            <a:ext cx="11563523" cy="1764489"/>
          </a:xfrm>
        </p:spPr>
        <p:txBody>
          <a:bodyPr anchor="ctr">
            <a:noAutofit/>
          </a:bodyPr>
          <a:lstStyle/>
          <a:p>
            <a:r>
              <a:rPr lang="en-US" sz="2800" b="1" dirty="0">
                <a:solidFill>
                  <a:srgbClr val="5B9BD5"/>
                </a:solidFill>
                <a:latin typeface="+mn-lt"/>
              </a:rPr>
              <a:t>The Permian Wolfcamp and Bone Spring account for over half of the total economic Lower 48 resource below $50/</a:t>
            </a:r>
            <a:r>
              <a:rPr lang="en-US" sz="2800" b="1" dirty="0" err="1">
                <a:solidFill>
                  <a:srgbClr val="5B9BD5"/>
                </a:solidFill>
                <a:latin typeface="+mn-lt"/>
              </a:rPr>
              <a:t>bbl</a:t>
            </a:r>
            <a:r>
              <a:rPr lang="en-US" sz="2800" b="1" dirty="0">
                <a:solidFill>
                  <a:srgbClr val="5B9BD5"/>
                </a:solidFill>
                <a:latin typeface="+mn-lt"/>
              </a:rPr>
              <a:t> (WTI)</a:t>
            </a:r>
            <a:r>
              <a:rPr lang="en-US" sz="1800" b="1" dirty="0">
                <a:solidFill>
                  <a:srgbClr val="5B9BD5"/>
                </a:solidFill>
                <a:latin typeface="+mn-lt"/>
              </a:rPr>
              <a:t/>
            </a:r>
            <a:br>
              <a:rPr lang="en-US" sz="1800" b="1" dirty="0">
                <a:solidFill>
                  <a:srgbClr val="5B9BD5"/>
                </a:solidFill>
                <a:latin typeface="+mn-lt"/>
              </a:rPr>
            </a:br>
            <a:r>
              <a:rPr lang="en-US" sz="1800" b="1" dirty="0">
                <a:solidFill>
                  <a:srgbClr val="5B9BD5"/>
                </a:solidFill>
                <a:latin typeface="+mn-lt"/>
              </a:rPr>
              <a:t/>
            </a:r>
            <a:br>
              <a:rPr lang="en-US" sz="1800" b="1" dirty="0">
                <a:solidFill>
                  <a:srgbClr val="5B9BD5"/>
                </a:solidFill>
                <a:latin typeface="+mn-lt"/>
              </a:rPr>
            </a:br>
            <a:r>
              <a:rPr lang="en-US" sz="1800" b="1" dirty="0">
                <a:solidFill>
                  <a:srgbClr val="5B9BD5"/>
                </a:solidFill>
                <a:latin typeface="+mn-lt"/>
              </a:rPr>
              <a:t>Resource potential more than triples from $40/</a:t>
            </a:r>
            <a:r>
              <a:rPr lang="en-US" sz="1800" b="1" dirty="0" err="1">
                <a:solidFill>
                  <a:srgbClr val="5B9BD5"/>
                </a:solidFill>
                <a:latin typeface="+mn-lt"/>
              </a:rPr>
              <a:t>bbl</a:t>
            </a:r>
            <a:r>
              <a:rPr lang="en-US" sz="1800" b="1" dirty="0">
                <a:solidFill>
                  <a:srgbClr val="5B9BD5"/>
                </a:solidFill>
                <a:latin typeface="+mn-lt"/>
              </a:rPr>
              <a:t> to $60/</a:t>
            </a:r>
            <a:r>
              <a:rPr lang="en-US" sz="1800" b="1" dirty="0" err="1">
                <a:solidFill>
                  <a:srgbClr val="5B9BD5"/>
                </a:solidFill>
                <a:latin typeface="+mn-lt"/>
              </a:rPr>
              <a:t>bbl</a:t>
            </a:r>
            <a:r>
              <a:rPr lang="en-US" sz="1800" b="1" dirty="0">
                <a:solidFill>
                  <a:srgbClr val="5B9BD5"/>
                </a:solidFill>
                <a:latin typeface="+mn-lt"/>
              </a:rPr>
              <a:t/>
            </a:r>
            <a:br>
              <a:rPr lang="en-US" sz="1800" b="1" dirty="0">
                <a:solidFill>
                  <a:srgbClr val="5B9BD5"/>
                </a:solidFill>
                <a:latin typeface="+mn-lt"/>
              </a:rPr>
            </a:br>
            <a:r>
              <a:rPr lang="en-US" sz="1800" b="1" dirty="0">
                <a:solidFill>
                  <a:srgbClr val="5B9BD5"/>
                </a:solidFill>
                <a:latin typeface="+mn-lt"/>
              </a:rPr>
              <a:t/>
            </a:r>
            <a:br>
              <a:rPr lang="en-US" sz="1800" b="1" dirty="0">
                <a:solidFill>
                  <a:srgbClr val="5B9BD5"/>
                </a:solidFill>
                <a:latin typeface="+mn-lt"/>
              </a:rPr>
            </a:br>
            <a:r>
              <a:rPr lang="en-US" sz="1800" b="1" dirty="0">
                <a:solidFill>
                  <a:srgbClr val="5B9BD5"/>
                </a:solidFill>
                <a:latin typeface="+mn-lt"/>
              </a:rPr>
              <a:t>Lower 48 tight oil cost curve by play</a:t>
            </a:r>
            <a:br>
              <a:rPr lang="en-US" sz="1800" b="1" dirty="0">
                <a:solidFill>
                  <a:srgbClr val="5B9BD5"/>
                </a:solidFill>
                <a:latin typeface="+mn-lt"/>
              </a:rPr>
            </a:br>
            <a:r>
              <a:rPr lang="en-US" sz="2400" b="1" dirty="0">
                <a:solidFill>
                  <a:srgbClr val="5B9BD5"/>
                </a:solidFill>
                <a:latin typeface="+mn-lt"/>
              </a:rPr>
              <a:t/>
            </a:r>
            <a:br>
              <a:rPr lang="en-US" sz="2400" b="1" dirty="0">
                <a:solidFill>
                  <a:srgbClr val="5B9BD5"/>
                </a:solidFill>
                <a:latin typeface="+mn-lt"/>
              </a:rPr>
            </a:br>
            <a:r>
              <a:rPr lang="en-US" sz="3200" b="1" dirty="0">
                <a:solidFill>
                  <a:srgbClr val="5B9BD5"/>
                </a:solidFill>
                <a:latin typeface="+mn-lt"/>
              </a:rPr>
              <a:t/>
            </a:r>
            <a:br>
              <a:rPr lang="en-US" sz="3200" b="1" dirty="0">
                <a:solidFill>
                  <a:srgbClr val="5B9BD5"/>
                </a:solidFill>
                <a:latin typeface="+mn-lt"/>
              </a:rPr>
            </a:br>
            <a:endParaRPr lang="en-US" sz="2800" i="1" dirty="0">
              <a:solidFill>
                <a:schemeClr val="bg1">
                  <a:lumMod val="85000"/>
                </a:schemeClr>
              </a:solidFill>
              <a:latin typeface="+mn-lt"/>
            </a:endParaRPr>
          </a:p>
        </p:txBody>
      </p:sp>
      <p:sp>
        <p:nvSpPr>
          <p:cNvPr id="9" name="TextBox 8">
            <a:extLst>
              <a:ext uri="{FF2B5EF4-FFF2-40B4-BE49-F238E27FC236}">
                <a16:creationId xmlns:a16="http://schemas.microsoft.com/office/drawing/2014/main" id="{2ADED7D9-5FDD-4311-8416-9E7C01B22430}"/>
              </a:ext>
            </a:extLst>
          </p:cNvPr>
          <p:cNvSpPr txBox="1"/>
          <p:nvPr/>
        </p:nvSpPr>
        <p:spPr>
          <a:xfrm>
            <a:off x="269933" y="5832062"/>
            <a:ext cx="2521394" cy="261610"/>
          </a:xfrm>
          <a:prstGeom prst="rect">
            <a:avLst/>
          </a:prstGeom>
          <a:noFill/>
        </p:spPr>
        <p:txBody>
          <a:bodyPr wrap="square" rtlCol="0">
            <a:spAutoFit/>
          </a:bodyPr>
          <a:lstStyle/>
          <a:p>
            <a:r>
              <a:rPr lang="en-US" sz="1050" dirty="0">
                <a:solidFill>
                  <a:schemeClr val="tx1">
                    <a:lumMod val="50000"/>
                    <a:lumOff val="50000"/>
                  </a:schemeClr>
                </a:solidFill>
              </a:rPr>
              <a:t>Source: Wood Mackenzie  </a:t>
            </a: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graphicFrame>
        <p:nvGraphicFramePr>
          <p:cNvPr id="17" name="Chart 16">
            <a:extLst>
              <a:ext uri="{FF2B5EF4-FFF2-40B4-BE49-F238E27FC236}">
                <a16:creationId xmlns:a16="http://schemas.microsoft.com/office/drawing/2014/main" id="{44D7DB17-78C4-41DB-9063-56DD77DCD6A1}"/>
              </a:ext>
            </a:extLst>
          </p:cNvPr>
          <p:cNvGraphicFramePr>
            <a:graphicFrameLocks/>
          </p:cNvGraphicFramePr>
          <p:nvPr>
            <p:extLst/>
          </p:nvPr>
        </p:nvGraphicFramePr>
        <p:xfrm>
          <a:off x="1495610" y="1880069"/>
          <a:ext cx="9213900" cy="43358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9449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40804"/>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14237" y="269298"/>
            <a:ext cx="11563523" cy="1764489"/>
          </a:xfrm>
        </p:spPr>
        <p:txBody>
          <a:bodyPr anchor="ctr">
            <a:noAutofit/>
          </a:bodyPr>
          <a:lstStyle/>
          <a:p>
            <a:r>
              <a:rPr lang="en-US" sz="2800" b="1" dirty="0">
                <a:solidFill>
                  <a:srgbClr val="5B9BD5"/>
                </a:solidFill>
                <a:latin typeface="+mn-lt"/>
              </a:rPr>
              <a:t>The pre-FID cost curve in 2025: Permian and Eagle Ford dominate</a:t>
            </a:r>
            <a:r>
              <a:rPr lang="en-US" sz="3200" b="1" dirty="0">
                <a:solidFill>
                  <a:srgbClr val="5B9BD5"/>
                </a:solidFill>
                <a:latin typeface="+mn-lt"/>
              </a:rPr>
              <a:t/>
            </a:r>
            <a:br>
              <a:rPr lang="en-US" sz="3200" b="1" dirty="0">
                <a:solidFill>
                  <a:srgbClr val="5B9BD5"/>
                </a:solidFill>
                <a:latin typeface="+mn-lt"/>
              </a:rPr>
            </a:br>
            <a:r>
              <a:rPr lang="en-US" sz="2400" b="1" dirty="0">
                <a:solidFill>
                  <a:srgbClr val="5B9BD5"/>
                </a:solidFill>
                <a:latin typeface="+mn-lt"/>
              </a:rPr>
              <a:t>Other themes are competitive, but focus is needed on project execution</a:t>
            </a:r>
            <a:br>
              <a:rPr lang="en-US" sz="2400" b="1" dirty="0">
                <a:solidFill>
                  <a:srgbClr val="5B9BD5"/>
                </a:solidFill>
                <a:latin typeface="+mn-lt"/>
              </a:rPr>
            </a:br>
            <a:r>
              <a:rPr lang="en-US" sz="2400" b="1" dirty="0">
                <a:solidFill>
                  <a:srgbClr val="5B9BD5"/>
                </a:solidFill>
                <a:latin typeface="+mn-lt"/>
              </a:rPr>
              <a:t>Pre-FID and US L48 future drilling production by breakeven in 2025 – by resource theme</a:t>
            </a:r>
            <a:br>
              <a:rPr lang="en-US" sz="2400" b="1" dirty="0">
                <a:solidFill>
                  <a:srgbClr val="5B9BD5"/>
                </a:solidFill>
                <a:latin typeface="+mn-lt"/>
              </a:rPr>
            </a:br>
            <a:r>
              <a:rPr lang="en-US" sz="3200" b="1" dirty="0">
                <a:solidFill>
                  <a:srgbClr val="5B9BD5"/>
                </a:solidFill>
                <a:latin typeface="+mn-lt"/>
              </a:rPr>
              <a:t/>
            </a:r>
            <a:br>
              <a:rPr lang="en-US" sz="3200" b="1" dirty="0">
                <a:solidFill>
                  <a:srgbClr val="5B9BD5"/>
                </a:solidFill>
                <a:latin typeface="+mn-lt"/>
              </a:rPr>
            </a:br>
            <a:endParaRPr lang="en-US" sz="2800" i="1" dirty="0">
              <a:solidFill>
                <a:schemeClr val="bg1">
                  <a:lumMod val="85000"/>
                </a:schemeClr>
              </a:solidFill>
              <a:latin typeface="+mn-lt"/>
            </a:endParaRPr>
          </a:p>
        </p:txBody>
      </p:sp>
      <p:sp>
        <p:nvSpPr>
          <p:cNvPr id="9" name="TextBox 8">
            <a:extLst>
              <a:ext uri="{FF2B5EF4-FFF2-40B4-BE49-F238E27FC236}">
                <a16:creationId xmlns:a16="http://schemas.microsoft.com/office/drawing/2014/main" id="{2ADED7D9-5FDD-4311-8416-9E7C01B22430}"/>
              </a:ext>
            </a:extLst>
          </p:cNvPr>
          <p:cNvSpPr txBox="1"/>
          <p:nvPr/>
        </p:nvSpPr>
        <p:spPr>
          <a:xfrm>
            <a:off x="269933" y="5832062"/>
            <a:ext cx="2521394" cy="261610"/>
          </a:xfrm>
          <a:prstGeom prst="rect">
            <a:avLst/>
          </a:prstGeom>
          <a:noFill/>
        </p:spPr>
        <p:txBody>
          <a:bodyPr wrap="square" rtlCol="0">
            <a:spAutoFit/>
          </a:bodyPr>
          <a:lstStyle/>
          <a:p>
            <a:r>
              <a:rPr lang="en-US" sz="1050" dirty="0">
                <a:solidFill>
                  <a:schemeClr val="tx1">
                    <a:lumMod val="50000"/>
                    <a:lumOff val="50000"/>
                  </a:schemeClr>
                </a:solidFill>
              </a:rPr>
              <a:t>Source: Wood Mackenzie  </a:t>
            </a: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grpSp>
        <p:nvGrpSpPr>
          <p:cNvPr id="13" name="Group 12">
            <a:extLst>
              <a:ext uri="{FF2B5EF4-FFF2-40B4-BE49-F238E27FC236}">
                <a16:creationId xmlns:a16="http://schemas.microsoft.com/office/drawing/2014/main" id="{05488C76-6332-4B04-B86C-1C289FB6BF91}"/>
              </a:ext>
            </a:extLst>
          </p:cNvPr>
          <p:cNvGrpSpPr/>
          <p:nvPr/>
        </p:nvGrpSpPr>
        <p:grpSpPr>
          <a:xfrm>
            <a:off x="1470396" y="1756200"/>
            <a:ext cx="9251207" cy="4206667"/>
            <a:chOff x="114682" y="741782"/>
            <a:chExt cx="9250880" cy="4207352"/>
          </a:xfrm>
        </p:grpSpPr>
        <p:graphicFrame>
          <p:nvGraphicFramePr>
            <p:cNvPr id="14" name="Chart 13">
              <a:extLst>
                <a:ext uri="{FF2B5EF4-FFF2-40B4-BE49-F238E27FC236}">
                  <a16:creationId xmlns:a16="http://schemas.microsoft.com/office/drawing/2014/main" id="{7C7F7C81-E38B-4E3D-9398-6E9E6DEEC237}"/>
                </a:ext>
              </a:extLst>
            </p:cNvPr>
            <p:cNvGraphicFramePr>
              <a:graphicFrameLocks/>
            </p:cNvGraphicFramePr>
            <p:nvPr>
              <p:extLst/>
            </p:nvPr>
          </p:nvGraphicFramePr>
          <p:xfrm>
            <a:off x="114682" y="741782"/>
            <a:ext cx="9250880" cy="42073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F9FB354E-511D-4BBF-BEE5-8C775C262AC2}"/>
                </a:ext>
              </a:extLst>
            </p:cNvPr>
            <p:cNvGraphicFramePr>
              <a:graphicFrameLocks/>
            </p:cNvGraphicFramePr>
            <p:nvPr>
              <p:extLst/>
            </p:nvPr>
          </p:nvGraphicFramePr>
          <p:xfrm>
            <a:off x="404181" y="3287992"/>
            <a:ext cx="8413699" cy="1208354"/>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4186288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63064"/>
            <a:ext cx="12192000" cy="6197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14238" y="420832"/>
            <a:ext cx="11563523" cy="670407"/>
          </a:xfrm>
        </p:spPr>
        <p:txBody>
          <a:bodyPr anchor="ctr">
            <a:noAutofit/>
          </a:bodyPr>
          <a:lstStyle/>
          <a:p>
            <a:r>
              <a:rPr lang="en-US" sz="3200" b="1" dirty="0">
                <a:solidFill>
                  <a:srgbClr val="5B9BD5"/>
                </a:solidFill>
                <a:latin typeface="+mn-lt"/>
              </a:rPr>
              <a:t>Rise in US Production – A Story of 3 Streams</a:t>
            </a:r>
            <a:endParaRPr lang="en-US" sz="3200" i="1" dirty="0">
              <a:solidFill>
                <a:schemeClr val="bg1">
                  <a:lumMod val="85000"/>
                </a:schemeClr>
              </a:solidFill>
              <a:latin typeface="+mn-lt"/>
            </a:endParaRPr>
          </a:p>
        </p:txBody>
      </p:sp>
      <p:sp>
        <p:nvSpPr>
          <p:cNvPr id="9" name="TextBox 8">
            <a:extLst>
              <a:ext uri="{FF2B5EF4-FFF2-40B4-BE49-F238E27FC236}">
                <a16:creationId xmlns:a16="http://schemas.microsoft.com/office/drawing/2014/main" id="{2ADED7D9-5FDD-4311-8416-9E7C01B22430}"/>
              </a:ext>
            </a:extLst>
          </p:cNvPr>
          <p:cNvSpPr txBox="1"/>
          <p:nvPr/>
        </p:nvSpPr>
        <p:spPr>
          <a:xfrm>
            <a:off x="145606" y="5876265"/>
            <a:ext cx="2521394" cy="261610"/>
          </a:xfrm>
          <a:prstGeom prst="rect">
            <a:avLst/>
          </a:prstGeom>
          <a:noFill/>
        </p:spPr>
        <p:txBody>
          <a:bodyPr wrap="square" rtlCol="0">
            <a:spAutoFit/>
          </a:bodyPr>
          <a:lstStyle/>
          <a:p>
            <a:r>
              <a:rPr lang="en-US" sz="1050" dirty="0">
                <a:solidFill>
                  <a:schemeClr val="tx1">
                    <a:lumMod val="50000"/>
                    <a:lumOff val="50000"/>
                  </a:schemeClr>
                </a:solidFill>
              </a:rPr>
              <a:t>Source: RBN Energy LLC</a:t>
            </a:r>
          </a:p>
        </p:txBody>
      </p:sp>
      <p:graphicFrame>
        <p:nvGraphicFramePr>
          <p:cNvPr id="13" name="Chart 12">
            <a:extLst>
              <a:ext uri="{FF2B5EF4-FFF2-40B4-BE49-F238E27FC236}">
                <a16:creationId xmlns:a16="http://schemas.microsoft.com/office/drawing/2014/main" id="{BC9AA015-DC09-4ECD-B934-CFA014E7CFC8}"/>
              </a:ext>
            </a:extLst>
          </p:cNvPr>
          <p:cNvGraphicFramePr/>
          <p:nvPr>
            <p:extLst/>
          </p:nvPr>
        </p:nvGraphicFramePr>
        <p:xfrm>
          <a:off x="353242" y="1146706"/>
          <a:ext cx="3733918" cy="51200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D478229B-0850-49B1-8CB3-E83444481B89}"/>
              </a:ext>
            </a:extLst>
          </p:cNvPr>
          <p:cNvGraphicFramePr/>
          <p:nvPr>
            <p:extLst/>
          </p:nvPr>
        </p:nvGraphicFramePr>
        <p:xfrm>
          <a:off x="4074695" y="1080421"/>
          <a:ext cx="3951351" cy="48917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a:extLst>
              <a:ext uri="{FF2B5EF4-FFF2-40B4-BE49-F238E27FC236}">
                <a16:creationId xmlns:a16="http://schemas.microsoft.com/office/drawing/2014/main" id="{866D0501-B675-4575-98A7-3F7A65AD6339}"/>
              </a:ext>
            </a:extLst>
          </p:cNvPr>
          <p:cNvGraphicFramePr/>
          <p:nvPr>
            <p:extLst/>
          </p:nvPr>
        </p:nvGraphicFramePr>
        <p:xfrm>
          <a:off x="8026044" y="1325520"/>
          <a:ext cx="3851717" cy="4550745"/>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02FB719D-1C57-4FDF-BBEC-37506282B991}"/>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spTree>
    <p:extLst>
      <p:ext uri="{BB962C8B-B14F-4D97-AF65-F5344CB8AC3E}">
        <p14:creationId xmlns:p14="http://schemas.microsoft.com/office/powerpoint/2010/main" val="315555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wipe(left)">
                                      <p:cBhvr>
                                        <p:cTn id="10" dur="500"/>
                                        <p:tgtEl>
                                          <p:spTgt spid="15">
                                            <p:graphicEl>
                                              <a:chart seriesIdx="-3" categoryIdx="-3" bldStep="gridLegend"/>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graphicEl>
                                              <a:chart seriesIdx="0" categoryIdx="-4" bldStep="series"/>
                                            </p:graphicEl>
                                          </p:spTgt>
                                        </p:tgtEl>
                                        <p:attrNameLst>
                                          <p:attrName>style.visibility</p:attrName>
                                        </p:attrNameLst>
                                      </p:cBhvr>
                                      <p:to>
                                        <p:strVal val="visible"/>
                                      </p:to>
                                    </p:set>
                                    <p:animEffect transition="in" filter="wipe(left)">
                                      <p:cBhvr>
                                        <p:cTn id="13" dur="500"/>
                                        <p:tgtEl>
                                          <p:spTgt spid="15">
                                            <p:graphicEl>
                                              <a:chart seriesIdx="0" categoryIdx="-4" bldStep="series"/>
                                            </p:graphic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6" dur="500"/>
                                        <p:tgtEl>
                                          <p:spTgt spid="15">
                                            <p:graphicEl>
                                              <a:chart seriesIdx="1" categoryIdx="-4" bldStep="series"/>
                                            </p:graphic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19" dur="500"/>
                                        <p:tgtEl>
                                          <p:spTgt spid="15">
                                            <p:graphicEl>
                                              <a:chart seriesIdx="2" categoryIdx="-4" bldStep="series"/>
                                            </p:graphic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5">
                                            <p:graphicEl>
                                              <a:chart seriesIdx="3" categoryIdx="-4" bldStep="series"/>
                                            </p:graphicEl>
                                          </p:spTgt>
                                        </p:tgtEl>
                                        <p:attrNameLst>
                                          <p:attrName>style.visibility</p:attrName>
                                        </p:attrNameLst>
                                      </p:cBhvr>
                                      <p:to>
                                        <p:strVal val="visible"/>
                                      </p:to>
                                    </p:set>
                                    <p:animEffect transition="in" filter="wipe(left)">
                                      <p:cBhvr>
                                        <p:cTn id="22" dur="500"/>
                                        <p:tgtEl>
                                          <p:spTgt spid="15">
                                            <p:graphicEl>
                                              <a:chart seriesIdx="3" categoryIdx="-4" bldStep="series"/>
                                            </p:graphic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
                                            <p:graphicEl>
                                              <a:chart seriesIdx="4" categoryIdx="-4" bldStep="series"/>
                                            </p:graphicEl>
                                          </p:spTgt>
                                        </p:tgtEl>
                                        <p:attrNameLst>
                                          <p:attrName>style.visibility</p:attrName>
                                        </p:attrNameLst>
                                      </p:cBhvr>
                                      <p:to>
                                        <p:strVal val="visible"/>
                                      </p:to>
                                    </p:set>
                                    <p:animEffect transition="in" filter="wipe(left)">
                                      <p:cBhvr>
                                        <p:cTn id="25" dur="500"/>
                                        <p:tgtEl>
                                          <p:spTgt spid="15">
                                            <p:graphicEl>
                                              <a:chart seriesIdx="4" categoryIdx="-4" bldStep="series"/>
                                            </p:graphic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5">
                                            <p:graphicEl>
                                              <a:chart seriesIdx="5" categoryIdx="-4" bldStep="series"/>
                                            </p:graphicEl>
                                          </p:spTgt>
                                        </p:tgtEl>
                                        <p:attrNameLst>
                                          <p:attrName>style.visibility</p:attrName>
                                        </p:attrNameLst>
                                      </p:cBhvr>
                                      <p:to>
                                        <p:strVal val="visible"/>
                                      </p:to>
                                    </p:set>
                                    <p:animEffect transition="in" filter="wipe(left)">
                                      <p:cBhvr>
                                        <p:cTn id="28" dur="500"/>
                                        <p:tgtEl>
                                          <p:spTgt spid="15">
                                            <p:graphicEl>
                                              <a:chart seriesIdx="5" categoryIdx="-4" bldStep="series"/>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15" grpId="0" uiExpand="1">
        <p:bldSub>
          <a:bldChart bld="series"/>
        </p:bldSub>
      </p:bldGraphic>
      <p:bldGraphic spid="17"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297322" y="485126"/>
            <a:ext cx="11536797" cy="591440"/>
          </a:xfrm>
        </p:spPr>
        <p:txBody>
          <a:bodyPr anchor="ctr">
            <a:noAutofit/>
          </a:bodyPr>
          <a:lstStyle/>
          <a:p>
            <a:pPr>
              <a:defRPr sz="1600" b="1" i="0" u="none" strike="noStrike" kern="1200" baseline="0">
                <a:solidFill>
                  <a:srgbClr val="44546A"/>
                </a:solidFill>
                <a:latin typeface="+mn-lt"/>
                <a:ea typeface="+mn-ea"/>
                <a:cs typeface="+mn-cs"/>
              </a:defRPr>
            </a:pPr>
            <a:r>
              <a:rPr lang="en-US" sz="2400" b="1" dirty="0">
                <a:solidFill>
                  <a:srgbClr val="5B9BD5"/>
                </a:solidFill>
                <a:latin typeface="+mn-lt"/>
              </a:rPr>
              <a:t>How High/How Long - Price Matters: Elasticity of short-term Shale Production Forecast is </a:t>
            </a:r>
            <a:br>
              <a:rPr lang="en-US" sz="2400" b="1" dirty="0">
                <a:solidFill>
                  <a:srgbClr val="5B9BD5"/>
                </a:solidFill>
                <a:latin typeface="+mn-lt"/>
              </a:rPr>
            </a:br>
            <a:r>
              <a:rPr lang="en-US" sz="2400" b="1" dirty="0">
                <a:solidFill>
                  <a:srgbClr val="5B9BD5"/>
                </a:solidFill>
                <a:latin typeface="+mn-lt"/>
              </a:rPr>
              <a:t>1.6 </a:t>
            </a:r>
            <a:r>
              <a:rPr lang="en-US" sz="2400" b="1" dirty="0" err="1">
                <a:solidFill>
                  <a:srgbClr val="5B9BD5"/>
                </a:solidFill>
                <a:latin typeface="+mn-lt"/>
              </a:rPr>
              <a:t>mb</a:t>
            </a:r>
            <a:r>
              <a:rPr lang="en-US" sz="2400" b="1" dirty="0">
                <a:solidFill>
                  <a:srgbClr val="5B9BD5"/>
                </a:solidFill>
                <a:latin typeface="+mn-lt"/>
              </a:rPr>
              <a:t>/d difference for Dec-19 between WTI@50 and WTI@70 scenarios </a:t>
            </a:r>
            <a:r>
              <a:rPr lang="en-US" sz="3200" b="1" dirty="0">
                <a:solidFill>
                  <a:srgbClr val="004165"/>
                </a:solidFill>
                <a:latin typeface="+mn-lt"/>
                <a:cs typeface="Calibri Light" panose="020F0302020204030204" pitchFamily="34" charset="0"/>
              </a:rPr>
              <a:t/>
            </a:r>
            <a:br>
              <a:rPr lang="en-US" sz="3200" b="1" dirty="0">
                <a:solidFill>
                  <a:srgbClr val="004165"/>
                </a:solidFill>
                <a:latin typeface="+mn-lt"/>
                <a:cs typeface="Calibri Light" panose="020F0302020204030204" pitchFamily="34" charset="0"/>
              </a:rPr>
            </a:br>
            <a:r>
              <a:rPr lang="en-US" dirty="0">
                <a:latin typeface="+mn-lt"/>
              </a:rPr>
              <a:t/>
            </a:r>
            <a:br>
              <a:rPr lang="en-US" dirty="0">
                <a:latin typeface="+mn-lt"/>
              </a:rPr>
            </a:br>
            <a:endParaRPr lang="en-US" sz="3200" i="1" dirty="0">
              <a:solidFill>
                <a:schemeClr val="bg1">
                  <a:lumMod val="85000"/>
                </a:schemeClr>
              </a:solidFill>
              <a:latin typeface="+mn-lt"/>
            </a:endParaRPr>
          </a:p>
        </p:txBody>
      </p:sp>
      <p:sp>
        <p:nvSpPr>
          <p:cNvPr id="9" name="TextBox 8">
            <a:extLst>
              <a:ext uri="{FF2B5EF4-FFF2-40B4-BE49-F238E27FC236}">
                <a16:creationId xmlns:a16="http://schemas.microsoft.com/office/drawing/2014/main" id="{2ADED7D9-5FDD-4311-8416-9E7C01B22430}"/>
              </a:ext>
            </a:extLst>
          </p:cNvPr>
          <p:cNvSpPr txBox="1"/>
          <p:nvPr/>
        </p:nvSpPr>
        <p:spPr>
          <a:xfrm>
            <a:off x="145605" y="5876265"/>
            <a:ext cx="6193201" cy="253916"/>
          </a:xfrm>
          <a:prstGeom prst="rect">
            <a:avLst/>
          </a:prstGeom>
          <a:noFill/>
        </p:spPr>
        <p:txBody>
          <a:bodyPr wrap="square" rtlCol="0">
            <a:spAutoFit/>
          </a:bodyPr>
          <a:lstStyle/>
          <a:p>
            <a:r>
              <a:rPr lang="en-US" sz="1050" dirty="0">
                <a:solidFill>
                  <a:schemeClr val="tx1">
                    <a:lumMod val="50000"/>
                    <a:lumOff val="50000"/>
                  </a:schemeClr>
                </a:solidFill>
              </a:rPr>
              <a:t>Source:  </a:t>
            </a:r>
            <a:r>
              <a:rPr lang="en-US" sz="1050" dirty="0" err="1">
                <a:solidFill>
                  <a:schemeClr val="tx1">
                    <a:lumMod val="50000"/>
                    <a:lumOff val="50000"/>
                  </a:schemeClr>
                </a:solidFill>
              </a:rPr>
              <a:t>Rystad</a:t>
            </a:r>
            <a:r>
              <a:rPr lang="en-US" sz="1050" dirty="0">
                <a:solidFill>
                  <a:schemeClr val="tx1">
                    <a:lumMod val="50000"/>
                    <a:lumOff val="50000"/>
                  </a:schemeClr>
                </a:solidFill>
              </a:rPr>
              <a:t> Energy </a:t>
            </a: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sp>
        <p:nvSpPr>
          <p:cNvPr id="7" name="TextBox 6">
            <a:extLst>
              <a:ext uri="{FF2B5EF4-FFF2-40B4-BE49-F238E27FC236}">
                <a16:creationId xmlns:a16="http://schemas.microsoft.com/office/drawing/2014/main" id="{BA4A95A0-6254-4966-8317-704B0320E150}"/>
              </a:ext>
            </a:extLst>
          </p:cNvPr>
          <p:cNvSpPr txBox="1"/>
          <p:nvPr/>
        </p:nvSpPr>
        <p:spPr>
          <a:xfrm>
            <a:off x="2865321" y="820874"/>
            <a:ext cx="6400800" cy="584775"/>
          </a:xfrm>
          <a:prstGeom prst="rect">
            <a:avLst/>
          </a:prstGeom>
          <a:noFill/>
        </p:spPr>
        <p:txBody>
          <a:bodyPr wrap="square" rtlCol="0">
            <a:spAutoFit/>
          </a:bodyPr>
          <a:lstStyle/>
          <a:p>
            <a:pPr algn="ctr"/>
            <a:r>
              <a:rPr lang="en-US" sz="1600" b="1" dirty="0">
                <a:solidFill>
                  <a:srgbClr val="003D65"/>
                </a:solidFill>
                <a:ea typeface="+mj-ea"/>
                <a:cs typeface="Calibri Light" panose="020F0302020204030204" pitchFamily="34" charset="0"/>
              </a:rPr>
              <a:t>U.S. oil production from horizontal wells : outlook by WTI price scenario  </a:t>
            </a:r>
            <a:r>
              <a:rPr lang="en-US" sz="1600" dirty="0">
                <a:solidFill>
                  <a:srgbClr val="003D65"/>
                </a:solidFill>
                <a:ea typeface="+mj-ea"/>
                <a:cs typeface="+mj-cs"/>
              </a:rPr>
              <a:t/>
            </a:r>
            <a:br>
              <a:rPr lang="en-US" sz="1600" dirty="0">
                <a:solidFill>
                  <a:srgbClr val="003D65"/>
                </a:solidFill>
                <a:ea typeface="+mj-ea"/>
                <a:cs typeface="+mj-cs"/>
              </a:rPr>
            </a:br>
            <a:r>
              <a:rPr lang="en-US" sz="1600" dirty="0">
                <a:solidFill>
                  <a:srgbClr val="003D65"/>
                </a:solidFill>
                <a:ea typeface="+mj-ea"/>
                <a:cs typeface="+mj-cs"/>
              </a:rPr>
              <a:t>Thousand barrels per day </a:t>
            </a:r>
            <a:endParaRPr lang="en-US" sz="1600" dirty="0"/>
          </a:p>
        </p:txBody>
      </p:sp>
      <p:pic>
        <p:nvPicPr>
          <p:cNvPr id="2" name="Picture 1">
            <a:extLst>
              <a:ext uri="{FF2B5EF4-FFF2-40B4-BE49-F238E27FC236}">
                <a16:creationId xmlns:a16="http://schemas.microsoft.com/office/drawing/2014/main" id="{0601B980-D400-4316-A34B-12925B471374}"/>
              </a:ext>
            </a:extLst>
          </p:cNvPr>
          <p:cNvPicPr>
            <a:picLocks noChangeAspect="1"/>
          </p:cNvPicPr>
          <p:nvPr/>
        </p:nvPicPr>
        <p:blipFill>
          <a:blip r:embed="rId4"/>
          <a:stretch>
            <a:fillRect/>
          </a:stretch>
        </p:blipFill>
        <p:spPr>
          <a:xfrm>
            <a:off x="1770166" y="1560060"/>
            <a:ext cx="8591107" cy="4316205"/>
          </a:xfrm>
          <a:prstGeom prst="rect">
            <a:avLst/>
          </a:prstGeom>
        </p:spPr>
      </p:pic>
    </p:spTree>
    <p:extLst>
      <p:ext uri="{BB962C8B-B14F-4D97-AF65-F5344CB8AC3E}">
        <p14:creationId xmlns:p14="http://schemas.microsoft.com/office/powerpoint/2010/main" val="1932639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1" name="TextBox 10">
            <a:extLst>
              <a:ext uri="{FF2B5EF4-FFF2-40B4-BE49-F238E27FC236}">
                <a16:creationId xmlns:a16="http://schemas.microsoft.com/office/drawing/2014/main" id="{21DCE894-1DD7-4F93-8955-C2B43B79B582}"/>
              </a:ext>
            </a:extLst>
          </p:cNvPr>
          <p:cNvSpPr txBox="1"/>
          <p:nvPr/>
        </p:nvSpPr>
        <p:spPr>
          <a:xfrm>
            <a:off x="145607" y="6234628"/>
            <a:ext cx="26457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5B9BD5">
                    <a:lumMod val="60000"/>
                    <a:lumOff val="40000"/>
                  </a:srgbClr>
                </a:solidFill>
                <a:effectLst/>
                <a:uLnTx/>
                <a:uFillTx/>
                <a:latin typeface="Century Gothic" panose="020B0502020202020204" pitchFamily="34" charset="0"/>
                <a:ea typeface="+mn-ea"/>
                <a:cs typeface="+mn-cs"/>
              </a:rPr>
              <a:t>Uncoventionals</a:t>
            </a:r>
            <a:r>
              <a:rPr kumimoji="0" lang="en-US" sz="1400" b="1" i="0" u="none" strike="noStrike" kern="1200" cap="none" spc="0" normalizeH="0" baseline="0" noProof="0" dirty="0">
                <a:ln>
                  <a:noFill/>
                </a:ln>
                <a:solidFill>
                  <a:srgbClr val="5B9BD5">
                    <a:lumMod val="60000"/>
                    <a:lumOff val="40000"/>
                  </a:srgbClr>
                </a:solidFill>
                <a:effectLst/>
                <a:uLnTx/>
                <a:uFillTx/>
                <a:latin typeface="Century Gothic" panose="020B0502020202020204" pitchFamily="34" charset="0"/>
                <a:ea typeface="+mn-ea"/>
                <a:cs typeface="+mn-cs"/>
              </a:rPr>
              <a:t> 101– </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 Tight Oil and Shale Gas</a:t>
            </a:r>
            <a:endParaRPr kumimoji="0" lang="en-US" sz="1400" b="1" i="0" u="none" strike="noStrike" kern="1200" cap="none" spc="0" normalizeH="0" baseline="0" noProof="0" dirty="0">
              <a:ln>
                <a:noFill/>
              </a:ln>
              <a:solidFill>
                <a:prstClr val="white"/>
              </a:solidFill>
              <a:effectLst/>
              <a:uLnTx/>
              <a:uFillTx/>
              <a:latin typeface="Expo Serif Pro" panose="02040502060300020003" pitchFamily="18" charset="0"/>
              <a:ea typeface="+mn-ea"/>
              <a:cs typeface="+mn-cs"/>
            </a:endParaRPr>
          </a:p>
        </p:txBody>
      </p:sp>
      <p:sp>
        <p:nvSpPr>
          <p:cNvPr id="15" name="Title 1">
            <a:extLst>
              <a:ext uri="{FF2B5EF4-FFF2-40B4-BE49-F238E27FC236}">
                <a16:creationId xmlns:a16="http://schemas.microsoft.com/office/drawing/2014/main" id="{D9BADD66-5103-4FB5-8A1E-595AD615B61A}"/>
              </a:ext>
            </a:extLst>
          </p:cNvPr>
          <p:cNvSpPr txBox="1">
            <a:spLocks/>
          </p:cNvSpPr>
          <p:nvPr/>
        </p:nvSpPr>
        <p:spPr>
          <a:xfrm>
            <a:off x="314237" y="259160"/>
            <a:ext cx="11563523" cy="68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Calibri" panose="020F0502020204030204"/>
                <a:ea typeface="+mj-ea"/>
                <a:cs typeface="+mj-cs"/>
              </a:rPr>
              <a:t>West Texas Intermediate (WTI) Crude Oil Price</a:t>
            </a:r>
            <a:r>
              <a:rPr kumimoji="0" lang="en-US" sz="3200" b="1" i="0" u="none" strike="noStrike" kern="1200" cap="none" spc="0" normalizeH="0" baseline="0" noProof="0" dirty="0">
                <a:ln>
                  <a:noFill/>
                </a:ln>
                <a:solidFill>
                  <a:srgbClr val="004165"/>
                </a:solidFill>
                <a:effectLst/>
                <a:uLnTx/>
                <a:uFillTx/>
                <a:latin typeface="Calibri" panose="020F0502020204030204"/>
                <a:ea typeface="+mj-ea"/>
                <a:cs typeface="Calibri Light" panose="020F0302020204030204" pitchFamily="34" charset="0"/>
              </a:rPr>
              <a:t/>
            </a:r>
            <a:br>
              <a:rPr kumimoji="0" lang="en-US" sz="3200" b="1" i="0" u="none" strike="noStrike" kern="1200" cap="none" spc="0" normalizeH="0" baseline="0" noProof="0" dirty="0">
                <a:ln>
                  <a:noFill/>
                </a:ln>
                <a:solidFill>
                  <a:srgbClr val="004165"/>
                </a:solidFill>
                <a:effectLst/>
                <a:uLnTx/>
                <a:uFillTx/>
                <a:latin typeface="Calibri" panose="020F0502020204030204"/>
                <a:ea typeface="+mj-ea"/>
                <a:cs typeface="Calibri Light" panose="020F0302020204030204" pitchFamily="34" charset="0"/>
              </a:rPr>
            </a:br>
            <a:endParaRPr kumimoji="0" lang="en-US" sz="3200" b="0" i="1" u="none" strike="noStrike" kern="1200" cap="none" spc="0" normalizeH="0" baseline="0" noProof="0" dirty="0">
              <a:ln>
                <a:noFill/>
              </a:ln>
              <a:solidFill>
                <a:prstClr val="white">
                  <a:lumMod val="85000"/>
                </a:prstClr>
              </a:solidFill>
              <a:effectLst/>
              <a:uLnTx/>
              <a:uFillTx/>
              <a:latin typeface="Calibri" panose="020F0502020204030204"/>
              <a:ea typeface="+mj-ea"/>
              <a:cs typeface="+mj-cs"/>
            </a:endParaRPr>
          </a:p>
        </p:txBody>
      </p:sp>
      <p:sp>
        <p:nvSpPr>
          <p:cNvPr id="16" name="Rectangle 15">
            <a:extLst>
              <a:ext uri="{FF2B5EF4-FFF2-40B4-BE49-F238E27FC236}">
                <a16:creationId xmlns:a16="http://schemas.microsoft.com/office/drawing/2014/main" id="{CAA3E971-89DD-4ACC-952C-A64C8E14E88D}"/>
              </a:ext>
            </a:extLst>
          </p:cNvPr>
          <p:cNvSpPr/>
          <p:nvPr/>
        </p:nvSpPr>
        <p:spPr>
          <a:xfrm>
            <a:off x="1004916" y="5602775"/>
            <a:ext cx="1255683" cy="273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F6462BA-5ADB-488D-A28A-3F0F754B5167}"/>
              </a:ext>
            </a:extLst>
          </p:cNvPr>
          <p:cNvPicPr>
            <a:picLocks noChangeAspect="1"/>
          </p:cNvPicPr>
          <p:nvPr/>
        </p:nvPicPr>
        <p:blipFill>
          <a:blip r:embed="rId4"/>
          <a:stretch>
            <a:fillRect/>
          </a:stretch>
        </p:blipFill>
        <p:spPr>
          <a:xfrm>
            <a:off x="707758" y="1120463"/>
            <a:ext cx="10776480" cy="5021501"/>
          </a:xfrm>
          <a:prstGeom prst="rect">
            <a:avLst/>
          </a:prstGeom>
        </p:spPr>
      </p:pic>
      <p:sp>
        <p:nvSpPr>
          <p:cNvPr id="13" name="TextBox 12">
            <a:extLst>
              <a:ext uri="{FF2B5EF4-FFF2-40B4-BE49-F238E27FC236}">
                <a16:creationId xmlns:a16="http://schemas.microsoft.com/office/drawing/2014/main" id="{1F7AAF1D-E25E-487B-BA4F-D0342846C58D}"/>
              </a:ext>
            </a:extLst>
          </p:cNvPr>
          <p:cNvSpPr txBox="1"/>
          <p:nvPr/>
        </p:nvSpPr>
        <p:spPr>
          <a:xfrm>
            <a:off x="9543392" y="106042"/>
            <a:ext cx="2521394"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Data source: EIA</a:t>
            </a:r>
          </a:p>
        </p:txBody>
      </p:sp>
      <p:sp>
        <p:nvSpPr>
          <p:cNvPr id="17" name="Text Placeholder 9">
            <a:extLst>
              <a:ext uri="{FF2B5EF4-FFF2-40B4-BE49-F238E27FC236}">
                <a16:creationId xmlns:a16="http://schemas.microsoft.com/office/drawing/2014/main" id="{6896F4C5-88FE-4A0F-8808-7E4CABADDF73}"/>
              </a:ext>
            </a:extLst>
          </p:cNvPr>
          <p:cNvSpPr txBox="1">
            <a:spLocks/>
          </p:cNvSpPr>
          <p:nvPr/>
        </p:nvSpPr>
        <p:spPr>
          <a:xfrm>
            <a:off x="707758" y="653224"/>
            <a:ext cx="2338410" cy="4676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Dollars per barrel</a:t>
            </a:r>
          </a:p>
        </p:txBody>
      </p:sp>
    </p:spTree>
    <p:extLst>
      <p:ext uri="{BB962C8B-B14F-4D97-AF65-F5344CB8AC3E}">
        <p14:creationId xmlns:p14="http://schemas.microsoft.com/office/powerpoint/2010/main" val="2587335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3" name="Title 1">
            <a:extLst>
              <a:ext uri="{FF2B5EF4-FFF2-40B4-BE49-F238E27FC236}">
                <a16:creationId xmlns:a16="http://schemas.microsoft.com/office/drawing/2014/main" id="{C79B28E7-290A-46AB-A1AA-556CD18B8678}"/>
              </a:ext>
            </a:extLst>
          </p:cNvPr>
          <p:cNvSpPr txBox="1">
            <a:spLocks/>
          </p:cNvSpPr>
          <p:nvPr/>
        </p:nvSpPr>
        <p:spPr>
          <a:xfrm>
            <a:off x="314237" y="259160"/>
            <a:ext cx="11563523" cy="68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dirty="0">
                <a:solidFill>
                  <a:srgbClr val="5B9BD5"/>
                </a:solidFill>
                <a:latin typeface="Calibri" panose="020F0502020204030204"/>
              </a:rPr>
              <a:t>NYMEX WTI Forward Curves Over Time</a:t>
            </a:r>
            <a:r>
              <a:rPr kumimoji="0" lang="en-US" sz="3200" b="1" i="0" u="none" strike="noStrike" kern="1200" cap="none" spc="0" normalizeH="0" baseline="0" noProof="0" dirty="0">
                <a:ln>
                  <a:noFill/>
                </a:ln>
                <a:solidFill>
                  <a:srgbClr val="004165"/>
                </a:solidFill>
                <a:effectLst/>
                <a:uLnTx/>
                <a:uFillTx/>
                <a:latin typeface="Calibri" panose="020F0502020204030204"/>
                <a:ea typeface="+mj-ea"/>
                <a:cs typeface="Calibri Light" panose="020F0302020204030204" pitchFamily="34" charset="0"/>
              </a:rPr>
              <a:t/>
            </a:r>
            <a:br>
              <a:rPr kumimoji="0" lang="en-US" sz="3200" b="1" i="0" u="none" strike="noStrike" kern="1200" cap="none" spc="0" normalizeH="0" baseline="0" noProof="0" dirty="0">
                <a:ln>
                  <a:noFill/>
                </a:ln>
                <a:solidFill>
                  <a:srgbClr val="004165"/>
                </a:solidFill>
                <a:effectLst/>
                <a:uLnTx/>
                <a:uFillTx/>
                <a:latin typeface="Calibri" panose="020F0502020204030204"/>
                <a:ea typeface="+mj-ea"/>
                <a:cs typeface="Calibri Light" panose="020F0302020204030204" pitchFamily="34" charset="0"/>
              </a:rPr>
            </a:br>
            <a:endParaRPr kumimoji="0" lang="en-US" sz="3200" b="0" i="1" u="none" strike="noStrike" kern="1200" cap="none" spc="0" normalizeH="0" baseline="0" noProof="0" dirty="0">
              <a:ln>
                <a:noFill/>
              </a:ln>
              <a:solidFill>
                <a:prstClr val="white">
                  <a:lumMod val="85000"/>
                </a:prstClr>
              </a:solidFill>
              <a:effectLst/>
              <a:uLnTx/>
              <a:uFillTx/>
              <a:latin typeface="Calibri" panose="020F0502020204030204"/>
              <a:ea typeface="+mj-ea"/>
              <a:cs typeface="+mj-cs"/>
            </a:endParaRPr>
          </a:p>
        </p:txBody>
      </p:sp>
      <p:sp>
        <p:nvSpPr>
          <p:cNvPr id="11" name="TextBox 10">
            <a:extLst>
              <a:ext uri="{FF2B5EF4-FFF2-40B4-BE49-F238E27FC236}">
                <a16:creationId xmlns:a16="http://schemas.microsoft.com/office/drawing/2014/main" id="{21DCE894-1DD7-4F93-8955-C2B43B79B582}"/>
              </a:ext>
            </a:extLst>
          </p:cNvPr>
          <p:cNvSpPr txBox="1"/>
          <p:nvPr/>
        </p:nvSpPr>
        <p:spPr>
          <a:xfrm>
            <a:off x="145607" y="6234628"/>
            <a:ext cx="26457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5B9BD5">
                    <a:lumMod val="60000"/>
                    <a:lumOff val="40000"/>
                  </a:srgbClr>
                </a:solidFill>
                <a:effectLst/>
                <a:uLnTx/>
                <a:uFillTx/>
                <a:latin typeface="Century Gothic" panose="020B0502020202020204" pitchFamily="34" charset="0"/>
                <a:ea typeface="+mn-ea"/>
                <a:cs typeface="+mn-cs"/>
              </a:rPr>
              <a:t>Uncoventionals</a:t>
            </a:r>
            <a:r>
              <a:rPr kumimoji="0" lang="en-US" sz="1400" b="1" i="0" u="none" strike="noStrike" kern="1200" cap="none" spc="0" normalizeH="0" baseline="0" noProof="0" dirty="0">
                <a:ln>
                  <a:noFill/>
                </a:ln>
                <a:solidFill>
                  <a:srgbClr val="5B9BD5">
                    <a:lumMod val="60000"/>
                    <a:lumOff val="40000"/>
                  </a:srgbClr>
                </a:solidFill>
                <a:effectLst/>
                <a:uLnTx/>
                <a:uFillTx/>
                <a:latin typeface="Century Gothic" panose="020B0502020202020204" pitchFamily="34" charset="0"/>
                <a:ea typeface="+mn-ea"/>
                <a:cs typeface="+mn-cs"/>
              </a:rPr>
              <a:t> 101– </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 Tight Oil and Shale Gas</a:t>
            </a:r>
            <a:endParaRPr kumimoji="0" lang="en-US" sz="1400" b="1" i="0" u="none" strike="noStrike" kern="1200" cap="none" spc="0" normalizeH="0" baseline="0" noProof="0" dirty="0">
              <a:ln>
                <a:noFill/>
              </a:ln>
              <a:solidFill>
                <a:prstClr val="white"/>
              </a:solidFill>
              <a:effectLst/>
              <a:uLnTx/>
              <a:uFillTx/>
              <a:latin typeface="Expo Serif Pro" panose="02040502060300020003" pitchFamily="18" charset="0"/>
              <a:ea typeface="+mn-ea"/>
              <a:cs typeface="+mn-cs"/>
            </a:endParaRPr>
          </a:p>
        </p:txBody>
      </p:sp>
      <p:sp>
        <p:nvSpPr>
          <p:cNvPr id="2" name="Rectangle 1">
            <a:extLst>
              <a:ext uri="{FF2B5EF4-FFF2-40B4-BE49-F238E27FC236}">
                <a16:creationId xmlns:a16="http://schemas.microsoft.com/office/drawing/2014/main" id="{F098E518-ED43-4865-A6AE-18082FCE6F8D}"/>
              </a:ext>
            </a:extLst>
          </p:cNvPr>
          <p:cNvSpPr/>
          <p:nvPr/>
        </p:nvSpPr>
        <p:spPr>
          <a:xfrm>
            <a:off x="1270000" y="5765800"/>
            <a:ext cx="927100" cy="275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5DFD1DD-B58B-42BE-B552-F3FFD1BCFAE8}"/>
              </a:ext>
            </a:extLst>
          </p:cNvPr>
          <p:cNvSpPr txBox="1"/>
          <p:nvPr/>
        </p:nvSpPr>
        <p:spPr>
          <a:xfrm>
            <a:off x="9543392" y="106042"/>
            <a:ext cx="2521394"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Source: </a:t>
            </a: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Citi Research</a:t>
            </a:r>
          </a:p>
        </p:txBody>
      </p:sp>
      <p:pic>
        <p:nvPicPr>
          <p:cNvPr id="15" name="Picture 2">
            <a:extLst>
              <a:ext uri="{FF2B5EF4-FFF2-40B4-BE49-F238E27FC236}">
                <a16:creationId xmlns:a16="http://schemas.microsoft.com/office/drawing/2014/main" id="{9014F4FF-66AF-4AA3-A5FB-183F166491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1" t="442" r="1520" b="5099"/>
          <a:stretch/>
        </p:blipFill>
        <p:spPr bwMode="auto">
          <a:xfrm>
            <a:off x="626610" y="1204040"/>
            <a:ext cx="9335538" cy="4722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9">
            <a:extLst>
              <a:ext uri="{FF2B5EF4-FFF2-40B4-BE49-F238E27FC236}">
                <a16:creationId xmlns:a16="http://schemas.microsoft.com/office/drawing/2014/main" id="{F6EBDCA4-C675-42D6-8F64-BB32D78E7F99}"/>
              </a:ext>
            </a:extLst>
          </p:cNvPr>
          <p:cNvSpPr txBox="1">
            <a:spLocks/>
          </p:cNvSpPr>
          <p:nvPr/>
        </p:nvSpPr>
        <p:spPr>
          <a:xfrm>
            <a:off x="626610" y="736360"/>
            <a:ext cx="2650959" cy="4676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USD, $/Barrel, 2003 -2016</a:t>
            </a:r>
          </a:p>
        </p:txBody>
      </p:sp>
      <p:sp>
        <p:nvSpPr>
          <p:cNvPr id="17" name="TextBox 16">
            <a:extLst>
              <a:ext uri="{FF2B5EF4-FFF2-40B4-BE49-F238E27FC236}">
                <a16:creationId xmlns:a16="http://schemas.microsoft.com/office/drawing/2014/main" id="{4614E4A5-CD30-439E-B538-74D1E964D650}"/>
              </a:ext>
            </a:extLst>
          </p:cNvPr>
          <p:cNvSpPr txBox="1"/>
          <p:nvPr/>
        </p:nvSpPr>
        <p:spPr>
          <a:xfrm>
            <a:off x="10214811" y="2335428"/>
            <a:ext cx="1732093" cy="1815882"/>
          </a:xfrm>
          <a:prstGeom prst="rect">
            <a:avLst/>
          </a:prstGeom>
          <a:noFill/>
          <a:ln>
            <a:solidFill>
              <a:srgbClr val="0095AB"/>
            </a:solidFill>
          </a:ln>
        </p:spPr>
        <p:txBody>
          <a:bodyPr wrap="square" rtlCol="0">
            <a:spAutoFit/>
          </a:bodyPr>
          <a:lstStyle/>
          <a:p>
            <a:r>
              <a:rPr lang="en-US" sz="1600" dirty="0">
                <a:solidFill>
                  <a:srgbClr val="000000"/>
                </a:solidFill>
                <a:ea typeface="ＭＳ Ｐゴシック"/>
              </a:rPr>
              <a:t>Forward curve is not a good price predictor, but still functions well for hedging storage costs and requirements</a:t>
            </a:r>
          </a:p>
        </p:txBody>
      </p:sp>
    </p:spTree>
    <p:extLst>
      <p:ext uri="{BB962C8B-B14F-4D97-AF65-F5344CB8AC3E}">
        <p14:creationId xmlns:p14="http://schemas.microsoft.com/office/powerpoint/2010/main" val="3444775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8" name="TextBox 7">
            <a:extLst>
              <a:ext uri="{FF2B5EF4-FFF2-40B4-BE49-F238E27FC236}">
                <a16:creationId xmlns:a16="http://schemas.microsoft.com/office/drawing/2014/main" id="{89AD9398-4B6C-4F77-914B-4762CDD20EDA}"/>
              </a:ext>
            </a:extLst>
          </p:cNvPr>
          <p:cNvSpPr txBox="1"/>
          <p:nvPr/>
        </p:nvSpPr>
        <p:spPr>
          <a:xfrm>
            <a:off x="145606" y="5876265"/>
            <a:ext cx="252139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Source: </a:t>
            </a:r>
            <a:r>
              <a:rPr kumimoji="0" lang="en-US" sz="105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Woodmac</a:t>
            </a:r>
            <a:endParaRPr kumimoji="0" lang="en-US" sz="105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1DCE894-1DD7-4F93-8955-C2B43B79B582}"/>
              </a:ext>
            </a:extLst>
          </p:cNvPr>
          <p:cNvSpPr txBox="1"/>
          <p:nvPr/>
        </p:nvSpPr>
        <p:spPr>
          <a:xfrm>
            <a:off x="145607" y="6234628"/>
            <a:ext cx="26457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5B9BD5">
                    <a:lumMod val="60000"/>
                    <a:lumOff val="40000"/>
                  </a:srgbClr>
                </a:solidFill>
                <a:effectLst/>
                <a:uLnTx/>
                <a:uFillTx/>
                <a:latin typeface="Century Gothic" panose="020B0502020202020204" pitchFamily="34" charset="0"/>
                <a:ea typeface="+mn-ea"/>
                <a:cs typeface="+mn-cs"/>
              </a:rPr>
              <a:t>Uncoventionals</a:t>
            </a:r>
            <a:r>
              <a:rPr kumimoji="0" lang="en-US" sz="1400" b="1" i="0" u="none" strike="noStrike" kern="1200" cap="none" spc="0" normalizeH="0" baseline="0" noProof="0" dirty="0">
                <a:ln>
                  <a:noFill/>
                </a:ln>
                <a:solidFill>
                  <a:srgbClr val="5B9BD5">
                    <a:lumMod val="60000"/>
                    <a:lumOff val="40000"/>
                  </a:srgbClr>
                </a:solidFill>
                <a:effectLst/>
                <a:uLnTx/>
                <a:uFillTx/>
                <a:latin typeface="Century Gothic" panose="020B0502020202020204" pitchFamily="34" charset="0"/>
                <a:ea typeface="+mn-ea"/>
                <a:cs typeface="+mn-cs"/>
              </a:rPr>
              <a:t> 101– </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 Tight Oil and Shale Gas</a:t>
            </a:r>
            <a:endParaRPr kumimoji="0" lang="en-US" sz="1400" b="1" i="0" u="none" strike="noStrike" kern="1200" cap="none" spc="0" normalizeH="0" baseline="0" noProof="0" dirty="0">
              <a:ln>
                <a:noFill/>
              </a:ln>
              <a:solidFill>
                <a:prstClr val="white"/>
              </a:solidFill>
              <a:effectLst/>
              <a:uLnTx/>
              <a:uFillTx/>
              <a:latin typeface="Expo Serif Pro" panose="02040502060300020003" pitchFamily="18" charset="0"/>
              <a:ea typeface="+mn-ea"/>
              <a:cs typeface="+mn-cs"/>
            </a:endParaRPr>
          </a:p>
        </p:txBody>
      </p:sp>
      <p:sp>
        <p:nvSpPr>
          <p:cNvPr id="15" name="Title 1">
            <a:extLst>
              <a:ext uri="{FF2B5EF4-FFF2-40B4-BE49-F238E27FC236}">
                <a16:creationId xmlns:a16="http://schemas.microsoft.com/office/drawing/2014/main" id="{D9BADD66-5103-4FB5-8A1E-595AD615B61A}"/>
              </a:ext>
            </a:extLst>
          </p:cNvPr>
          <p:cNvSpPr txBox="1">
            <a:spLocks/>
          </p:cNvSpPr>
          <p:nvPr/>
        </p:nvSpPr>
        <p:spPr>
          <a:xfrm>
            <a:off x="314237" y="259160"/>
            <a:ext cx="11563523" cy="68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3200" b="1" dirty="0">
                <a:solidFill>
                  <a:srgbClr val="5B9BD5"/>
                </a:solidFill>
                <a:latin typeface="Calibri" panose="020F0502020204030204"/>
              </a:rPr>
              <a:t>Unexpected Headwinds Have Appeared in the Past</a:t>
            </a:r>
            <a:r>
              <a:rPr kumimoji="0" lang="en-US" sz="3200" b="1" i="0" u="none" strike="noStrike" kern="1200" cap="none" spc="0" normalizeH="0" baseline="0" noProof="0" dirty="0">
                <a:ln>
                  <a:noFill/>
                </a:ln>
                <a:solidFill>
                  <a:srgbClr val="004165"/>
                </a:solidFill>
                <a:effectLst/>
                <a:uLnTx/>
                <a:uFillTx/>
                <a:latin typeface="Calibri" panose="020F0502020204030204"/>
                <a:ea typeface="+mj-ea"/>
                <a:cs typeface="Calibri Light" panose="020F0302020204030204" pitchFamily="34" charset="0"/>
              </a:rPr>
              <a:t/>
            </a:r>
            <a:br>
              <a:rPr kumimoji="0" lang="en-US" sz="3200" b="1" i="0" u="none" strike="noStrike" kern="1200" cap="none" spc="0" normalizeH="0" baseline="0" noProof="0" dirty="0">
                <a:ln>
                  <a:noFill/>
                </a:ln>
                <a:solidFill>
                  <a:srgbClr val="004165"/>
                </a:solidFill>
                <a:effectLst/>
                <a:uLnTx/>
                <a:uFillTx/>
                <a:latin typeface="Calibri" panose="020F0502020204030204"/>
                <a:ea typeface="+mj-ea"/>
                <a:cs typeface="Calibri Light" panose="020F0302020204030204" pitchFamily="34" charset="0"/>
              </a:rPr>
            </a:br>
            <a:endParaRPr kumimoji="0" lang="en-US" sz="3200" b="0" i="1" u="none" strike="noStrike" kern="1200" cap="none" spc="0" normalizeH="0" baseline="0" noProof="0" dirty="0">
              <a:ln>
                <a:noFill/>
              </a:ln>
              <a:solidFill>
                <a:prstClr val="white">
                  <a:lumMod val="85000"/>
                </a:prstClr>
              </a:solidFill>
              <a:effectLst/>
              <a:uLnTx/>
              <a:uFillTx/>
              <a:latin typeface="Calibri" panose="020F0502020204030204"/>
              <a:ea typeface="+mj-ea"/>
              <a:cs typeface="+mj-cs"/>
            </a:endParaRPr>
          </a:p>
        </p:txBody>
      </p:sp>
      <p:sp>
        <p:nvSpPr>
          <p:cNvPr id="16" name="Rectangle 15">
            <a:extLst>
              <a:ext uri="{FF2B5EF4-FFF2-40B4-BE49-F238E27FC236}">
                <a16:creationId xmlns:a16="http://schemas.microsoft.com/office/drawing/2014/main" id="{CAA3E971-89DD-4ACC-952C-A64C8E14E88D}"/>
              </a:ext>
            </a:extLst>
          </p:cNvPr>
          <p:cNvSpPr/>
          <p:nvPr/>
        </p:nvSpPr>
        <p:spPr>
          <a:xfrm>
            <a:off x="1004916" y="5602775"/>
            <a:ext cx="1255683" cy="273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D21426FA-4F38-413E-9FAD-6BDB44405195}"/>
              </a:ext>
            </a:extLst>
          </p:cNvPr>
          <p:cNvPicPr>
            <a:picLocks noChangeAspect="1"/>
          </p:cNvPicPr>
          <p:nvPr/>
        </p:nvPicPr>
        <p:blipFill>
          <a:blip r:embed="rId4"/>
          <a:stretch>
            <a:fillRect/>
          </a:stretch>
        </p:blipFill>
        <p:spPr>
          <a:xfrm>
            <a:off x="1089137" y="784626"/>
            <a:ext cx="10256131" cy="5091639"/>
          </a:xfrm>
          <a:prstGeom prst="rect">
            <a:avLst/>
          </a:prstGeom>
        </p:spPr>
      </p:pic>
    </p:spTree>
    <p:extLst>
      <p:ext uri="{BB962C8B-B14F-4D97-AF65-F5344CB8AC3E}">
        <p14:creationId xmlns:p14="http://schemas.microsoft.com/office/powerpoint/2010/main" val="2558515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blip>
          <a:srcRect/>
          <a:stretch>
            <a:fillRect l="-17000" r="-17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1899160"/>
            <a:ext cx="12192000" cy="4958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pic>
        <p:nvPicPr>
          <p:cNvPr id="13" name="Picture 12">
            <a:extLst>
              <a:ext uri="{FF2B5EF4-FFF2-40B4-BE49-F238E27FC236}">
                <a16:creationId xmlns:a16="http://schemas.microsoft.com/office/drawing/2014/main" id="{82AC7DB5-2ECA-4AF2-8A4E-4AC4A876FD44}"/>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417484" y="6186106"/>
            <a:ext cx="3529419" cy="481350"/>
          </a:xfrm>
          <a:prstGeom prst="rect">
            <a:avLst/>
          </a:prstGeom>
        </p:spPr>
      </p:pic>
      <p:sp>
        <p:nvSpPr>
          <p:cNvPr id="108" name="Rectangle 107">
            <a:extLst>
              <a:ext uri="{FF2B5EF4-FFF2-40B4-BE49-F238E27FC236}">
                <a16:creationId xmlns:a16="http://schemas.microsoft.com/office/drawing/2014/main" id="{FDC0D247-DBF5-4868-B57F-79D2E2298A8F}"/>
              </a:ext>
            </a:extLst>
          </p:cNvPr>
          <p:cNvSpPr/>
          <p:nvPr/>
        </p:nvSpPr>
        <p:spPr>
          <a:xfrm>
            <a:off x="6131901" y="4783681"/>
            <a:ext cx="241618" cy="220777"/>
          </a:xfrm>
          <a:prstGeom prst="rect">
            <a:avLst/>
          </a:prstGeom>
          <a:solidFill>
            <a:srgbClr val="FFFFFF"/>
          </a:solidFill>
          <a:ln w="25400" cap="flat" cmpd="sng" algn="ctr">
            <a:noFill/>
            <a:prstDash val="solid"/>
          </a:ln>
          <a:effectLst/>
        </p:spPr>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ea typeface="+mn-ea"/>
              <a:cs typeface="+mn-cs"/>
            </a:endParaRPr>
          </a:p>
        </p:txBody>
      </p:sp>
      <p:sp>
        <p:nvSpPr>
          <p:cNvPr id="23" name="TextBox 22">
            <a:extLst>
              <a:ext uri="{FF2B5EF4-FFF2-40B4-BE49-F238E27FC236}">
                <a16:creationId xmlns:a16="http://schemas.microsoft.com/office/drawing/2014/main" id="{5B55562F-F37D-45B7-B6E7-564B90ED4860}"/>
              </a:ext>
            </a:extLst>
          </p:cNvPr>
          <p:cNvSpPr txBox="1"/>
          <p:nvPr/>
        </p:nvSpPr>
        <p:spPr>
          <a:xfrm>
            <a:off x="1014411" y="1231877"/>
            <a:ext cx="988581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ea typeface="+mn-ea"/>
                <a:cs typeface="+mn-cs"/>
              </a:rPr>
              <a:t>Things to </a:t>
            </a:r>
            <a:r>
              <a:rPr kumimoji="0" lang="en-US" sz="2000" b="0" i="1" u="none" strike="noStrike" kern="1200" cap="none" spc="0" normalizeH="0" baseline="0" noProof="0">
                <a:ln>
                  <a:noFill/>
                </a:ln>
                <a:solidFill>
                  <a:prstClr val="white"/>
                </a:solidFill>
                <a:effectLst/>
                <a:uLnTx/>
                <a:uFillTx/>
                <a:ea typeface="+mn-ea"/>
                <a:cs typeface="+mn-cs"/>
              </a:rPr>
              <a:t>watch out for </a:t>
            </a:r>
            <a:r>
              <a:rPr kumimoji="0" lang="en-US" sz="2000" b="0" i="1" u="none" strike="noStrike" kern="1200" cap="none" spc="0" normalizeH="0" baseline="0" noProof="0" dirty="0">
                <a:ln>
                  <a:noFill/>
                </a:ln>
                <a:solidFill>
                  <a:prstClr val="white"/>
                </a:solidFill>
                <a:effectLst/>
                <a:uLnTx/>
                <a:uFillTx/>
                <a:ea typeface="+mn-ea"/>
                <a:cs typeface="+mn-cs"/>
              </a:rPr>
              <a:t>that will alter the forecasts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ea typeface="+mn-ea"/>
              <a:cs typeface="+mn-cs"/>
            </a:endParaRPr>
          </a:p>
        </p:txBody>
      </p:sp>
      <p:sp>
        <p:nvSpPr>
          <p:cNvPr id="24" name="Title 1">
            <a:extLst>
              <a:ext uri="{FF2B5EF4-FFF2-40B4-BE49-F238E27FC236}">
                <a16:creationId xmlns:a16="http://schemas.microsoft.com/office/drawing/2014/main" id="{39F4BF73-2214-4282-8FA2-E813F0024B18}"/>
              </a:ext>
            </a:extLst>
          </p:cNvPr>
          <p:cNvSpPr txBox="1">
            <a:spLocks/>
          </p:cNvSpPr>
          <p:nvPr/>
        </p:nvSpPr>
        <p:spPr>
          <a:xfrm>
            <a:off x="745552" y="0"/>
            <a:ext cx="11129963" cy="163773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mn-lt"/>
                <a:ea typeface="+mj-ea"/>
                <a:cs typeface="+mj-cs"/>
              </a:rPr>
              <a:t>Challenges</a:t>
            </a:r>
            <a:endParaRPr kumimoji="0" lang="en-US" sz="4800" b="0" i="1" u="none" strike="noStrike" kern="1200" cap="none" spc="0" normalizeH="0" baseline="0" noProof="0" dirty="0">
              <a:ln>
                <a:noFill/>
              </a:ln>
              <a:solidFill>
                <a:prstClr val="white">
                  <a:lumMod val="85000"/>
                </a:prstClr>
              </a:solidFill>
              <a:effectLst/>
              <a:uLnTx/>
              <a:uFillTx/>
              <a:latin typeface="+mn-lt"/>
              <a:ea typeface="+mj-ea"/>
              <a:cs typeface="+mj-cs"/>
            </a:endParaRPr>
          </a:p>
        </p:txBody>
      </p:sp>
      <p:sp>
        <p:nvSpPr>
          <p:cNvPr id="29" name="Oval 28">
            <a:extLst>
              <a:ext uri="{FF2B5EF4-FFF2-40B4-BE49-F238E27FC236}">
                <a16:creationId xmlns:a16="http://schemas.microsoft.com/office/drawing/2014/main" id="{279CBD9E-5E49-433E-A450-A04132491342}"/>
              </a:ext>
            </a:extLst>
          </p:cNvPr>
          <p:cNvSpPr/>
          <p:nvPr/>
        </p:nvSpPr>
        <p:spPr>
          <a:xfrm>
            <a:off x="828906" y="4310477"/>
            <a:ext cx="653750" cy="596010"/>
          </a:xfrm>
          <a:prstGeom prst="ellipse">
            <a:avLst/>
          </a:prstGeom>
          <a:solidFill>
            <a:srgbClr val="00B0F0"/>
          </a:solidFill>
          <a:ln w="25400" cap="flat" cmpd="sng" algn="ctr">
            <a:noFill/>
            <a:prstDash val="solid"/>
          </a:ln>
          <a:effectLst/>
        </p:spPr>
        <p:txBody>
          <a:bodyPr lIns="91440" tIns="27432"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a typeface="+mn-ea"/>
              <a:cs typeface="Arial" pitchFamily="34" charset="0"/>
            </a:endParaRPr>
          </a:p>
        </p:txBody>
      </p:sp>
      <p:sp>
        <p:nvSpPr>
          <p:cNvPr id="51" name="Oval 50">
            <a:extLst>
              <a:ext uri="{FF2B5EF4-FFF2-40B4-BE49-F238E27FC236}">
                <a16:creationId xmlns:a16="http://schemas.microsoft.com/office/drawing/2014/main" id="{E031E07B-8A70-4CDC-8056-0810C28EF249}"/>
              </a:ext>
            </a:extLst>
          </p:cNvPr>
          <p:cNvSpPr/>
          <p:nvPr/>
        </p:nvSpPr>
        <p:spPr>
          <a:xfrm>
            <a:off x="828906" y="5167697"/>
            <a:ext cx="653750" cy="596010"/>
          </a:xfrm>
          <a:prstGeom prst="ellipse">
            <a:avLst/>
          </a:prstGeom>
          <a:solidFill>
            <a:srgbClr val="00B0F0"/>
          </a:solidFill>
          <a:ln w="25400" cap="flat" cmpd="sng" algn="ctr">
            <a:noFill/>
            <a:prstDash val="solid"/>
          </a:ln>
          <a:effectLst/>
        </p:spPr>
        <p:txBody>
          <a:bodyPr lIns="91440" tIns="27432"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a typeface="+mn-ea"/>
              <a:cs typeface="Arial" pitchFamily="34" charset="0"/>
            </a:endParaRPr>
          </a:p>
        </p:txBody>
      </p:sp>
      <p:sp>
        <p:nvSpPr>
          <p:cNvPr id="52" name="Oval 51">
            <a:extLst>
              <a:ext uri="{FF2B5EF4-FFF2-40B4-BE49-F238E27FC236}">
                <a16:creationId xmlns:a16="http://schemas.microsoft.com/office/drawing/2014/main" id="{B59DFC5F-C7F5-4D4B-A86A-13771F062011}"/>
              </a:ext>
            </a:extLst>
          </p:cNvPr>
          <p:cNvSpPr/>
          <p:nvPr/>
        </p:nvSpPr>
        <p:spPr>
          <a:xfrm>
            <a:off x="828906" y="3483073"/>
            <a:ext cx="653750" cy="596010"/>
          </a:xfrm>
          <a:prstGeom prst="ellipse">
            <a:avLst/>
          </a:prstGeom>
          <a:solidFill>
            <a:srgbClr val="00B0F0"/>
          </a:solidFill>
          <a:ln w="25400" cap="flat" cmpd="sng" algn="ctr">
            <a:noFill/>
            <a:prstDash val="solid"/>
          </a:ln>
          <a:effectLst/>
        </p:spPr>
        <p:txBody>
          <a:bodyPr lIns="91440" tIns="27432"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a typeface="+mn-ea"/>
              <a:cs typeface="Arial" pitchFamily="34" charset="0"/>
            </a:endParaRPr>
          </a:p>
        </p:txBody>
      </p:sp>
      <p:sp>
        <p:nvSpPr>
          <p:cNvPr id="54" name="Oval 53">
            <a:extLst>
              <a:ext uri="{FF2B5EF4-FFF2-40B4-BE49-F238E27FC236}">
                <a16:creationId xmlns:a16="http://schemas.microsoft.com/office/drawing/2014/main" id="{14B02215-3CF8-4F7B-A83C-E98FBCAE2B92}"/>
              </a:ext>
            </a:extLst>
          </p:cNvPr>
          <p:cNvSpPr/>
          <p:nvPr/>
        </p:nvSpPr>
        <p:spPr>
          <a:xfrm>
            <a:off x="828906" y="2625633"/>
            <a:ext cx="653750" cy="596010"/>
          </a:xfrm>
          <a:prstGeom prst="ellipse">
            <a:avLst/>
          </a:prstGeom>
          <a:solidFill>
            <a:srgbClr val="00B0F0"/>
          </a:solidFill>
          <a:ln w="25400" cap="flat" cmpd="sng" algn="ctr">
            <a:noFill/>
            <a:prstDash val="solid"/>
          </a:ln>
          <a:effectLst/>
        </p:spPr>
        <p:txBody>
          <a:bodyPr lIns="91440" tIns="27432"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a typeface="+mn-ea"/>
              <a:cs typeface="Arial" pitchFamily="34" charset="0"/>
            </a:endParaRPr>
          </a:p>
        </p:txBody>
      </p:sp>
      <p:sp>
        <p:nvSpPr>
          <p:cNvPr id="69" name="Oval 68">
            <a:extLst>
              <a:ext uri="{FF2B5EF4-FFF2-40B4-BE49-F238E27FC236}">
                <a16:creationId xmlns:a16="http://schemas.microsoft.com/office/drawing/2014/main" id="{C3F78392-3E0B-428F-83ED-AC9AF88A0941}"/>
              </a:ext>
            </a:extLst>
          </p:cNvPr>
          <p:cNvSpPr/>
          <p:nvPr/>
        </p:nvSpPr>
        <p:spPr>
          <a:xfrm>
            <a:off x="6574142" y="4304459"/>
            <a:ext cx="653750" cy="596010"/>
          </a:xfrm>
          <a:prstGeom prst="ellipse">
            <a:avLst/>
          </a:prstGeom>
          <a:solidFill>
            <a:srgbClr val="00B0F0"/>
          </a:solidFill>
          <a:ln w="25400" cap="flat" cmpd="sng" algn="ctr">
            <a:noFill/>
            <a:prstDash val="solid"/>
          </a:ln>
          <a:effectLst/>
        </p:spPr>
        <p:txBody>
          <a:bodyPr lIns="91440" tIns="27432"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a typeface="+mn-ea"/>
              <a:cs typeface="Arial" pitchFamily="34" charset="0"/>
            </a:endParaRPr>
          </a:p>
        </p:txBody>
      </p:sp>
      <p:sp>
        <p:nvSpPr>
          <p:cNvPr id="70" name="Oval 69">
            <a:extLst>
              <a:ext uri="{FF2B5EF4-FFF2-40B4-BE49-F238E27FC236}">
                <a16:creationId xmlns:a16="http://schemas.microsoft.com/office/drawing/2014/main" id="{41BDBC82-5CE3-4B70-9B04-2371E4BD85D2}"/>
              </a:ext>
            </a:extLst>
          </p:cNvPr>
          <p:cNvSpPr/>
          <p:nvPr/>
        </p:nvSpPr>
        <p:spPr>
          <a:xfrm>
            <a:off x="6574142" y="5161679"/>
            <a:ext cx="653750" cy="596010"/>
          </a:xfrm>
          <a:prstGeom prst="ellipse">
            <a:avLst/>
          </a:prstGeom>
          <a:solidFill>
            <a:srgbClr val="00B0F0"/>
          </a:solidFill>
          <a:ln w="25400" cap="flat" cmpd="sng" algn="ctr">
            <a:noFill/>
            <a:prstDash val="solid"/>
          </a:ln>
          <a:effectLst/>
        </p:spPr>
        <p:txBody>
          <a:bodyPr lIns="91440" tIns="27432"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a typeface="+mn-ea"/>
              <a:cs typeface="Arial" pitchFamily="34" charset="0"/>
            </a:endParaRPr>
          </a:p>
        </p:txBody>
      </p:sp>
      <p:sp>
        <p:nvSpPr>
          <p:cNvPr id="71" name="Oval 70">
            <a:extLst>
              <a:ext uri="{FF2B5EF4-FFF2-40B4-BE49-F238E27FC236}">
                <a16:creationId xmlns:a16="http://schemas.microsoft.com/office/drawing/2014/main" id="{2B0CEAF4-7270-4125-B022-2275460AA5E2}"/>
              </a:ext>
            </a:extLst>
          </p:cNvPr>
          <p:cNvSpPr/>
          <p:nvPr/>
        </p:nvSpPr>
        <p:spPr>
          <a:xfrm>
            <a:off x="6574142" y="3477055"/>
            <a:ext cx="653750" cy="596010"/>
          </a:xfrm>
          <a:prstGeom prst="ellipse">
            <a:avLst/>
          </a:prstGeom>
          <a:solidFill>
            <a:srgbClr val="00B0F0"/>
          </a:solidFill>
          <a:ln w="25400" cap="flat" cmpd="sng" algn="ctr">
            <a:noFill/>
            <a:prstDash val="solid"/>
          </a:ln>
          <a:effectLst/>
        </p:spPr>
        <p:txBody>
          <a:bodyPr lIns="91440" tIns="27432"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a typeface="+mn-ea"/>
              <a:cs typeface="Arial" pitchFamily="34" charset="0"/>
            </a:endParaRPr>
          </a:p>
        </p:txBody>
      </p:sp>
      <p:sp>
        <p:nvSpPr>
          <p:cNvPr id="72" name="Oval 71">
            <a:extLst>
              <a:ext uri="{FF2B5EF4-FFF2-40B4-BE49-F238E27FC236}">
                <a16:creationId xmlns:a16="http://schemas.microsoft.com/office/drawing/2014/main" id="{3B6984AE-9B1A-478B-A759-97881F471319}"/>
              </a:ext>
            </a:extLst>
          </p:cNvPr>
          <p:cNvSpPr/>
          <p:nvPr/>
        </p:nvSpPr>
        <p:spPr>
          <a:xfrm>
            <a:off x="6574142" y="2619615"/>
            <a:ext cx="653750" cy="596010"/>
          </a:xfrm>
          <a:prstGeom prst="ellipse">
            <a:avLst/>
          </a:prstGeom>
          <a:solidFill>
            <a:srgbClr val="00B0F0"/>
          </a:solidFill>
          <a:ln w="25400" cap="flat" cmpd="sng" algn="ctr">
            <a:noFill/>
            <a:prstDash val="solid"/>
          </a:ln>
          <a:effectLst/>
        </p:spPr>
        <p:txBody>
          <a:bodyPr lIns="91440" tIns="27432"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a typeface="+mn-ea"/>
              <a:cs typeface="Arial" pitchFamily="34" charset="0"/>
            </a:endParaRPr>
          </a:p>
        </p:txBody>
      </p:sp>
      <p:sp>
        <p:nvSpPr>
          <p:cNvPr id="73" name="Content Placeholder 2">
            <a:extLst>
              <a:ext uri="{FF2B5EF4-FFF2-40B4-BE49-F238E27FC236}">
                <a16:creationId xmlns:a16="http://schemas.microsoft.com/office/drawing/2014/main" id="{763936A5-11D7-43B2-8222-2717D4C76FC2}"/>
              </a:ext>
            </a:extLst>
          </p:cNvPr>
          <p:cNvSpPr txBox="1">
            <a:spLocks/>
          </p:cNvSpPr>
          <p:nvPr/>
        </p:nvSpPr>
        <p:spPr>
          <a:xfrm>
            <a:off x="1337026" y="784962"/>
            <a:ext cx="7242628" cy="25784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ea typeface="+mn-ea"/>
              <a:cs typeface="+mn-cs"/>
            </a:endParaRPr>
          </a:p>
        </p:txBody>
      </p:sp>
      <p:sp>
        <p:nvSpPr>
          <p:cNvPr id="74" name="TextBox 73">
            <a:extLst>
              <a:ext uri="{FF2B5EF4-FFF2-40B4-BE49-F238E27FC236}">
                <a16:creationId xmlns:a16="http://schemas.microsoft.com/office/drawing/2014/main" id="{6BCF0C7B-0992-4A31-9691-03924BF180D2}"/>
              </a:ext>
            </a:extLst>
          </p:cNvPr>
          <p:cNvSpPr txBox="1"/>
          <p:nvPr/>
        </p:nvSpPr>
        <p:spPr>
          <a:xfrm>
            <a:off x="944570" y="5058336"/>
            <a:ext cx="48624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ea typeface="+mn-ea"/>
                <a:cs typeface="+mn-cs"/>
              </a:rPr>
              <a:t>$</a:t>
            </a:r>
          </a:p>
        </p:txBody>
      </p:sp>
      <p:sp>
        <p:nvSpPr>
          <p:cNvPr id="88" name="TextBox 87">
            <a:extLst>
              <a:ext uri="{FF2B5EF4-FFF2-40B4-BE49-F238E27FC236}">
                <a16:creationId xmlns:a16="http://schemas.microsoft.com/office/drawing/2014/main" id="{1D79E587-BD11-4E51-8AAD-324ED2749F3A}"/>
              </a:ext>
            </a:extLst>
          </p:cNvPr>
          <p:cNvSpPr txBox="1"/>
          <p:nvPr/>
        </p:nvSpPr>
        <p:spPr>
          <a:xfrm>
            <a:off x="1617765" y="2700329"/>
            <a:ext cx="4501697" cy="584775"/>
          </a:xfrm>
          <a:prstGeom prst="rect">
            <a:avLst/>
          </a:prstGeom>
          <a:noFill/>
        </p:spPr>
        <p:txBody>
          <a:bodyPr wrap="square" lIns="91440" rtlCol="0">
            <a:spAutoFit/>
          </a:bodyPr>
          <a:lstStyle/>
          <a:p>
            <a:pPr lvl="0">
              <a:defRPr/>
            </a:pPr>
            <a:r>
              <a:rPr lang="en-US" sz="1600" kern="0" dirty="0">
                <a:solidFill>
                  <a:srgbClr val="002060"/>
                </a:solidFill>
                <a:cs typeface="Arial" pitchFamily="34" charset="0"/>
              </a:rPr>
              <a:t>Resource Performance: Sweet-Spotting, Spacing, Frack Hits</a:t>
            </a:r>
            <a:endParaRPr kumimoji="0" lang="en-US" sz="1600" b="0" i="0" u="none" strike="noStrike" kern="0" cap="none" spc="0" normalizeH="0" baseline="0" noProof="0" dirty="0">
              <a:ln>
                <a:noFill/>
              </a:ln>
              <a:solidFill>
                <a:srgbClr val="002060"/>
              </a:solidFill>
              <a:effectLst/>
              <a:uLnTx/>
              <a:uFillTx/>
              <a:ea typeface="+mn-ea"/>
              <a:cs typeface="Arial" pitchFamily="34" charset="0"/>
            </a:endParaRPr>
          </a:p>
        </p:txBody>
      </p:sp>
      <p:sp>
        <p:nvSpPr>
          <p:cNvPr id="89" name="TextBox 88">
            <a:extLst>
              <a:ext uri="{FF2B5EF4-FFF2-40B4-BE49-F238E27FC236}">
                <a16:creationId xmlns:a16="http://schemas.microsoft.com/office/drawing/2014/main" id="{7B1F2824-E79D-4D02-84CA-D62F3371EA5A}"/>
              </a:ext>
            </a:extLst>
          </p:cNvPr>
          <p:cNvSpPr txBox="1"/>
          <p:nvPr/>
        </p:nvSpPr>
        <p:spPr>
          <a:xfrm>
            <a:off x="1636178" y="3493603"/>
            <a:ext cx="4361522" cy="830997"/>
          </a:xfrm>
          <a:prstGeom prst="rect">
            <a:avLst/>
          </a:prstGeom>
          <a:noFill/>
        </p:spPr>
        <p:txBody>
          <a:bodyPr wrap="square" lIns="91440" rtlCol="0">
            <a:spAutoFit/>
          </a:bodyPr>
          <a:lstStyle/>
          <a:p>
            <a:pPr lvl="0">
              <a:defRPr/>
            </a:pPr>
            <a:r>
              <a:rPr lang="en-US" sz="1600" kern="0" dirty="0">
                <a:solidFill>
                  <a:srgbClr val="002060"/>
                </a:solidFill>
                <a:cs typeface="Arial" pitchFamily="34" charset="0"/>
              </a:rPr>
              <a:t>Technology and Productivity Improvements – Beyond horsepower, Water and Proppant; Lateral Length</a:t>
            </a:r>
            <a:endParaRPr kumimoji="0" lang="en-US" sz="1600" b="0" i="0" u="none" strike="noStrike" kern="0" cap="none" spc="0" normalizeH="0" baseline="0" noProof="0" dirty="0">
              <a:ln>
                <a:noFill/>
              </a:ln>
              <a:solidFill>
                <a:srgbClr val="002060"/>
              </a:solidFill>
              <a:effectLst/>
              <a:uLnTx/>
              <a:uFillTx/>
              <a:ea typeface="+mn-ea"/>
              <a:cs typeface="Arial" pitchFamily="34" charset="0"/>
            </a:endParaRPr>
          </a:p>
        </p:txBody>
      </p:sp>
      <p:sp>
        <p:nvSpPr>
          <p:cNvPr id="90" name="TextBox 89">
            <a:extLst>
              <a:ext uri="{FF2B5EF4-FFF2-40B4-BE49-F238E27FC236}">
                <a16:creationId xmlns:a16="http://schemas.microsoft.com/office/drawing/2014/main" id="{F7827FC5-E904-49BC-9603-9908C8E718BE}"/>
              </a:ext>
            </a:extLst>
          </p:cNvPr>
          <p:cNvSpPr txBox="1"/>
          <p:nvPr/>
        </p:nvSpPr>
        <p:spPr>
          <a:xfrm>
            <a:off x="1618919" y="4426029"/>
            <a:ext cx="4501697" cy="338554"/>
          </a:xfrm>
          <a:prstGeom prst="rect">
            <a:avLst/>
          </a:prstGeom>
          <a:noFill/>
        </p:spPr>
        <p:txBody>
          <a:bodyPr wrap="square" lIns="91440" rtlCol="0">
            <a:spAutoFit/>
          </a:bodyPr>
          <a:lstStyle/>
          <a:p>
            <a:pPr lvl="0">
              <a:defRPr/>
            </a:pPr>
            <a:r>
              <a:rPr lang="en-US" sz="1600" kern="0">
                <a:solidFill>
                  <a:srgbClr val="002060"/>
                </a:solidFill>
                <a:cs typeface="Arial" pitchFamily="34" charset="0"/>
              </a:rPr>
              <a:t>Adequacy and Timing of Supporting Infrastructure</a:t>
            </a:r>
            <a:endParaRPr lang="en-US" sz="1600" kern="0" dirty="0">
              <a:solidFill>
                <a:srgbClr val="002060"/>
              </a:solidFill>
              <a:cs typeface="Arial" pitchFamily="34" charset="0"/>
            </a:endParaRPr>
          </a:p>
        </p:txBody>
      </p:sp>
      <p:sp>
        <p:nvSpPr>
          <p:cNvPr id="91" name="TextBox 90">
            <a:extLst>
              <a:ext uri="{FF2B5EF4-FFF2-40B4-BE49-F238E27FC236}">
                <a16:creationId xmlns:a16="http://schemas.microsoft.com/office/drawing/2014/main" id="{9FB70B3B-2127-4CEF-B88B-639D9C5730D4}"/>
              </a:ext>
            </a:extLst>
          </p:cNvPr>
          <p:cNvSpPr txBox="1"/>
          <p:nvPr/>
        </p:nvSpPr>
        <p:spPr>
          <a:xfrm>
            <a:off x="1618919" y="5273780"/>
            <a:ext cx="4501697" cy="338554"/>
          </a:xfrm>
          <a:prstGeom prst="rect">
            <a:avLst/>
          </a:prstGeom>
          <a:noFill/>
        </p:spPr>
        <p:txBody>
          <a:bodyPr wrap="square" lIns="91440" rtlCol="0">
            <a:spAutoFit/>
          </a:bodyPr>
          <a:lstStyle/>
          <a:p>
            <a:pPr lvl="0">
              <a:defRPr/>
            </a:pPr>
            <a:r>
              <a:rPr lang="en-US" sz="1600" kern="0" dirty="0">
                <a:solidFill>
                  <a:srgbClr val="002060"/>
                </a:solidFill>
                <a:cs typeface="Arial" pitchFamily="34" charset="0"/>
              </a:rPr>
              <a:t>Prices; Cost of Capital; Value vs. Volume </a:t>
            </a:r>
          </a:p>
        </p:txBody>
      </p:sp>
      <p:sp>
        <p:nvSpPr>
          <p:cNvPr id="96" name="TextBox 95">
            <a:extLst>
              <a:ext uri="{FF2B5EF4-FFF2-40B4-BE49-F238E27FC236}">
                <a16:creationId xmlns:a16="http://schemas.microsoft.com/office/drawing/2014/main" id="{FCE8F617-D34B-4B5E-8FF3-F0D5DB188441}"/>
              </a:ext>
            </a:extLst>
          </p:cNvPr>
          <p:cNvSpPr txBox="1"/>
          <p:nvPr/>
        </p:nvSpPr>
        <p:spPr>
          <a:xfrm>
            <a:off x="7445206" y="2684631"/>
            <a:ext cx="4501697" cy="584775"/>
          </a:xfrm>
          <a:prstGeom prst="rect">
            <a:avLst/>
          </a:prstGeom>
          <a:noFill/>
        </p:spPr>
        <p:txBody>
          <a:bodyPr wrap="square" lIns="91440" rtlCol="0">
            <a:spAutoFit/>
          </a:bodyPr>
          <a:lstStyle/>
          <a:p>
            <a:pPr lvl="0">
              <a:defRPr/>
            </a:pPr>
            <a:r>
              <a:rPr lang="en-US" sz="1600" kern="0" dirty="0">
                <a:solidFill>
                  <a:srgbClr val="002060"/>
                </a:solidFill>
                <a:cs typeface="Arial" pitchFamily="34" charset="0"/>
              </a:rPr>
              <a:t>Frack Crews, Sand, Water, and Trucking Related Costs</a:t>
            </a:r>
          </a:p>
        </p:txBody>
      </p:sp>
      <p:sp>
        <p:nvSpPr>
          <p:cNvPr id="97" name="TextBox 96">
            <a:extLst>
              <a:ext uri="{FF2B5EF4-FFF2-40B4-BE49-F238E27FC236}">
                <a16:creationId xmlns:a16="http://schemas.microsoft.com/office/drawing/2014/main" id="{2BD01BC3-A65B-46F2-B313-EA475AF7372A}"/>
              </a:ext>
            </a:extLst>
          </p:cNvPr>
          <p:cNvSpPr txBox="1"/>
          <p:nvPr/>
        </p:nvSpPr>
        <p:spPr>
          <a:xfrm>
            <a:off x="7445203" y="3586731"/>
            <a:ext cx="4501697" cy="338554"/>
          </a:xfrm>
          <a:prstGeom prst="rect">
            <a:avLst/>
          </a:prstGeom>
          <a:noFill/>
        </p:spPr>
        <p:txBody>
          <a:bodyPr wrap="square" lIns="91440" rtlCol="0">
            <a:spAutoFit/>
          </a:bodyPr>
          <a:lstStyle/>
          <a:p>
            <a:pPr>
              <a:defRPr/>
            </a:pPr>
            <a:r>
              <a:rPr lang="en-US" sz="1600" kern="0" dirty="0">
                <a:solidFill>
                  <a:srgbClr val="002060"/>
                </a:solidFill>
                <a:cs typeface="Arial" pitchFamily="34" charset="0"/>
              </a:rPr>
              <a:t>Methane; Water; Seismicity </a:t>
            </a:r>
          </a:p>
        </p:txBody>
      </p:sp>
      <p:sp>
        <p:nvSpPr>
          <p:cNvPr id="98" name="TextBox 97">
            <a:extLst>
              <a:ext uri="{FF2B5EF4-FFF2-40B4-BE49-F238E27FC236}">
                <a16:creationId xmlns:a16="http://schemas.microsoft.com/office/drawing/2014/main" id="{029190C5-B36B-42E8-B982-3876400863FC}"/>
              </a:ext>
            </a:extLst>
          </p:cNvPr>
          <p:cNvSpPr txBox="1"/>
          <p:nvPr/>
        </p:nvSpPr>
        <p:spPr>
          <a:xfrm>
            <a:off x="7459097" y="4438154"/>
            <a:ext cx="4501697" cy="584775"/>
          </a:xfrm>
          <a:prstGeom prst="rect">
            <a:avLst/>
          </a:prstGeom>
          <a:noFill/>
        </p:spPr>
        <p:txBody>
          <a:bodyPr wrap="square" lIns="91440" rtlCol="0">
            <a:spAutoFit/>
          </a:bodyPr>
          <a:lstStyle/>
          <a:p>
            <a:pPr>
              <a:defRPr/>
            </a:pPr>
            <a:r>
              <a:rPr lang="en-US" sz="1600" kern="0" dirty="0">
                <a:solidFill>
                  <a:srgbClr val="002060"/>
                </a:solidFill>
                <a:cs typeface="Arial" pitchFamily="34" charset="0"/>
              </a:rPr>
              <a:t>Tax; Trade (NAFTA); Environmental Regulation;  Tariffs and Sanctions </a:t>
            </a:r>
          </a:p>
        </p:txBody>
      </p:sp>
      <p:sp>
        <p:nvSpPr>
          <p:cNvPr id="99" name="TextBox 98">
            <a:extLst>
              <a:ext uri="{FF2B5EF4-FFF2-40B4-BE49-F238E27FC236}">
                <a16:creationId xmlns:a16="http://schemas.microsoft.com/office/drawing/2014/main" id="{D8DF3BDC-28EE-4CC4-88BC-8B19B6706BCB}"/>
              </a:ext>
            </a:extLst>
          </p:cNvPr>
          <p:cNvSpPr txBox="1"/>
          <p:nvPr/>
        </p:nvSpPr>
        <p:spPr>
          <a:xfrm>
            <a:off x="7459096" y="5299298"/>
            <a:ext cx="4501697" cy="338554"/>
          </a:xfrm>
          <a:prstGeom prst="rect">
            <a:avLst/>
          </a:prstGeom>
          <a:noFill/>
        </p:spPr>
        <p:txBody>
          <a:bodyPr wrap="square" lIns="91440" rtlCol="0">
            <a:spAutoFit/>
          </a:bodyPr>
          <a:lstStyle/>
          <a:p>
            <a:pPr lvl="0">
              <a:defRPr/>
            </a:pPr>
            <a:r>
              <a:rPr lang="en-US" sz="1600" kern="0" dirty="0">
                <a:solidFill>
                  <a:srgbClr val="002060"/>
                </a:solidFill>
                <a:cs typeface="Arial" pitchFamily="34" charset="0"/>
              </a:rPr>
              <a:t>Community Opposition and Pendulum Risks</a:t>
            </a:r>
          </a:p>
        </p:txBody>
      </p:sp>
      <p:pic>
        <p:nvPicPr>
          <p:cNvPr id="5" name="Graphic 4" descr="No sign">
            <a:extLst>
              <a:ext uri="{FF2B5EF4-FFF2-40B4-BE49-F238E27FC236}">
                <a16:creationId xmlns:a16="http://schemas.microsoft.com/office/drawing/2014/main" id="{E0FD8CCD-098D-4550-B712-E50A06D1F81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622605" y="5182633"/>
            <a:ext cx="556822" cy="556822"/>
          </a:xfrm>
          <a:prstGeom prst="rect">
            <a:avLst/>
          </a:prstGeom>
        </p:spPr>
      </p:pic>
      <p:pic>
        <p:nvPicPr>
          <p:cNvPr id="7" name="Graphic 6" descr="Scales of Justice">
            <a:extLst>
              <a:ext uri="{FF2B5EF4-FFF2-40B4-BE49-F238E27FC236}">
                <a16:creationId xmlns:a16="http://schemas.microsoft.com/office/drawing/2014/main" id="{F7B463F3-E056-440F-B457-6C2793C11B8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688772" y="4334275"/>
            <a:ext cx="462785" cy="462785"/>
          </a:xfrm>
          <a:prstGeom prst="rect">
            <a:avLst/>
          </a:prstGeom>
        </p:spPr>
      </p:pic>
      <p:pic>
        <p:nvPicPr>
          <p:cNvPr id="17" name="Graphic 16" descr="Marker">
            <a:extLst>
              <a:ext uri="{FF2B5EF4-FFF2-40B4-BE49-F238E27FC236}">
                <a16:creationId xmlns:a16="http://schemas.microsoft.com/office/drawing/2014/main" id="{B2FAEDD0-D80D-4D8B-AA36-724AC6FF71F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866069" y="2640220"/>
            <a:ext cx="579423" cy="579423"/>
          </a:xfrm>
          <a:prstGeom prst="rect">
            <a:avLst/>
          </a:prstGeom>
        </p:spPr>
      </p:pic>
      <p:pic>
        <p:nvPicPr>
          <p:cNvPr id="21" name="Graphic 20" descr="Team">
            <a:extLst>
              <a:ext uri="{FF2B5EF4-FFF2-40B4-BE49-F238E27FC236}">
                <a16:creationId xmlns:a16="http://schemas.microsoft.com/office/drawing/2014/main" id="{7257E732-4A62-47C6-8028-96D611713C8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6695192" y="2671316"/>
            <a:ext cx="449943" cy="449943"/>
          </a:xfrm>
          <a:prstGeom prst="rect">
            <a:avLst/>
          </a:prstGeom>
        </p:spPr>
      </p:pic>
      <p:pic>
        <p:nvPicPr>
          <p:cNvPr id="25" name="Graphic 24" descr="Water">
            <a:extLst>
              <a:ext uri="{FF2B5EF4-FFF2-40B4-BE49-F238E27FC236}">
                <a16:creationId xmlns:a16="http://schemas.microsoft.com/office/drawing/2014/main" id="{EA1F5E58-4D4E-47A6-89EE-BF6AA89C1CD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6675710" y="3527366"/>
            <a:ext cx="488908" cy="488908"/>
          </a:xfrm>
          <a:prstGeom prst="rect">
            <a:avLst/>
          </a:prstGeom>
        </p:spPr>
      </p:pic>
      <p:pic>
        <p:nvPicPr>
          <p:cNvPr id="27" name="Graphic 26" descr="Bottle">
            <a:extLst>
              <a:ext uri="{FF2B5EF4-FFF2-40B4-BE49-F238E27FC236}">
                <a16:creationId xmlns:a16="http://schemas.microsoft.com/office/drawing/2014/main" id="{A84484AF-8E3F-432D-950C-AC25A4AD9474}"/>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rot="8597811">
            <a:off x="901555" y="4330356"/>
            <a:ext cx="527675" cy="527675"/>
          </a:xfrm>
          <a:prstGeom prst="rect">
            <a:avLst/>
          </a:prstGeom>
        </p:spPr>
      </p:pic>
      <p:pic>
        <p:nvPicPr>
          <p:cNvPr id="30" name="Graphic 29" descr="Gears">
            <a:extLst>
              <a:ext uri="{FF2B5EF4-FFF2-40B4-BE49-F238E27FC236}">
                <a16:creationId xmlns:a16="http://schemas.microsoft.com/office/drawing/2014/main" id="{267FA907-9104-4C71-9FD3-C9957E1B0CF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900306" y="3516346"/>
            <a:ext cx="510948" cy="510948"/>
          </a:xfrm>
          <a:prstGeom prst="rect">
            <a:avLst/>
          </a:prstGeom>
        </p:spPr>
      </p:pic>
    </p:spTree>
    <p:extLst>
      <p:ext uri="{BB962C8B-B14F-4D97-AF65-F5344CB8AC3E}">
        <p14:creationId xmlns:p14="http://schemas.microsoft.com/office/powerpoint/2010/main" val="246002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4" presetClass="entr" presetSubtype="1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animEffect transition="in" filter="randombar(horizontal)">
                                      <p:cBhvr>
                                        <p:cTn id="9" dur="500"/>
                                        <p:tgtEl>
                                          <p:spTgt spid="5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randombar(horizontal)">
                                      <p:cBhvr>
                                        <p:cTn id="14" dur="500"/>
                                        <p:tgtEl>
                                          <p:spTgt spid="52"/>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9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randombar(horizontal)">
                                      <p:cBhvr>
                                        <p:cTn id="28" dur="500"/>
                                        <p:tgtEl>
                                          <p:spTgt spid="5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randombar(horizontal)">
                                      <p:cBhvr>
                                        <p:cTn id="31" dur="500"/>
                                        <p:tgtEl>
                                          <p:spTgt spid="74"/>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9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randombar(horizontal)">
                                      <p:cBhvr>
                                        <p:cTn id="38" dur="500"/>
                                        <p:tgtEl>
                                          <p:spTgt spid="72"/>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9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randombar(horizontal)">
                                      <p:cBhvr>
                                        <p:cTn id="45" dur="500"/>
                                        <p:tgtEl>
                                          <p:spTgt spid="71"/>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9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randombar(horizontal)">
                                      <p:cBhvr>
                                        <p:cTn id="52" dur="500"/>
                                        <p:tgtEl>
                                          <p:spTgt spid="69"/>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9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randombar(horizontal)">
                                      <p:cBhvr>
                                        <p:cTn id="59" dur="500"/>
                                        <p:tgtEl>
                                          <p:spTgt spid="70"/>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1" grpId="0" animBg="1"/>
      <p:bldP spid="52" grpId="0" animBg="1"/>
      <p:bldP spid="54" grpId="0" animBg="1"/>
      <p:bldP spid="69" grpId="0" animBg="1"/>
      <p:bldP spid="70" grpId="0" animBg="1"/>
      <p:bldP spid="71" grpId="0" animBg="1"/>
      <p:bldP spid="72" grpId="0" animBg="1"/>
      <p:bldP spid="74" grpId="0"/>
      <p:bldP spid="88" grpId="0"/>
      <p:bldP spid="89" grpId="0"/>
      <p:bldP spid="90" grpId="0"/>
      <p:bldP spid="91" grpId="0"/>
      <p:bldP spid="96" grpId="0"/>
      <p:bldP spid="97" grpId="0"/>
      <p:bldP spid="98" grpId="0"/>
      <p:bldP spid="9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a:extLst>
              <a:ext uri="{FF2B5EF4-FFF2-40B4-BE49-F238E27FC236}">
                <a16:creationId xmlns:a16="http://schemas.microsoft.com/office/drawing/2014/main" id="{DD07E6E0-9D2C-4676-AB49-6D289F8D88B2}"/>
              </a:ext>
            </a:extLst>
          </p:cNvPr>
          <p:cNvSpPr/>
          <p:nvPr/>
        </p:nvSpPr>
        <p:spPr>
          <a:xfrm>
            <a:off x="0" y="-40805"/>
            <a:ext cx="12192000" cy="6178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07431" y="132663"/>
            <a:ext cx="11563523" cy="670407"/>
          </a:xfrm>
        </p:spPr>
        <p:txBody>
          <a:bodyPr anchor="ctr">
            <a:noAutofit/>
          </a:bodyPr>
          <a:lstStyle/>
          <a:p>
            <a:r>
              <a:rPr lang="en-US" sz="3200" b="1" dirty="0">
                <a:solidFill>
                  <a:srgbClr val="5B9BD5"/>
                </a:solidFill>
                <a:latin typeface="+mn-lt"/>
              </a:rPr>
              <a:t>Premium Crude Oil Takeaway Constraints </a:t>
            </a:r>
            <a:endParaRPr lang="en-US" sz="3200" i="1" dirty="0">
              <a:solidFill>
                <a:schemeClr val="bg1">
                  <a:lumMod val="85000"/>
                </a:schemeClr>
              </a:solidFill>
              <a:latin typeface="+mn-lt"/>
            </a:endParaRPr>
          </a:p>
        </p:txBody>
      </p:sp>
      <p:sp>
        <p:nvSpPr>
          <p:cNvPr id="9" name="TextBox 8">
            <a:extLst>
              <a:ext uri="{FF2B5EF4-FFF2-40B4-BE49-F238E27FC236}">
                <a16:creationId xmlns:a16="http://schemas.microsoft.com/office/drawing/2014/main" id="{2ADED7D9-5FDD-4311-8416-9E7C01B22430}"/>
              </a:ext>
            </a:extLst>
          </p:cNvPr>
          <p:cNvSpPr txBox="1"/>
          <p:nvPr/>
        </p:nvSpPr>
        <p:spPr>
          <a:xfrm>
            <a:off x="145606" y="5876265"/>
            <a:ext cx="2521394" cy="261610"/>
          </a:xfrm>
          <a:prstGeom prst="rect">
            <a:avLst/>
          </a:prstGeom>
          <a:noFill/>
        </p:spPr>
        <p:txBody>
          <a:bodyPr wrap="square" rtlCol="0">
            <a:spAutoFit/>
          </a:bodyPr>
          <a:lstStyle/>
          <a:p>
            <a:r>
              <a:rPr lang="en-US" sz="1050" dirty="0">
                <a:solidFill>
                  <a:schemeClr val="tx1">
                    <a:lumMod val="50000"/>
                    <a:lumOff val="50000"/>
                  </a:schemeClr>
                </a:solidFill>
              </a:rPr>
              <a:t>Source: RBN Energy LLC</a:t>
            </a: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graphicFrame>
        <p:nvGraphicFramePr>
          <p:cNvPr id="59" name="Chart 58">
            <a:extLst>
              <a:ext uri="{FF2B5EF4-FFF2-40B4-BE49-F238E27FC236}">
                <a16:creationId xmlns:a16="http://schemas.microsoft.com/office/drawing/2014/main" id="{DE7DA9A8-2FF6-4331-B70C-721789D93453}"/>
              </a:ext>
            </a:extLst>
          </p:cNvPr>
          <p:cNvGraphicFramePr/>
          <p:nvPr>
            <p:extLst/>
          </p:nvPr>
        </p:nvGraphicFramePr>
        <p:xfrm>
          <a:off x="1029703" y="741213"/>
          <a:ext cx="10132593" cy="51350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9407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9"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a:extLst>
              <a:ext uri="{FF2B5EF4-FFF2-40B4-BE49-F238E27FC236}">
                <a16:creationId xmlns:a16="http://schemas.microsoft.com/office/drawing/2014/main" id="{13FBF5C8-AD19-4F94-AB21-F5E5D885C369}"/>
              </a:ext>
            </a:extLst>
          </p:cNvPr>
          <p:cNvSpPr/>
          <p:nvPr/>
        </p:nvSpPr>
        <p:spPr>
          <a:xfrm>
            <a:off x="0" y="-40805"/>
            <a:ext cx="12192000" cy="6178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07431" y="132663"/>
            <a:ext cx="11563523" cy="670407"/>
          </a:xfrm>
        </p:spPr>
        <p:txBody>
          <a:bodyPr anchor="ctr">
            <a:noAutofit/>
          </a:bodyPr>
          <a:lstStyle/>
          <a:p>
            <a:r>
              <a:rPr lang="en-US" sz="3200" b="1" dirty="0">
                <a:solidFill>
                  <a:srgbClr val="5B9BD5"/>
                </a:solidFill>
                <a:latin typeface="+mn-lt"/>
              </a:rPr>
              <a:t>Permian Basin – Natural Gas Pipeline Utilization </a:t>
            </a:r>
            <a:endParaRPr lang="en-US" sz="3200" i="1" dirty="0">
              <a:solidFill>
                <a:schemeClr val="bg1">
                  <a:lumMod val="85000"/>
                </a:schemeClr>
              </a:solidFill>
              <a:latin typeface="+mn-lt"/>
            </a:endParaRPr>
          </a:p>
        </p:txBody>
      </p:sp>
      <p:sp>
        <p:nvSpPr>
          <p:cNvPr id="9" name="TextBox 8">
            <a:extLst>
              <a:ext uri="{FF2B5EF4-FFF2-40B4-BE49-F238E27FC236}">
                <a16:creationId xmlns:a16="http://schemas.microsoft.com/office/drawing/2014/main" id="{2ADED7D9-5FDD-4311-8416-9E7C01B22430}"/>
              </a:ext>
            </a:extLst>
          </p:cNvPr>
          <p:cNvSpPr txBox="1"/>
          <p:nvPr/>
        </p:nvSpPr>
        <p:spPr>
          <a:xfrm>
            <a:off x="145606" y="5876265"/>
            <a:ext cx="2521394" cy="261610"/>
          </a:xfrm>
          <a:prstGeom prst="rect">
            <a:avLst/>
          </a:prstGeom>
          <a:noFill/>
        </p:spPr>
        <p:txBody>
          <a:bodyPr wrap="square" rtlCol="0">
            <a:spAutoFit/>
          </a:bodyPr>
          <a:lstStyle/>
          <a:p>
            <a:r>
              <a:rPr lang="en-US" sz="1050" dirty="0">
                <a:solidFill>
                  <a:schemeClr val="tx1">
                    <a:lumMod val="50000"/>
                    <a:lumOff val="50000"/>
                  </a:schemeClr>
                </a:solidFill>
              </a:rPr>
              <a:t>Source: RBN Energy LLC</a:t>
            </a:r>
          </a:p>
        </p:txBody>
      </p:sp>
      <p:graphicFrame>
        <p:nvGraphicFramePr>
          <p:cNvPr id="13" name="Chart 12">
            <a:extLst>
              <a:ext uri="{FF2B5EF4-FFF2-40B4-BE49-F238E27FC236}">
                <a16:creationId xmlns:a16="http://schemas.microsoft.com/office/drawing/2014/main" id="{18CE71C0-3C74-421F-9EBA-E28D3237867B}"/>
              </a:ext>
            </a:extLst>
          </p:cNvPr>
          <p:cNvGraphicFramePr/>
          <p:nvPr>
            <p:extLst/>
          </p:nvPr>
        </p:nvGraphicFramePr>
        <p:xfrm>
          <a:off x="1932377" y="860258"/>
          <a:ext cx="8313630" cy="5137484"/>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42F1C921-C19E-44D6-8360-4D3D8C13FD0F}"/>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spTree>
    <p:extLst>
      <p:ext uri="{BB962C8B-B14F-4D97-AF65-F5344CB8AC3E}">
        <p14:creationId xmlns:p14="http://schemas.microsoft.com/office/powerpoint/2010/main" val="1147692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7" name="Rectangle 16">
            <a:extLst>
              <a:ext uri="{FF2B5EF4-FFF2-40B4-BE49-F238E27FC236}">
                <a16:creationId xmlns:a16="http://schemas.microsoft.com/office/drawing/2014/main" id="{9A53DE7F-82C2-4411-AD6E-C5B1AEE688CB}"/>
              </a:ext>
            </a:extLst>
          </p:cNvPr>
          <p:cNvSpPr/>
          <p:nvPr/>
        </p:nvSpPr>
        <p:spPr>
          <a:xfrm>
            <a:off x="0" y="-40805"/>
            <a:ext cx="12192000" cy="6178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07431" y="132663"/>
            <a:ext cx="11563523" cy="670407"/>
          </a:xfrm>
        </p:spPr>
        <p:txBody>
          <a:bodyPr anchor="ctr">
            <a:noAutofit/>
          </a:bodyPr>
          <a:lstStyle/>
          <a:p>
            <a:pPr algn="l"/>
            <a:r>
              <a:rPr lang="en-US" sz="3200" b="1" dirty="0">
                <a:solidFill>
                  <a:srgbClr val="5B9BD5"/>
                </a:solidFill>
                <a:latin typeface="+mn-lt"/>
              </a:rPr>
              <a:t>Permian Produced Water</a:t>
            </a:r>
            <a:endParaRPr lang="en-US" sz="3200" i="1" dirty="0">
              <a:solidFill>
                <a:schemeClr val="bg1">
                  <a:lumMod val="85000"/>
                </a:schemeClr>
              </a:solidFill>
              <a:latin typeface="+mn-lt"/>
            </a:endParaRPr>
          </a:p>
        </p:txBody>
      </p:sp>
      <p:sp>
        <p:nvSpPr>
          <p:cNvPr id="9" name="TextBox 8">
            <a:extLst>
              <a:ext uri="{FF2B5EF4-FFF2-40B4-BE49-F238E27FC236}">
                <a16:creationId xmlns:a16="http://schemas.microsoft.com/office/drawing/2014/main" id="{2ADED7D9-5FDD-4311-8416-9E7C01B22430}"/>
              </a:ext>
            </a:extLst>
          </p:cNvPr>
          <p:cNvSpPr txBox="1"/>
          <p:nvPr/>
        </p:nvSpPr>
        <p:spPr>
          <a:xfrm>
            <a:off x="145606" y="5876265"/>
            <a:ext cx="2521394" cy="261610"/>
          </a:xfrm>
          <a:prstGeom prst="rect">
            <a:avLst/>
          </a:prstGeom>
          <a:noFill/>
        </p:spPr>
        <p:txBody>
          <a:bodyPr wrap="square" rtlCol="0">
            <a:spAutoFit/>
          </a:bodyPr>
          <a:lstStyle/>
          <a:p>
            <a:r>
              <a:rPr lang="en-US" sz="1050" dirty="0">
                <a:solidFill>
                  <a:schemeClr val="tx1">
                    <a:lumMod val="50000"/>
                    <a:lumOff val="50000"/>
                  </a:schemeClr>
                </a:solidFill>
              </a:rPr>
              <a:t>Source: RBN Energy LLC</a:t>
            </a:r>
          </a:p>
        </p:txBody>
      </p:sp>
      <p:sp>
        <p:nvSpPr>
          <p:cNvPr id="13" name="Content Placeholder 2">
            <a:extLst>
              <a:ext uri="{FF2B5EF4-FFF2-40B4-BE49-F238E27FC236}">
                <a16:creationId xmlns:a16="http://schemas.microsoft.com/office/drawing/2014/main" id="{65F3F47E-81E2-4C8E-9083-85A63191630C}"/>
              </a:ext>
            </a:extLst>
          </p:cNvPr>
          <p:cNvSpPr txBox="1">
            <a:spLocks/>
          </p:cNvSpPr>
          <p:nvPr/>
        </p:nvSpPr>
        <p:spPr>
          <a:xfrm>
            <a:off x="758748" y="1570967"/>
            <a:ext cx="4065158" cy="1727092"/>
          </a:xfrm>
          <a:prstGeom prst="rect">
            <a:avLst/>
          </a:prstGeom>
        </p:spPr>
        <p:txBody>
          <a:bodyPr>
            <a:noAutofit/>
          </a:bodyPr>
          <a:lstStyle>
            <a:lvl1pPr marL="342900" indent="-342900" algn="l" defTabSz="914400" rtl="0" eaLnBrk="1" latinLnBrk="0" hangingPunct="1">
              <a:spcBef>
                <a:spcPct val="20000"/>
              </a:spcBef>
              <a:buClr>
                <a:schemeClr val="tx2">
                  <a:lumMod val="75000"/>
                </a:schemeClr>
              </a:buClr>
              <a:buFont typeface="Calibri" panose="020F050202020403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Clr>
                <a:schemeClr val="tx2">
                  <a:lumMod val="75000"/>
                </a:schemeClr>
              </a:buClr>
              <a:buFont typeface="Wingdings" panose="05000000000000000000" pitchFamily="2" charset="2"/>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Clr>
                <a:schemeClr val="tx2">
                  <a:lumMod val="75000"/>
                </a:schemeClr>
              </a:buClr>
              <a:buFont typeface="Arial" pitchFamily="34" charset="0"/>
              <a:buChar char="•"/>
              <a:defRPr sz="2800" b="1" kern="1200">
                <a:solidFill>
                  <a:schemeClr val="tx1"/>
                </a:solidFill>
                <a:latin typeface="+mn-lt"/>
                <a:ea typeface="+mn-ea"/>
                <a:cs typeface="+mn-cs"/>
              </a:defRPr>
            </a:lvl3pPr>
            <a:lvl4pPr marL="1600200" indent="-228600" algn="l" defTabSz="914400" rtl="0" eaLnBrk="1" latinLnBrk="0" hangingPunct="1">
              <a:spcBef>
                <a:spcPct val="20000"/>
              </a:spcBef>
              <a:buClr>
                <a:schemeClr val="tx2">
                  <a:lumMod val="75000"/>
                </a:schemeClr>
              </a:buClr>
              <a:buFont typeface="Arial" pitchFamily="34" charset="0"/>
              <a:buChar char="–"/>
              <a:defRPr sz="2400" b="1" kern="1200">
                <a:solidFill>
                  <a:schemeClr val="tx1"/>
                </a:solidFill>
                <a:latin typeface="+mn-lt"/>
                <a:ea typeface="+mn-ea"/>
                <a:cs typeface="+mn-cs"/>
              </a:defRPr>
            </a:lvl4pPr>
            <a:lvl5pPr marL="2057400" indent="-228600" algn="l" defTabSz="914400" rtl="0" eaLnBrk="1" latinLnBrk="0" hangingPunct="1">
              <a:spcBef>
                <a:spcPct val="20000"/>
              </a:spcBef>
              <a:buClr>
                <a:schemeClr val="tx2">
                  <a:lumMod val="75000"/>
                </a:schemeClr>
              </a:buClr>
              <a:buFont typeface="Arial" pitchFamily="34" charset="0"/>
              <a:buChar char="»"/>
              <a:defRPr sz="24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a:spcBef>
                <a:spcPts val="600"/>
              </a:spcBef>
              <a:buFont typeface="Arial" pitchFamily="34" charset="0"/>
              <a:buChar char="»"/>
            </a:pPr>
            <a:r>
              <a:rPr lang="en-US" sz="2200" dirty="0"/>
              <a:t>Historically most Permian PW has been from legacy conventional wells, that come along with a lot of water for each barrel of oil produced.   </a:t>
            </a:r>
          </a:p>
          <a:p>
            <a:pPr marL="342900" lvl="1" indent="-342900">
              <a:spcBef>
                <a:spcPts val="600"/>
              </a:spcBef>
              <a:buFont typeface="Arial" pitchFamily="34" charset="0"/>
              <a:buChar char="»"/>
            </a:pPr>
            <a:r>
              <a:rPr lang="en-US" sz="2200" dirty="0"/>
              <a:t>But in 2017, unconventional – tight oil – wells caught up. </a:t>
            </a:r>
          </a:p>
        </p:txBody>
      </p:sp>
      <p:graphicFrame>
        <p:nvGraphicFramePr>
          <p:cNvPr id="14" name="Chart 13">
            <a:extLst>
              <a:ext uri="{FF2B5EF4-FFF2-40B4-BE49-F238E27FC236}">
                <a16:creationId xmlns:a16="http://schemas.microsoft.com/office/drawing/2014/main" id="{6E5A3162-B8A8-412D-8989-6AA7A28F7099}"/>
              </a:ext>
            </a:extLst>
          </p:cNvPr>
          <p:cNvGraphicFramePr/>
          <p:nvPr>
            <p:extLst/>
          </p:nvPr>
        </p:nvGraphicFramePr>
        <p:xfrm>
          <a:off x="4947437" y="935733"/>
          <a:ext cx="6999467" cy="4604501"/>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CC578E81-6F4E-4392-9A17-E857F1D4AFD3}"/>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spTree>
    <p:extLst>
      <p:ext uri="{BB962C8B-B14F-4D97-AF65-F5344CB8AC3E}">
        <p14:creationId xmlns:p14="http://schemas.microsoft.com/office/powerpoint/2010/main" val="374643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4" name="Rectangle 13">
            <a:extLst>
              <a:ext uri="{FF2B5EF4-FFF2-40B4-BE49-F238E27FC236}">
                <a16:creationId xmlns:a16="http://schemas.microsoft.com/office/drawing/2014/main" id="{7A81B83C-39D0-491F-A2BE-C985D4588603}"/>
              </a:ext>
            </a:extLst>
          </p:cNvPr>
          <p:cNvSpPr/>
          <p:nvPr/>
        </p:nvSpPr>
        <p:spPr>
          <a:xfrm>
            <a:off x="0" y="-40805"/>
            <a:ext cx="12192000" cy="6178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07431" y="132663"/>
            <a:ext cx="11563523" cy="670407"/>
          </a:xfrm>
        </p:spPr>
        <p:txBody>
          <a:bodyPr anchor="ctr">
            <a:noAutofit/>
          </a:bodyPr>
          <a:lstStyle/>
          <a:p>
            <a:pPr algn="l"/>
            <a:r>
              <a:rPr lang="en-US" sz="3200" b="1" dirty="0">
                <a:solidFill>
                  <a:srgbClr val="5B9BD5"/>
                </a:solidFill>
                <a:latin typeface="+mn-lt"/>
              </a:rPr>
              <a:t>Permian Produced Water</a:t>
            </a:r>
            <a:endParaRPr lang="en-US" sz="3200" i="1" dirty="0">
              <a:solidFill>
                <a:schemeClr val="bg1">
                  <a:lumMod val="85000"/>
                </a:schemeClr>
              </a:solidFill>
              <a:latin typeface="+mn-lt"/>
            </a:endParaRPr>
          </a:p>
        </p:txBody>
      </p:sp>
      <p:sp>
        <p:nvSpPr>
          <p:cNvPr id="9" name="TextBox 8">
            <a:extLst>
              <a:ext uri="{FF2B5EF4-FFF2-40B4-BE49-F238E27FC236}">
                <a16:creationId xmlns:a16="http://schemas.microsoft.com/office/drawing/2014/main" id="{2ADED7D9-5FDD-4311-8416-9E7C01B22430}"/>
              </a:ext>
            </a:extLst>
          </p:cNvPr>
          <p:cNvSpPr txBox="1"/>
          <p:nvPr/>
        </p:nvSpPr>
        <p:spPr>
          <a:xfrm>
            <a:off x="145606" y="5876265"/>
            <a:ext cx="2521394" cy="261610"/>
          </a:xfrm>
          <a:prstGeom prst="rect">
            <a:avLst/>
          </a:prstGeom>
          <a:noFill/>
        </p:spPr>
        <p:txBody>
          <a:bodyPr wrap="square" rtlCol="0">
            <a:spAutoFit/>
          </a:bodyPr>
          <a:lstStyle/>
          <a:p>
            <a:r>
              <a:rPr lang="en-US" sz="1050" dirty="0">
                <a:solidFill>
                  <a:schemeClr val="tx1">
                    <a:lumMod val="50000"/>
                    <a:lumOff val="50000"/>
                  </a:schemeClr>
                </a:solidFill>
              </a:rPr>
              <a:t>Source: RBN Energy LLC</a:t>
            </a:r>
          </a:p>
        </p:txBody>
      </p:sp>
      <p:sp>
        <p:nvSpPr>
          <p:cNvPr id="15" name="Content Placeholder 2">
            <a:extLst>
              <a:ext uri="{FF2B5EF4-FFF2-40B4-BE49-F238E27FC236}">
                <a16:creationId xmlns:a16="http://schemas.microsoft.com/office/drawing/2014/main" id="{097AA670-9CBF-4361-BD8B-698375C26F4E}"/>
              </a:ext>
            </a:extLst>
          </p:cNvPr>
          <p:cNvSpPr txBox="1">
            <a:spLocks/>
          </p:cNvSpPr>
          <p:nvPr/>
        </p:nvSpPr>
        <p:spPr>
          <a:xfrm>
            <a:off x="581033" y="1396558"/>
            <a:ext cx="6009892" cy="3259751"/>
          </a:xfrm>
          <a:prstGeom prst="rect">
            <a:avLst/>
          </a:prstGeom>
        </p:spPr>
        <p:txBody>
          <a:bodyPr>
            <a:noAutofit/>
          </a:bodyPr>
          <a:lstStyle>
            <a:lvl1pPr marL="342900" indent="-342900" algn="l" defTabSz="914400" rtl="0" eaLnBrk="1" latinLnBrk="0" hangingPunct="1">
              <a:spcBef>
                <a:spcPct val="20000"/>
              </a:spcBef>
              <a:buClr>
                <a:schemeClr val="tx2">
                  <a:lumMod val="75000"/>
                </a:schemeClr>
              </a:buClr>
              <a:buFont typeface="Calibri" panose="020F050202020403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Clr>
                <a:schemeClr val="tx2">
                  <a:lumMod val="75000"/>
                </a:schemeClr>
              </a:buClr>
              <a:buFont typeface="Wingdings" panose="05000000000000000000" pitchFamily="2" charset="2"/>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Clr>
                <a:schemeClr val="tx2">
                  <a:lumMod val="75000"/>
                </a:schemeClr>
              </a:buClr>
              <a:buFont typeface="Arial" pitchFamily="34" charset="0"/>
              <a:buChar char="•"/>
              <a:defRPr sz="2800" b="1" kern="1200">
                <a:solidFill>
                  <a:schemeClr val="tx1"/>
                </a:solidFill>
                <a:latin typeface="+mn-lt"/>
                <a:ea typeface="+mn-ea"/>
                <a:cs typeface="+mn-cs"/>
              </a:defRPr>
            </a:lvl3pPr>
            <a:lvl4pPr marL="1600200" indent="-228600" algn="l" defTabSz="914400" rtl="0" eaLnBrk="1" latinLnBrk="0" hangingPunct="1">
              <a:spcBef>
                <a:spcPct val="20000"/>
              </a:spcBef>
              <a:buClr>
                <a:schemeClr val="tx2">
                  <a:lumMod val="75000"/>
                </a:schemeClr>
              </a:buClr>
              <a:buFont typeface="Arial" pitchFamily="34" charset="0"/>
              <a:buChar char="–"/>
              <a:defRPr sz="2400" b="1" kern="1200">
                <a:solidFill>
                  <a:schemeClr val="tx1"/>
                </a:solidFill>
                <a:latin typeface="+mn-lt"/>
                <a:ea typeface="+mn-ea"/>
                <a:cs typeface="+mn-cs"/>
              </a:defRPr>
            </a:lvl4pPr>
            <a:lvl5pPr marL="2057400" indent="-228600" algn="l" defTabSz="914400" rtl="0" eaLnBrk="1" latinLnBrk="0" hangingPunct="1">
              <a:spcBef>
                <a:spcPct val="20000"/>
              </a:spcBef>
              <a:buClr>
                <a:schemeClr val="tx2">
                  <a:lumMod val="75000"/>
                </a:schemeClr>
              </a:buClr>
              <a:buFont typeface="Arial" pitchFamily="34" charset="0"/>
              <a:buChar char="»"/>
              <a:defRPr sz="24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a:spcBef>
                <a:spcPts val="600"/>
              </a:spcBef>
              <a:buFont typeface="Arial" pitchFamily="34" charset="0"/>
              <a:buChar char="»"/>
            </a:pPr>
            <a:r>
              <a:rPr lang="en-US" sz="2200" dirty="0"/>
              <a:t>Conventional wells produce 11-15 times more water than oil (PWOR*=11-15); this produced water is mostly injected back into pressure-depleted oil-producing reservoirs for enhanced oil recovery.</a:t>
            </a:r>
          </a:p>
          <a:p>
            <a:pPr marL="342900" lvl="1" indent="-342900">
              <a:spcBef>
                <a:spcPts val="600"/>
              </a:spcBef>
              <a:buFont typeface="Arial" pitchFamily="34" charset="0"/>
              <a:buChar char="»"/>
            </a:pPr>
            <a:r>
              <a:rPr lang="en-US" sz="2200" dirty="0"/>
              <a:t>Unconventional wells have a much lower PWOR of 3-4; This PW cannot be reinjected into the shale reservoirs but must be disposed into salt water disposal (SWD) wells.</a:t>
            </a:r>
          </a:p>
          <a:p>
            <a:pPr lvl="1">
              <a:spcBef>
                <a:spcPts val="0"/>
              </a:spcBef>
            </a:pPr>
            <a:endParaRPr lang="en-US" sz="2000" dirty="0"/>
          </a:p>
        </p:txBody>
      </p:sp>
      <p:graphicFrame>
        <p:nvGraphicFramePr>
          <p:cNvPr id="17" name="Chart 16">
            <a:extLst>
              <a:ext uri="{FF2B5EF4-FFF2-40B4-BE49-F238E27FC236}">
                <a16:creationId xmlns:a16="http://schemas.microsoft.com/office/drawing/2014/main" id="{726877F7-2FFA-4844-9AFF-64BD755F2F14}"/>
              </a:ext>
            </a:extLst>
          </p:cNvPr>
          <p:cNvGraphicFramePr/>
          <p:nvPr>
            <p:extLst/>
          </p:nvPr>
        </p:nvGraphicFramePr>
        <p:xfrm>
          <a:off x="5861062" y="935733"/>
          <a:ext cx="6009892" cy="4724653"/>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9459E14D-4EDC-4B73-935E-097CDA8EC541}"/>
              </a:ext>
            </a:extLst>
          </p:cNvPr>
          <p:cNvSpPr txBox="1"/>
          <p:nvPr/>
        </p:nvSpPr>
        <p:spPr>
          <a:xfrm>
            <a:off x="3222913" y="5839034"/>
            <a:ext cx="2873087" cy="270163"/>
          </a:xfrm>
          <a:prstGeom prst="rect">
            <a:avLst/>
          </a:prstGeom>
        </p:spPr>
        <p:txBody>
          <a:bodyPr wrap="square" rtlCol="0">
            <a:noAutofit/>
          </a:bodyPr>
          <a:lstStyle/>
          <a:p>
            <a:pPr algn="l">
              <a:spcBef>
                <a:spcPts val="1200"/>
              </a:spcBef>
            </a:pPr>
            <a:r>
              <a:rPr lang="en-US" sz="1200" b="1" dirty="0"/>
              <a:t>* Produced Water to Oil Ratio</a:t>
            </a:r>
          </a:p>
        </p:txBody>
      </p:sp>
      <p:sp>
        <p:nvSpPr>
          <p:cNvPr id="13" name="TextBox 12">
            <a:extLst>
              <a:ext uri="{FF2B5EF4-FFF2-40B4-BE49-F238E27FC236}">
                <a16:creationId xmlns:a16="http://schemas.microsoft.com/office/drawing/2014/main" id="{4B0FDF3C-EA2F-4C42-8065-A5B31F16411A}"/>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spTree>
    <p:extLst>
      <p:ext uri="{BB962C8B-B14F-4D97-AF65-F5344CB8AC3E}">
        <p14:creationId xmlns:p14="http://schemas.microsoft.com/office/powerpoint/2010/main" val="140765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graphicEl>
                                              <a:chart seriesIdx="-3" categoryIdx="-3" bldStep="gridLegend"/>
                                            </p:graphicEl>
                                          </p:spTgt>
                                        </p:tgtEl>
                                        <p:attrNameLst>
                                          <p:attrName>style.visibility</p:attrName>
                                        </p:attrNameLst>
                                      </p:cBhvr>
                                      <p:to>
                                        <p:strVal val="visible"/>
                                      </p:to>
                                    </p:set>
                                    <p:animEffect transition="in" filter="wipe(left)">
                                      <p:cBhvr>
                                        <p:cTn id="17" dur="500"/>
                                        <p:tgtEl>
                                          <p:spTgt spid="17">
                                            <p:graphicEl>
                                              <a:chart seriesIdx="-3" categoryIdx="-3" bldStep="gridLegen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graphicEl>
                                              <a:chart seriesIdx="0" categoryIdx="-4" bldStep="series"/>
                                            </p:graphicEl>
                                          </p:spTgt>
                                        </p:tgtEl>
                                        <p:attrNameLst>
                                          <p:attrName>style.visibility</p:attrName>
                                        </p:attrNameLst>
                                      </p:cBhvr>
                                      <p:to>
                                        <p:strVal val="visible"/>
                                      </p:to>
                                    </p:set>
                                    <p:animEffect transition="in" filter="wipe(left)">
                                      <p:cBhvr>
                                        <p:cTn id="22" dur="500"/>
                                        <p:tgtEl>
                                          <p:spTgt spid="17">
                                            <p:graphicEl>
                                              <a:chart seriesIdx="0"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graphicEl>
                                              <a:chart seriesIdx="1" categoryIdx="-4" bldStep="series"/>
                                            </p:graphicEl>
                                          </p:spTgt>
                                        </p:tgtEl>
                                        <p:attrNameLst>
                                          <p:attrName>style.visibility</p:attrName>
                                        </p:attrNameLst>
                                      </p:cBhvr>
                                      <p:to>
                                        <p:strVal val="visible"/>
                                      </p:to>
                                    </p:set>
                                    <p:animEffect transition="in" filter="wipe(left)">
                                      <p:cBhvr>
                                        <p:cTn id="27" dur="500"/>
                                        <p:tgtEl>
                                          <p:spTgt spid="17">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Sub>
          <a:bldChart bld="series"/>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83CAC3F-9012-408B-A084-A460D3779F8E}"/>
              </a:ext>
            </a:extLst>
          </p:cNvPr>
          <p:cNvSpPr/>
          <p:nvPr/>
        </p:nvSpPr>
        <p:spPr>
          <a:xfrm>
            <a:off x="0" y="-40804"/>
            <a:ext cx="12192000" cy="6173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07432" y="132663"/>
            <a:ext cx="11639472" cy="670407"/>
          </a:xfrm>
        </p:spPr>
        <p:txBody>
          <a:bodyPr anchor="ctr">
            <a:noAutofit/>
          </a:bodyPr>
          <a:lstStyle/>
          <a:p>
            <a:r>
              <a:rPr lang="en-US" sz="2800" b="1" dirty="0">
                <a:solidFill>
                  <a:srgbClr val="5B9BD5"/>
                </a:solidFill>
                <a:latin typeface="+mn-lt"/>
              </a:rPr>
              <a:t>Access to Finance – Key Messages</a:t>
            </a:r>
            <a:endParaRPr lang="en-US" sz="2800" i="1" dirty="0">
              <a:solidFill>
                <a:schemeClr val="bg1">
                  <a:lumMod val="85000"/>
                </a:schemeClr>
              </a:solidFill>
              <a:latin typeface="+mn-lt"/>
            </a:endParaRP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5B9BD5">
                    <a:lumMod val="60000"/>
                    <a:lumOff val="40000"/>
                  </a:srgbClr>
                </a:solidFill>
                <a:effectLst/>
                <a:uLnTx/>
                <a:uFillTx/>
                <a:latin typeface="Century Gothic" panose="020B0502020202020204" pitchFamily="34" charset="0"/>
                <a:ea typeface="+mn-ea"/>
                <a:cs typeface="+mn-cs"/>
              </a:rPr>
              <a:t>Uncoventionals</a:t>
            </a:r>
            <a:r>
              <a:rPr kumimoji="0" lang="en-US" sz="1400" b="1" i="0" u="none" strike="noStrike" kern="1200" cap="none" spc="0" normalizeH="0" baseline="0" noProof="0" dirty="0">
                <a:ln>
                  <a:noFill/>
                </a:ln>
                <a:solidFill>
                  <a:srgbClr val="5B9BD5">
                    <a:lumMod val="60000"/>
                    <a:lumOff val="40000"/>
                  </a:srgbClr>
                </a:solidFill>
                <a:effectLst/>
                <a:uLnTx/>
                <a:uFillTx/>
                <a:latin typeface="Century Gothic" panose="020B0502020202020204" pitchFamily="34" charset="0"/>
                <a:ea typeface="+mn-ea"/>
                <a:cs typeface="+mn-cs"/>
              </a:rPr>
              <a:t> 101– </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 Tight Oil and Shale Gas</a:t>
            </a:r>
            <a:endParaRPr kumimoji="0" lang="en-US" sz="1400" b="1" i="0" u="none" strike="noStrike" kern="1200" cap="none" spc="0" normalizeH="0" baseline="0" noProof="0" dirty="0">
              <a:ln>
                <a:noFill/>
              </a:ln>
              <a:solidFill>
                <a:prstClr val="white"/>
              </a:solidFill>
              <a:effectLst/>
              <a:uLnTx/>
              <a:uFillTx/>
              <a:latin typeface="Expo Serif Pro" panose="02040502060300020003" pitchFamily="18" charset="0"/>
              <a:ea typeface="+mn-ea"/>
              <a:cs typeface="+mn-cs"/>
            </a:endParaRPr>
          </a:p>
        </p:txBody>
      </p:sp>
      <p:sp>
        <p:nvSpPr>
          <p:cNvPr id="9" name="Content Placeholder 5">
            <a:extLst>
              <a:ext uri="{FF2B5EF4-FFF2-40B4-BE49-F238E27FC236}">
                <a16:creationId xmlns:a16="http://schemas.microsoft.com/office/drawing/2014/main" id="{9DD769CD-7A82-45C2-9C3A-499097DB5417}"/>
              </a:ext>
            </a:extLst>
          </p:cNvPr>
          <p:cNvSpPr txBox="1">
            <a:spLocks/>
          </p:cNvSpPr>
          <p:nvPr/>
        </p:nvSpPr>
        <p:spPr>
          <a:xfrm>
            <a:off x="869368" y="1072231"/>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a:solidFill>
                  <a:srgbClr val="252D3A"/>
                </a:solidFill>
              </a:rPr>
              <a:t>For the last 3 years, the resilience of US crude production/producers was aided both by operational improvements as well as the size, liquidity, variety and flexibility of capital markets; </a:t>
            </a:r>
          </a:p>
          <a:p>
            <a:pPr marL="342900" indent="-342900" algn="l">
              <a:buFont typeface="Arial" panose="020B0604020202020204" pitchFamily="34" charset="0"/>
              <a:buChar char="•"/>
            </a:pPr>
            <a:r>
              <a:rPr lang="en-US">
                <a:solidFill>
                  <a:srgbClr val="252D3A"/>
                </a:solidFill>
              </a:rPr>
              <a:t>Capital availability predictably varies across price levels, but at $55/b is abundant in all structures; at $60/b liquidity improves substantially and brings additional sources of funding for even marginal producers;</a:t>
            </a:r>
          </a:p>
          <a:p>
            <a:pPr marL="342900" indent="-342900" algn="l">
              <a:buFont typeface="Arial" panose="020B0604020202020204" pitchFamily="34" charset="0"/>
              <a:buChar char="•"/>
            </a:pPr>
            <a:r>
              <a:rPr lang="en-US">
                <a:solidFill>
                  <a:srgbClr val="252D3A"/>
                </a:solidFill>
              </a:rPr>
              <a:t>Financial managers estimate some $50-75 billion could be made available to US production; more if “majors” repurpose 2018 funds to US operations;</a:t>
            </a:r>
          </a:p>
          <a:p>
            <a:pPr marL="342900" indent="-342900" algn="l">
              <a:buFont typeface="Arial" panose="020B0604020202020204" pitchFamily="34" charset="0"/>
              <a:buChar char="•"/>
            </a:pPr>
            <a:r>
              <a:rPr lang="en-US">
                <a:solidFill>
                  <a:srgbClr val="252D3A"/>
                </a:solidFill>
              </a:rPr>
              <a:t>Persistent funding could well prolong the cycle beyond 2018-19.  </a:t>
            </a:r>
            <a:endParaRPr lang="en-US" dirty="0">
              <a:solidFill>
                <a:srgbClr val="252D3A"/>
              </a:solidFill>
            </a:endParaRPr>
          </a:p>
        </p:txBody>
      </p:sp>
      <p:sp>
        <p:nvSpPr>
          <p:cNvPr id="2" name="Rectangle 1">
            <a:extLst>
              <a:ext uri="{FF2B5EF4-FFF2-40B4-BE49-F238E27FC236}">
                <a16:creationId xmlns:a16="http://schemas.microsoft.com/office/drawing/2014/main" id="{2498BBBD-2468-4731-81E2-2E57D3C21F8E}"/>
              </a:ext>
            </a:extLst>
          </p:cNvPr>
          <p:cNvSpPr/>
          <p:nvPr/>
        </p:nvSpPr>
        <p:spPr>
          <a:xfrm>
            <a:off x="701457" y="5323562"/>
            <a:ext cx="2555310" cy="462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Source: </a:t>
            </a:r>
            <a:r>
              <a:rPr lang="en-US" sz="1200" dirty="0" err="1"/>
              <a:t>IHSMarkit</a:t>
            </a:r>
            <a:r>
              <a:rPr lang="en-US" sz="1200" dirty="0"/>
              <a:t>/</a:t>
            </a:r>
            <a:r>
              <a:rPr lang="en-US" sz="1200" dirty="0" err="1"/>
              <a:t>WoodMac</a:t>
            </a:r>
            <a:r>
              <a:rPr lang="en-US" sz="1200" dirty="0"/>
              <a:t>/CSIS</a:t>
            </a:r>
          </a:p>
        </p:txBody>
      </p:sp>
    </p:spTree>
    <p:extLst>
      <p:ext uri="{BB962C8B-B14F-4D97-AF65-F5344CB8AC3E}">
        <p14:creationId xmlns:p14="http://schemas.microsoft.com/office/powerpoint/2010/main" val="78773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40804"/>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9" name="TextBox 8">
            <a:extLst>
              <a:ext uri="{FF2B5EF4-FFF2-40B4-BE49-F238E27FC236}">
                <a16:creationId xmlns:a16="http://schemas.microsoft.com/office/drawing/2014/main" id="{2ADED7D9-5FDD-4311-8416-9E7C01B22430}"/>
              </a:ext>
            </a:extLst>
          </p:cNvPr>
          <p:cNvSpPr txBox="1"/>
          <p:nvPr/>
        </p:nvSpPr>
        <p:spPr>
          <a:xfrm>
            <a:off x="269933" y="5832062"/>
            <a:ext cx="252139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Source: </a:t>
            </a:r>
            <a:r>
              <a:rPr kumimoji="0" lang="en-US" sz="105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Nixor</a:t>
            </a:r>
            <a:r>
              <a:rPr kumimoji="0" lang="en-US" sz="105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Ltd. and USGS</a:t>
            </a: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5B9BD5">
                    <a:lumMod val="60000"/>
                    <a:lumOff val="40000"/>
                  </a:srgbClr>
                </a:solidFill>
                <a:effectLst/>
                <a:uLnTx/>
                <a:uFillTx/>
                <a:latin typeface="Century Gothic" panose="020B0502020202020204" pitchFamily="34" charset="0"/>
                <a:ea typeface="+mn-ea"/>
                <a:cs typeface="+mn-cs"/>
              </a:rPr>
              <a:t>Uncoventionals</a:t>
            </a:r>
            <a:r>
              <a:rPr kumimoji="0" lang="en-US" sz="1400" b="1" i="0" u="none" strike="noStrike" kern="1200" cap="none" spc="0" normalizeH="0" baseline="0" noProof="0" dirty="0">
                <a:ln>
                  <a:noFill/>
                </a:ln>
                <a:solidFill>
                  <a:srgbClr val="5B9BD5">
                    <a:lumMod val="60000"/>
                    <a:lumOff val="40000"/>
                  </a:srgbClr>
                </a:solidFill>
                <a:effectLst/>
                <a:uLnTx/>
                <a:uFillTx/>
                <a:latin typeface="Century Gothic" panose="020B0502020202020204" pitchFamily="34" charset="0"/>
                <a:ea typeface="+mn-ea"/>
                <a:cs typeface="+mn-cs"/>
              </a:rPr>
              <a:t> 101– </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 Tight Oil and Shale Gas</a:t>
            </a:r>
            <a:endParaRPr kumimoji="0" lang="en-US" sz="1400" b="1" i="0" u="none" strike="noStrike" kern="1200" cap="none" spc="0" normalizeH="0" baseline="0" noProof="0" dirty="0">
              <a:ln>
                <a:noFill/>
              </a:ln>
              <a:solidFill>
                <a:prstClr val="white"/>
              </a:solidFill>
              <a:effectLst/>
              <a:uLnTx/>
              <a:uFillTx/>
              <a:latin typeface="Expo Serif Pro" panose="02040502060300020003" pitchFamily="18" charset="0"/>
              <a:ea typeface="+mn-ea"/>
              <a:cs typeface="+mn-cs"/>
            </a:endParaRPr>
          </a:p>
        </p:txBody>
      </p:sp>
      <p:sp>
        <p:nvSpPr>
          <p:cNvPr id="18" name="Text Placeholder 2">
            <a:extLst>
              <a:ext uri="{FF2B5EF4-FFF2-40B4-BE49-F238E27FC236}">
                <a16:creationId xmlns:a16="http://schemas.microsoft.com/office/drawing/2014/main" id="{53F9683F-73C9-4E34-8253-3DF2B6BAA9FD}"/>
              </a:ext>
            </a:extLst>
          </p:cNvPr>
          <p:cNvSpPr txBox="1">
            <a:spLocks/>
          </p:cNvSpPr>
          <p:nvPr/>
        </p:nvSpPr>
        <p:spPr>
          <a:xfrm>
            <a:off x="3312548" y="842224"/>
            <a:ext cx="9193690" cy="34251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941"/>
              </a:solidFill>
              <a:effectLst/>
              <a:uLnTx/>
              <a:uFillTx/>
              <a:latin typeface="Calibri" panose="020F0502020204030204"/>
              <a:ea typeface="+mn-ea"/>
              <a:cs typeface="+mn-cs"/>
            </a:endParaRPr>
          </a:p>
        </p:txBody>
      </p:sp>
      <p:pic>
        <p:nvPicPr>
          <p:cNvPr id="15" name="Picture 2" descr="continuous_accumulation">
            <a:extLst>
              <a:ext uri="{FF2B5EF4-FFF2-40B4-BE49-F238E27FC236}">
                <a16:creationId xmlns:a16="http://schemas.microsoft.com/office/drawing/2014/main" id="{B316DC34-E775-44CE-96BF-994A186BA7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401" y="1641052"/>
            <a:ext cx="5254412" cy="39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a:extLst>
              <a:ext uri="{FF2B5EF4-FFF2-40B4-BE49-F238E27FC236}">
                <a16:creationId xmlns:a16="http://schemas.microsoft.com/office/drawing/2014/main" id="{EC974D54-24C2-4B55-B102-E72089B07B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075" y="1414124"/>
            <a:ext cx="6022583" cy="437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itle 1">
            <a:extLst>
              <a:ext uri="{FF2B5EF4-FFF2-40B4-BE49-F238E27FC236}">
                <a16:creationId xmlns:a16="http://schemas.microsoft.com/office/drawing/2014/main" id="{6E7CD22F-BA37-4C37-9954-CAC4C579A701}"/>
              </a:ext>
            </a:extLst>
          </p:cNvPr>
          <p:cNvSpPr>
            <a:spLocks noGrp="1"/>
          </p:cNvSpPr>
          <p:nvPr>
            <p:ph type="ctrTitle"/>
          </p:nvPr>
        </p:nvSpPr>
        <p:spPr>
          <a:xfrm>
            <a:off x="269933" y="1229462"/>
            <a:ext cx="11563523" cy="238702"/>
          </a:xfrm>
        </p:spPr>
        <p:txBody>
          <a:bodyPr anchor="ctr">
            <a:noAutofit/>
          </a:bodyPr>
          <a:lstStyle/>
          <a:p>
            <a:r>
              <a:rPr lang="en-US" sz="3600" b="1" dirty="0">
                <a:solidFill>
                  <a:srgbClr val="5B9BD5"/>
                </a:solidFill>
                <a:latin typeface="+mn-lt"/>
              </a:rPr>
              <a:t>Driven by Price, Technology and Resource Accessibility</a:t>
            </a:r>
            <a:r>
              <a:rPr lang="en-US" sz="3200" b="1" dirty="0">
                <a:solidFill>
                  <a:srgbClr val="5B9BD5"/>
                </a:solidFill>
                <a:latin typeface="+mn-lt"/>
              </a:rPr>
              <a:t/>
            </a:r>
            <a:br>
              <a:rPr lang="en-US" sz="3200" b="1" dirty="0">
                <a:solidFill>
                  <a:srgbClr val="5B9BD5"/>
                </a:solidFill>
                <a:latin typeface="+mn-lt"/>
              </a:rPr>
            </a:br>
            <a:r>
              <a:rPr lang="en-US" sz="2400" b="1" dirty="0">
                <a:solidFill>
                  <a:srgbClr val="5B9BD5"/>
                </a:solidFill>
                <a:latin typeface="+mn-lt"/>
              </a:rPr>
              <a:t/>
            </a:r>
            <a:br>
              <a:rPr lang="en-US" sz="2400" b="1" dirty="0">
                <a:solidFill>
                  <a:srgbClr val="5B9BD5"/>
                </a:solidFill>
                <a:latin typeface="+mn-lt"/>
              </a:rPr>
            </a:br>
            <a:r>
              <a:rPr lang="en-US" sz="3200" b="1" dirty="0">
                <a:solidFill>
                  <a:srgbClr val="5B9BD5"/>
                </a:solidFill>
                <a:latin typeface="+mn-lt"/>
              </a:rPr>
              <a:t/>
            </a:r>
            <a:br>
              <a:rPr lang="en-US" sz="3200" b="1" dirty="0">
                <a:solidFill>
                  <a:srgbClr val="5B9BD5"/>
                </a:solidFill>
                <a:latin typeface="+mn-lt"/>
              </a:rPr>
            </a:br>
            <a:endParaRPr lang="en-US" sz="2800" i="1" dirty="0">
              <a:solidFill>
                <a:schemeClr val="bg1">
                  <a:lumMod val="85000"/>
                </a:schemeClr>
              </a:solidFill>
              <a:latin typeface="+mn-lt"/>
            </a:endParaRPr>
          </a:p>
        </p:txBody>
      </p:sp>
    </p:spTree>
    <p:extLst>
      <p:ext uri="{BB962C8B-B14F-4D97-AF65-F5344CB8AC3E}">
        <p14:creationId xmlns:p14="http://schemas.microsoft.com/office/powerpoint/2010/main" val="2575304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a:extLst>
              <a:ext uri="{FF2B5EF4-FFF2-40B4-BE49-F238E27FC236}">
                <a16:creationId xmlns:a16="http://schemas.microsoft.com/office/drawing/2014/main" id="{1BECDD65-925C-4C8F-BE32-9E75D07D026D}"/>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628477" y="410014"/>
            <a:ext cx="11563523" cy="670407"/>
          </a:xfrm>
        </p:spPr>
        <p:txBody>
          <a:bodyPr anchor="ctr">
            <a:noAutofit/>
          </a:bodyPr>
          <a:lstStyle/>
          <a:p>
            <a:r>
              <a:rPr lang="en-US" sz="3200" b="1" dirty="0">
                <a:solidFill>
                  <a:srgbClr val="5B9BD5"/>
                </a:solidFill>
                <a:latin typeface="+mn-lt"/>
              </a:rPr>
              <a:t>Conventional Oil Recovery Method</a:t>
            </a:r>
            <a:r>
              <a:rPr lang="en-US" sz="3200" b="1" dirty="0">
                <a:solidFill>
                  <a:srgbClr val="004165"/>
                </a:solidFill>
                <a:latin typeface="+mn-lt"/>
                <a:cs typeface="Calibri Light" panose="020F0302020204030204" pitchFamily="34" charset="0"/>
              </a:rPr>
              <a:t/>
            </a:r>
            <a:br>
              <a:rPr lang="en-US" sz="3200" b="1" dirty="0">
                <a:solidFill>
                  <a:srgbClr val="004165"/>
                </a:solidFill>
                <a:latin typeface="+mn-lt"/>
                <a:cs typeface="Calibri Light" panose="020F0302020204030204" pitchFamily="34" charset="0"/>
              </a:rPr>
            </a:br>
            <a:endParaRPr lang="en-US" sz="3200" i="1" dirty="0">
              <a:solidFill>
                <a:schemeClr val="bg1">
                  <a:lumMod val="85000"/>
                </a:schemeClr>
              </a:solidFill>
              <a:latin typeface="+mn-lt"/>
            </a:endParaRPr>
          </a:p>
        </p:txBody>
      </p:sp>
      <p:sp>
        <p:nvSpPr>
          <p:cNvPr id="9" name="TextBox 8">
            <a:extLst>
              <a:ext uri="{FF2B5EF4-FFF2-40B4-BE49-F238E27FC236}">
                <a16:creationId xmlns:a16="http://schemas.microsoft.com/office/drawing/2014/main" id="{2ADED7D9-5FDD-4311-8416-9E7C01B22430}"/>
              </a:ext>
            </a:extLst>
          </p:cNvPr>
          <p:cNvSpPr txBox="1"/>
          <p:nvPr/>
        </p:nvSpPr>
        <p:spPr>
          <a:xfrm>
            <a:off x="145606" y="5876265"/>
            <a:ext cx="2521394" cy="261610"/>
          </a:xfrm>
          <a:prstGeom prst="rect">
            <a:avLst/>
          </a:prstGeom>
          <a:noFill/>
        </p:spPr>
        <p:txBody>
          <a:bodyPr wrap="square" rtlCol="0">
            <a:spAutoFit/>
          </a:bodyPr>
          <a:lstStyle/>
          <a:p>
            <a:r>
              <a:rPr lang="en-US" sz="1050" dirty="0">
                <a:solidFill>
                  <a:schemeClr val="tx1">
                    <a:lumMod val="50000"/>
                    <a:lumOff val="50000"/>
                  </a:schemeClr>
                </a:solidFill>
              </a:rPr>
              <a:t>Source: Schlumberger</a:t>
            </a: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pic>
        <p:nvPicPr>
          <p:cNvPr id="3" name="Picture 2">
            <a:extLst>
              <a:ext uri="{FF2B5EF4-FFF2-40B4-BE49-F238E27FC236}">
                <a16:creationId xmlns:a16="http://schemas.microsoft.com/office/drawing/2014/main" id="{7B24E2F5-10D8-4541-9063-787A3B8CC252}"/>
              </a:ext>
            </a:extLst>
          </p:cNvPr>
          <p:cNvPicPr>
            <a:picLocks noChangeAspect="1"/>
          </p:cNvPicPr>
          <p:nvPr/>
        </p:nvPicPr>
        <p:blipFill>
          <a:blip r:embed="rId4"/>
          <a:stretch>
            <a:fillRect/>
          </a:stretch>
        </p:blipFill>
        <p:spPr>
          <a:xfrm>
            <a:off x="2814112" y="1024851"/>
            <a:ext cx="6918054" cy="4851414"/>
          </a:xfrm>
          <a:prstGeom prst="rect">
            <a:avLst/>
          </a:prstGeom>
        </p:spPr>
      </p:pic>
    </p:spTree>
    <p:extLst>
      <p:ext uri="{BB962C8B-B14F-4D97-AF65-F5344CB8AC3E}">
        <p14:creationId xmlns:p14="http://schemas.microsoft.com/office/powerpoint/2010/main" val="3412235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83CAC3F-9012-408B-A084-A460D3779F8E}"/>
              </a:ext>
            </a:extLst>
          </p:cNvPr>
          <p:cNvSpPr/>
          <p:nvPr/>
        </p:nvSpPr>
        <p:spPr>
          <a:xfrm>
            <a:off x="0" y="-40804"/>
            <a:ext cx="12192000" cy="6173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07432" y="132663"/>
            <a:ext cx="11639472" cy="670407"/>
          </a:xfrm>
        </p:spPr>
        <p:txBody>
          <a:bodyPr anchor="ctr">
            <a:noAutofit/>
          </a:bodyPr>
          <a:lstStyle/>
          <a:p>
            <a:r>
              <a:rPr lang="en-US" sz="2800" b="1" dirty="0">
                <a:solidFill>
                  <a:srgbClr val="5B9BD5"/>
                </a:solidFill>
                <a:latin typeface="+mn-lt"/>
              </a:rPr>
              <a:t>But, What If??</a:t>
            </a:r>
            <a:endParaRPr lang="en-US" sz="2800" i="1" dirty="0">
              <a:solidFill>
                <a:schemeClr val="bg1">
                  <a:lumMod val="85000"/>
                </a:schemeClr>
              </a:solidFill>
              <a:latin typeface="+mn-lt"/>
            </a:endParaRP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5B9BD5">
                    <a:lumMod val="60000"/>
                    <a:lumOff val="40000"/>
                  </a:srgbClr>
                </a:solidFill>
                <a:effectLst/>
                <a:uLnTx/>
                <a:uFillTx/>
                <a:latin typeface="Century Gothic" panose="020B0502020202020204" pitchFamily="34" charset="0"/>
                <a:ea typeface="+mn-ea"/>
                <a:cs typeface="+mn-cs"/>
              </a:rPr>
              <a:t>Uncoventionals</a:t>
            </a:r>
            <a:r>
              <a:rPr kumimoji="0" lang="en-US" sz="1400" b="1" i="0" u="none" strike="noStrike" kern="1200" cap="none" spc="0" normalizeH="0" baseline="0" noProof="0" dirty="0">
                <a:ln>
                  <a:noFill/>
                </a:ln>
                <a:solidFill>
                  <a:srgbClr val="5B9BD5">
                    <a:lumMod val="60000"/>
                    <a:lumOff val="40000"/>
                  </a:srgbClr>
                </a:solidFill>
                <a:effectLst/>
                <a:uLnTx/>
                <a:uFillTx/>
                <a:latin typeface="Century Gothic" panose="020B0502020202020204" pitchFamily="34" charset="0"/>
                <a:ea typeface="+mn-ea"/>
                <a:cs typeface="+mn-cs"/>
              </a:rPr>
              <a:t> 101– </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 Tight Oil and Shale Gas</a:t>
            </a:r>
            <a:endParaRPr kumimoji="0" lang="en-US" sz="1400" b="1" i="0" u="none" strike="noStrike" kern="1200" cap="none" spc="0" normalizeH="0" baseline="0" noProof="0" dirty="0">
              <a:ln>
                <a:noFill/>
              </a:ln>
              <a:solidFill>
                <a:prstClr val="white"/>
              </a:solidFill>
              <a:effectLst/>
              <a:uLnTx/>
              <a:uFillTx/>
              <a:latin typeface="Expo Serif Pro" panose="02040502060300020003" pitchFamily="18" charset="0"/>
              <a:ea typeface="+mn-ea"/>
              <a:cs typeface="+mn-cs"/>
            </a:endParaRPr>
          </a:p>
        </p:txBody>
      </p:sp>
      <p:sp>
        <p:nvSpPr>
          <p:cNvPr id="8" name="Content Placeholder 2">
            <a:extLst>
              <a:ext uri="{FF2B5EF4-FFF2-40B4-BE49-F238E27FC236}">
                <a16:creationId xmlns:a16="http://schemas.microsoft.com/office/drawing/2014/main" id="{303EF0A2-E3FC-43D9-9C35-1404356D68C9}"/>
              </a:ext>
            </a:extLst>
          </p:cNvPr>
          <p:cNvSpPr txBox="1">
            <a:spLocks/>
          </p:cNvSpPr>
          <p:nvPr/>
        </p:nvSpPr>
        <p:spPr>
          <a:xfrm>
            <a:off x="869368" y="1253331"/>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52D3A"/>
                </a:solidFill>
              </a:rPr>
              <a:t>We are currently producing from “sweet” spots using primary production methods that are decades old; Tight oil recovery factors are currently 5-10% with steep declines and long tails…</a:t>
            </a:r>
          </a:p>
          <a:p>
            <a:pPr marL="342900" indent="-342900" algn="l">
              <a:buFont typeface="Arial" panose="020B0604020202020204" pitchFamily="34" charset="0"/>
              <a:buChar char="•"/>
            </a:pPr>
            <a:r>
              <a:rPr lang="en-US" dirty="0">
                <a:solidFill>
                  <a:srgbClr val="252D3A"/>
                </a:solidFill>
              </a:rPr>
              <a:t>There could be a large technology upside in things like: </a:t>
            </a:r>
          </a:p>
          <a:p>
            <a:pPr marL="1200150" lvl="2" indent="-285750" algn="l">
              <a:buFont typeface="Arial" panose="020B0604020202020204" pitchFamily="34" charset="0"/>
              <a:buChar char="•"/>
            </a:pPr>
            <a:r>
              <a:rPr lang="en-US" dirty="0">
                <a:solidFill>
                  <a:srgbClr val="252D3A"/>
                </a:solidFill>
              </a:rPr>
              <a:t>Next Generation Technology enhancements  - e.g., diverters, variable proppant sizes, better fit “systems”</a:t>
            </a:r>
          </a:p>
          <a:p>
            <a:pPr marL="1200150" lvl="2" indent="-285750" algn="l">
              <a:buFont typeface="Arial" panose="020B0604020202020204" pitchFamily="34" charset="0"/>
              <a:buChar char="•"/>
            </a:pPr>
            <a:r>
              <a:rPr lang="en-US" dirty="0">
                <a:solidFill>
                  <a:srgbClr val="252D3A"/>
                </a:solidFill>
              </a:rPr>
              <a:t>Fundamental changes in well completion design work - more efficient fracking, sliding perf sleeves, improved reservoir drainage and fracture complexity, real time analysis and adaptation; new, new reservoir contact paradigms</a:t>
            </a:r>
          </a:p>
          <a:p>
            <a:pPr marL="1200150" lvl="2" indent="-285750" algn="l">
              <a:buFont typeface="Arial" panose="020B0604020202020204" pitchFamily="34" charset="0"/>
              <a:buChar char="•"/>
            </a:pPr>
            <a:r>
              <a:rPr lang="en-US" dirty="0">
                <a:solidFill>
                  <a:srgbClr val="252D3A"/>
                </a:solidFill>
              </a:rPr>
              <a:t>Some form of enhanced recovery (cyclic gas injection?) </a:t>
            </a:r>
          </a:p>
          <a:p>
            <a:pPr marL="1200150" lvl="2" indent="-285750" algn="l">
              <a:buFont typeface="Arial" panose="020B0604020202020204" pitchFamily="34" charset="0"/>
              <a:buChar char="•"/>
            </a:pPr>
            <a:endParaRPr lang="en-US" dirty="0">
              <a:solidFill>
                <a:srgbClr val="252D3A"/>
              </a:solidFill>
            </a:endParaRPr>
          </a:p>
        </p:txBody>
      </p:sp>
    </p:spTree>
    <p:extLst>
      <p:ext uri="{BB962C8B-B14F-4D97-AF65-F5344CB8AC3E}">
        <p14:creationId xmlns:p14="http://schemas.microsoft.com/office/powerpoint/2010/main" val="2462449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83CAC3F-9012-408B-A084-A460D3779F8E}"/>
              </a:ext>
            </a:extLst>
          </p:cNvPr>
          <p:cNvSpPr/>
          <p:nvPr/>
        </p:nvSpPr>
        <p:spPr>
          <a:xfrm>
            <a:off x="0" y="-40804"/>
            <a:ext cx="12192000" cy="6173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07432" y="132663"/>
            <a:ext cx="11639472" cy="670407"/>
          </a:xfrm>
        </p:spPr>
        <p:txBody>
          <a:bodyPr anchor="ctr">
            <a:noAutofit/>
          </a:bodyPr>
          <a:lstStyle/>
          <a:p>
            <a:r>
              <a:rPr lang="en-US" sz="2800" b="1" dirty="0">
                <a:solidFill>
                  <a:srgbClr val="5B9BD5"/>
                </a:solidFill>
                <a:latin typeface="+mn-lt"/>
              </a:rPr>
              <a:t>Realizing the Full Promise of Shale Resources is Not a Certainty and U.S. Domestic Policy is Important</a:t>
            </a:r>
            <a:endParaRPr lang="en-US" sz="2800" i="1" dirty="0">
              <a:solidFill>
                <a:schemeClr val="bg1">
                  <a:lumMod val="85000"/>
                </a:schemeClr>
              </a:solidFill>
              <a:latin typeface="+mn-lt"/>
            </a:endParaRP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5B9BD5">
                    <a:lumMod val="60000"/>
                    <a:lumOff val="40000"/>
                  </a:srgbClr>
                </a:solidFill>
                <a:effectLst/>
                <a:uLnTx/>
                <a:uFillTx/>
                <a:latin typeface="Century Gothic" panose="020B0502020202020204" pitchFamily="34" charset="0"/>
                <a:ea typeface="+mn-ea"/>
                <a:cs typeface="+mn-cs"/>
              </a:rPr>
              <a:t>Uncoventionals</a:t>
            </a:r>
            <a:r>
              <a:rPr kumimoji="0" lang="en-US" sz="1400" b="1" i="0" u="none" strike="noStrike" kern="1200" cap="none" spc="0" normalizeH="0" baseline="0" noProof="0" dirty="0">
                <a:ln>
                  <a:noFill/>
                </a:ln>
                <a:solidFill>
                  <a:srgbClr val="5B9BD5">
                    <a:lumMod val="60000"/>
                    <a:lumOff val="40000"/>
                  </a:srgbClr>
                </a:solidFill>
                <a:effectLst/>
                <a:uLnTx/>
                <a:uFillTx/>
                <a:latin typeface="Century Gothic" panose="020B0502020202020204" pitchFamily="34" charset="0"/>
                <a:ea typeface="+mn-ea"/>
                <a:cs typeface="+mn-cs"/>
              </a:rPr>
              <a:t> 101– </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 Tight Oil and Shale Gas</a:t>
            </a:r>
            <a:endParaRPr kumimoji="0" lang="en-US" sz="1400" b="1" i="0" u="none" strike="noStrike" kern="1200" cap="none" spc="0" normalizeH="0" baseline="0" noProof="0" dirty="0">
              <a:ln>
                <a:noFill/>
              </a:ln>
              <a:solidFill>
                <a:prstClr val="white"/>
              </a:solidFill>
              <a:effectLst/>
              <a:uLnTx/>
              <a:uFillTx/>
              <a:latin typeface="Expo Serif Pro" panose="02040502060300020003" pitchFamily="18" charset="0"/>
              <a:ea typeface="+mn-ea"/>
              <a:cs typeface="+mn-cs"/>
            </a:endParaRPr>
          </a:p>
        </p:txBody>
      </p:sp>
      <p:sp>
        <p:nvSpPr>
          <p:cNvPr id="8" name="TextBox 7">
            <a:extLst>
              <a:ext uri="{FF2B5EF4-FFF2-40B4-BE49-F238E27FC236}">
                <a16:creationId xmlns:a16="http://schemas.microsoft.com/office/drawing/2014/main" id="{9C053505-2C4F-45B1-82BD-D7B7D54914A3}"/>
              </a:ext>
            </a:extLst>
          </p:cNvPr>
          <p:cNvSpPr txBox="1"/>
          <p:nvPr/>
        </p:nvSpPr>
        <p:spPr>
          <a:xfrm>
            <a:off x="6093326" y="935733"/>
            <a:ext cx="4771189" cy="646331"/>
          </a:xfrm>
          <a:prstGeom prst="rect">
            <a:avLst/>
          </a:prstGeom>
          <a:solidFill>
            <a:schemeClr val="bg1">
              <a:lumMod val="85000"/>
            </a:schemeClr>
          </a:solidFill>
        </p:spPr>
        <p:txBody>
          <a:bodyPr wrap="square" rtlCol="0">
            <a:spAutoFit/>
          </a:bodyPr>
          <a:lstStyle/>
          <a:p>
            <a:pPr algn="ctr"/>
            <a:r>
              <a:rPr lang="en-US" b="1" dirty="0">
                <a:solidFill>
                  <a:srgbClr val="252D3A"/>
                </a:solidFill>
              </a:rPr>
              <a:t>Environmental/Regulatory/Societal Challenges</a:t>
            </a:r>
          </a:p>
          <a:p>
            <a:pPr algn="ctr"/>
            <a:endParaRPr lang="en-US" b="1" dirty="0">
              <a:solidFill>
                <a:srgbClr val="252D3A"/>
              </a:solidFill>
            </a:endParaRPr>
          </a:p>
        </p:txBody>
      </p:sp>
      <p:sp>
        <p:nvSpPr>
          <p:cNvPr id="13" name="TextBox 28">
            <a:extLst>
              <a:ext uri="{FF2B5EF4-FFF2-40B4-BE49-F238E27FC236}">
                <a16:creationId xmlns:a16="http://schemas.microsoft.com/office/drawing/2014/main" id="{3173E460-2AC9-45F0-936F-E25501B77610}"/>
              </a:ext>
            </a:extLst>
          </p:cNvPr>
          <p:cNvSpPr txBox="1">
            <a:spLocks noChangeArrowheads="1"/>
          </p:cNvSpPr>
          <p:nvPr/>
        </p:nvSpPr>
        <p:spPr bwMode="auto">
          <a:xfrm>
            <a:off x="426861" y="1641850"/>
            <a:ext cx="4244066"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i="1">
                <a:solidFill>
                  <a:schemeClr val="tx1"/>
                </a:solidFill>
                <a:latin typeface="Arial" pitchFamily="34" charset="0"/>
                <a:ea typeface="ヒラギノ角ゴ Pro W3"/>
                <a:cs typeface="ヒラギノ角ゴ Pro W3"/>
              </a:defRPr>
            </a:lvl1pPr>
            <a:lvl2pPr marL="742950" indent="-285750">
              <a:defRPr sz="2400" b="1" i="1">
                <a:solidFill>
                  <a:schemeClr val="tx1"/>
                </a:solidFill>
                <a:latin typeface="Arial" pitchFamily="34" charset="0"/>
                <a:ea typeface="ヒラギノ角ゴ Pro W3"/>
                <a:cs typeface="ヒラギノ角ゴ Pro W3"/>
              </a:defRPr>
            </a:lvl2pPr>
            <a:lvl3pPr marL="1143000" indent="-228600">
              <a:defRPr sz="2400" b="1" i="1">
                <a:solidFill>
                  <a:schemeClr val="tx1"/>
                </a:solidFill>
                <a:latin typeface="Arial" pitchFamily="34" charset="0"/>
                <a:ea typeface="ヒラギノ角ゴ Pro W3"/>
                <a:cs typeface="ヒラギノ角ゴ Pro W3"/>
              </a:defRPr>
            </a:lvl3pPr>
            <a:lvl4pPr marL="1600200" indent="-228600">
              <a:defRPr sz="2400" b="1" i="1">
                <a:solidFill>
                  <a:schemeClr val="tx1"/>
                </a:solidFill>
                <a:latin typeface="Arial" pitchFamily="34" charset="0"/>
                <a:ea typeface="ヒラギノ角ゴ Pro W3"/>
                <a:cs typeface="ヒラギノ角ゴ Pro W3"/>
              </a:defRPr>
            </a:lvl4pPr>
            <a:lvl5pPr marL="2057400" indent="-228600">
              <a:defRPr sz="2400" b="1" i="1">
                <a:solidFill>
                  <a:schemeClr val="tx1"/>
                </a:solidFill>
                <a:latin typeface="Arial" pitchFamily="34" charset="0"/>
                <a:ea typeface="ヒラギノ角ゴ Pro W3"/>
                <a:cs typeface="ヒラギノ角ゴ Pro W3"/>
              </a:defRPr>
            </a:lvl5pPr>
            <a:lvl6pPr marL="2514600" indent="-228600" eaLnBrk="0" fontAlgn="base" hangingPunct="0">
              <a:spcBef>
                <a:spcPct val="50000"/>
              </a:spcBef>
              <a:spcAft>
                <a:spcPct val="0"/>
              </a:spcAft>
              <a:defRPr sz="2400" b="1" i="1">
                <a:solidFill>
                  <a:schemeClr val="tx1"/>
                </a:solidFill>
                <a:latin typeface="Arial" pitchFamily="34" charset="0"/>
                <a:ea typeface="ヒラギノ角ゴ Pro W3"/>
                <a:cs typeface="ヒラギノ角ゴ Pro W3"/>
              </a:defRPr>
            </a:lvl6pPr>
            <a:lvl7pPr marL="2971800" indent="-228600" eaLnBrk="0" fontAlgn="base" hangingPunct="0">
              <a:spcBef>
                <a:spcPct val="50000"/>
              </a:spcBef>
              <a:spcAft>
                <a:spcPct val="0"/>
              </a:spcAft>
              <a:defRPr sz="2400" b="1" i="1">
                <a:solidFill>
                  <a:schemeClr val="tx1"/>
                </a:solidFill>
                <a:latin typeface="Arial" pitchFamily="34" charset="0"/>
                <a:ea typeface="ヒラギノ角ゴ Pro W3"/>
                <a:cs typeface="ヒラギノ角ゴ Pro W3"/>
              </a:defRPr>
            </a:lvl7pPr>
            <a:lvl8pPr marL="3429000" indent="-228600" eaLnBrk="0" fontAlgn="base" hangingPunct="0">
              <a:spcBef>
                <a:spcPct val="50000"/>
              </a:spcBef>
              <a:spcAft>
                <a:spcPct val="0"/>
              </a:spcAft>
              <a:defRPr sz="2400" b="1" i="1">
                <a:solidFill>
                  <a:schemeClr val="tx1"/>
                </a:solidFill>
                <a:latin typeface="Arial" pitchFamily="34" charset="0"/>
                <a:ea typeface="ヒラギノ角ゴ Pro W3"/>
                <a:cs typeface="ヒラギノ角ゴ Pro W3"/>
              </a:defRPr>
            </a:lvl8pPr>
            <a:lvl9pPr marL="3886200" indent="-228600" eaLnBrk="0" fontAlgn="base" hangingPunct="0">
              <a:spcBef>
                <a:spcPct val="50000"/>
              </a:spcBef>
              <a:spcAft>
                <a:spcPct val="0"/>
              </a:spcAft>
              <a:defRPr sz="2400" b="1" i="1">
                <a:solidFill>
                  <a:schemeClr val="tx1"/>
                </a:solidFill>
                <a:latin typeface="Arial" pitchFamily="34" charset="0"/>
                <a:ea typeface="ヒラギノ角ゴ Pro W3"/>
                <a:cs typeface="ヒラギノ角ゴ Pro W3"/>
              </a:defRPr>
            </a:lvl9pPr>
          </a:lstStyle>
          <a:p>
            <a:pPr lvl="1">
              <a:spcBef>
                <a:spcPts val="600"/>
              </a:spcBef>
              <a:buFont typeface="Arial" pitchFamily="34" charset="0"/>
              <a:buChar char="•"/>
            </a:pPr>
            <a:r>
              <a:rPr lang="en-US" sz="1800" b="0" i="0" dirty="0">
                <a:solidFill>
                  <a:srgbClr val="252D3A"/>
                </a:solidFill>
                <a:latin typeface="+mn-lt"/>
              </a:rPr>
              <a:t>All </a:t>
            </a:r>
            <a:r>
              <a:rPr lang="en-US" sz="1800" b="0" i="0" dirty="0" err="1">
                <a:solidFill>
                  <a:srgbClr val="252D3A"/>
                </a:solidFill>
                <a:latin typeface="+mn-lt"/>
              </a:rPr>
              <a:t>shales</a:t>
            </a:r>
            <a:r>
              <a:rPr lang="en-US" sz="1800" b="0" i="0" dirty="0">
                <a:solidFill>
                  <a:srgbClr val="252D3A"/>
                </a:solidFill>
                <a:latin typeface="+mn-lt"/>
              </a:rPr>
              <a:t> are not alike; application of drilling/reservoir fracturing technology &amp; operational experience matters</a:t>
            </a:r>
          </a:p>
          <a:p>
            <a:pPr lvl="1">
              <a:spcBef>
                <a:spcPts val="600"/>
              </a:spcBef>
              <a:buFont typeface="Arial" pitchFamily="34" charset="0"/>
              <a:buChar char="•"/>
            </a:pPr>
            <a:r>
              <a:rPr lang="en-US" sz="1800" b="0" i="0" dirty="0">
                <a:solidFill>
                  <a:srgbClr val="252D3A"/>
                </a:solidFill>
                <a:latin typeface="+mn-lt"/>
              </a:rPr>
              <a:t>Steep decline rates require ongoing investment and drilling; and repeated fracturing though we should anticipate recovery enhancements</a:t>
            </a:r>
          </a:p>
          <a:p>
            <a:pPr lvl="1">
              <a:spcBef>
                <a:spcPts val="600"/>
              </a:spcBef>
              <a:buFont typeface="Arial" pitchFamily="34" charset="0"/>
              <a:buChar char="•"/>
            </a:pPr>
            <a:r>
              <a:rPr lang="en-US" sz="1800" b="0" i="0" dirty="0">
                <a:solidFill>
                  <a:srgbClr val="252D3A"/>
                </a:solidFill>
                <a:latin typeface="+mn-lt"/>
              </a:rPr>
              <a:t>Cost escalation and low commodity prices limit prospects</a:t>
            </a:r>
          </a:p>
          <a:p>
            <a:pPr lvl="1">
              <a:spcBef>
                <a:spcPts val="600"/>
              </a:spcBef>
              <a:buFont typeface="Arial" pitchFamily="34" charset="0"/>
              <a:buChar char="•"/>
            </a:pPr>
            <a:r>
              <a:rPr lang="en-US" sz="1800" b="0" i="0" dirty="0">
                <a:solidFill>
                  <a:srgbClr val="252D3A"/>
                </a:solidFill>
                <a:latin typeface="+mn-lt"/>
              </a:rPr>
              <a:t>Infrastructure build-out and refinery rationalization </a:t>
            </a:r>
          </a:p>
        </p:txBody>
      </p:sp>
      <p:sp>
        <p:nvSpPr>
          <p:cNvPr id="15" name="TextBox 14">
            <a:extLst>
              <a:ext uri="{FF2B5EF4-FFF2-40B4-BE49-F238E27FC236}">
                <a16:creationId xmlns:a16="http://schemas.microsoft.com/office/drawing/2014/main" id="{34E8FF4A-B832-4E7C-AE45-267F4D995BEF}"/>
              </a:ext>
            </a:extLst>
          </p:cNvPr>
          <p:cNvSpPr txBox="1"/>
          <p:nvPr/>
        </p:nvSpPr>
        <p:spPr>
          <a:xfrm>
            <a:off x="5582654" y="1601046"/>
            <a:ext cx="5281861" cy="4355038"/>
          </a:xfrm>
          <a:prstGeom prst="rect">
            <a:avLst/>
          </a:prstGeom>
          <a:solidFill>
            <a:srgbClr val="FFFFFF"/>
          </a:solidFill>
        </p:spPr>
        <p:txBody>
          <a:bodyPr wrap="square" rtlCol="0">
            <a:spAutoFit/>
          </a:bodyPr>
          <a:lstStyle/>
          <a:p>
            <a:pPr marL="742950" lvl="1" indent="-285750">
              <a:spcBef>
                <a:spcPts val="600"/>
              </a:spcBef>
              <a:buFont typeface="Arial" panose="020B0604020202020204" pitchFamily="34" charset="0"/>
              <a:buChar char="•"/>
            </a:pPr>
            <a:r>
              <a:rPr lang="en-US" dirty="0">
                <a:solidFill>
                  <a:srgbClr val="252D3A"/>
                </a:solidFill>
                <a:cs typeface="Arial" pitchFamily="34" charset="0"/>
              </a:rPr>
              <a:t>Well design and management of surface chemicals/materials are the best barriers to protecting water aquifers</a:t>
            </a:r>
          </a:p>
          <a:p>
            <a:pPr marL="742950" lvl="1" indent="-285750">
              <a:spcBef>
                <a:spcPts val="600"/>
              </a:spcBef>
              <a:buFont typeface="Arial" panose="020B0604020202020204" pitchFamily="34" charset="0"/>
              <a:buChar char="•"/>
            </a:pPr>
            <a:r>
              <a:rPr lang="en-US" dirty="0">
                <a:solidFill>
                  <a:srgbClr val="252D3A"/>
                </a:solidFill>
                <a:cs typeface="Arial" pitchFamily="34" charset="0"/>
              </a:rPr>
              <a:t>Disclosure of components of </a:t>
            </a:r>
            <a:r>
              <a:rPr lang="en-US" dirty="0" err="1">
                <a:solidFill>
                  <a:srgbClr val="252D3A"/>
                </a:solidFill>
                <a:cs typeface="Arial" pitchFamily="34" charset="0"/>
              </a:rPr>
              <a:t>fracking</a:t>
            </a:r>
            <a:endParaRPr lang="en-US" dirty="0">
              <a:solidFill>
                <a:srgbClr val="252D3A"/>
              </a:solidFill>
              <a:cs typeface="Arial" pitchFamily="34" charset="0"/>
            </a:endParaRPr>
          </a:p>
          <a:p>
            <a:pPr marL="742950" lvl="1" indent="-285750">
              <a:spcBef>
                <a:spcPts val="600"/>
              </a:spcBef>
              <a:buFont typeface="Arial" panose="020B0604020202020204" pitchFamily="34" charset="0"/>
              <a:buChar char="•"/>
            </a:pPr>
            <a:r>
              <a:rPr lang="en-US" dirty="0">
                <a:solidFill>
                  <a:srgbClr val="252D3A"/>
                </a:solidFill>
                <a:cs typeface="Arial" pitchFamily="34" charset="0"/>
              </a:rPr>
              <a:t> Scale of water use, treatment &amp; disposal are challenging </a:t>
            </a:r>
          </a:p>
          <a:p>
            <a:pPr marL="742950" lvl="1" indent="-285750">
              <a:spcBef>
                <a:spcPts val="600"/>
              </a:spcBef>
              <a:buFont typeface="Arial" panose="020B0604020202020204" pitchFamily="34" charset="0"/>
              <a:buChar char="•"/>
            </a:pPr>
            <a:r>
              <a:rPr lang="en-US" dirty="0">
                <a:solidFill>
                  <a:srgbClr val="252D3A"/>
                </a:solidFill>
                <a:cs typeface="Arial" pitchFamily="34" charset="0"/>
              </a:rPr>
              <a:t>Community Issues – infrastructure, land use, population density, noise, haze, health issues, road congestion and repair need to be addressed</a:t>
            </a:r>
          </a:p>
          <a:p>
            <a:pPr marL="742950" lvl="1" indent="-285750">
              <a:spcBef>
                <a:spcPts val="600"/>
              </a:spcBef>
              <a:buFont typeface="Arial" panose="020B0604020202020204" pitchFamily="34" charset="0"/>
              <a:buChar char="•"/>
            </a:pPr>
            <a:r>
              <a:rPr lang="en-US" dirty="0">
                <a:solidFill>
                  <a:srgbClr val="252D3A"/>
                </a:solidFill>
                <a:cs typeface="Arial" pitchFamily="34" charset="0"/>
              </a:rPr>
              <a:t>Seismicity – associated with wastewater injection</a:t>
            </a:r>
          </a:p>
          <a:p>
            <a:pPr marL="742950" lvl="1" indent="-285750">
              <a:spcBef>
                <a:spcPts val="600"/>
              </a:spcBef>
              <a:buFont typeface="Arial" panose="020B0604020202020204" pitchFamily="34" charset="0"/>
              <a:buChar char="•"/>
            </a:pPr>
            <a:r>
              <a:rPr lang="en-US" dirty="0">
                <a:solidFill>
                  <a:srgbClr val="252D3A"/>
                </a:solidFill>
                <a:cs typeface="Arial" pitchFamily="34" charset="0"/>
              </a:rPr>
              <a:t>Regulation and enforcement are essential</a:t>
            </a:r>
          </a:p>
          <a:p>
            <a:endParaRPr lang="en-US" dirty="0">
              <a:solidFill>
                <a:srgbClr val="252D3A"/>
              </a:solidFill>
              <a:cs typeface="Arial" pitchFamily="34" charset="0"/>
            </a:endParaRPr>
          </a:p>
        </p:txBody>
      </p:sp>
      <p:sp>
        <p:nvSpPr>
          <p:cNvPr id="17" name="TextBox 16">
            <a:extLst>
              <a:ext uri="{FF2B5EF4-FFF2-40B4-BE49-F238E27FC236}">
                <a16:creationId xmlns:a16="http://schemas.microsoft.com/office/drawing/2014/main" id="{B0FA1BEB-84A4-4C5C-8CC4-C254F0BF384D}"/>
              </a:ext>
            </a:extLst>
          </p:cNvPr>
          <p:cNvSpPr txBox="1"/>
          <p:nvPr/>
        </p:nvSpPr>
        <p:spPr>
          <a:xfrm>
            <a:off x="911727" y="954715"/>
            <a:ext cx="3759200" cy="646331"/>
          </a:xfrm>
          <a:prstGeom prst="rect">
            <a:avLst/>
          </a:prstGeom>
          <a:solidFill>
            <a:schemeClr val="bg1">
              <a:lumMod val="85000"/>
            </a:schemeClr>
          </a:solidFill>
        </p:spPr>
        <p:txBody>
          <a:bodyPr wrap="square" rtlCol="0">
            <a:spAutoFit/>
          </a:bodyPr>
          <a:lstStyle/>
          <a:p>
            <a:pPr algn="ctr"/>
            <a:r>
              <a:rPr lang="en-US" b="1" dirty="0">
                <a:solidFill>
                  <a:srgbClr val="252D3A"/>
                </a:solidFill>
              </a:rPr>
              <a:t>Technical/Economic Challenges</a:t>
            </a:r>
          </a:p>
          <a:p>
            <a:pPr algn="ctr"/>
            <a:endParaRPr lang="en-US" b="1" dirty="0">
              <a:solidFill>
                <a:srgbClr val="252D3A"/>
              </a:solidFill>
            </a:endParaRPr>
          </a:p>
        </p:txBody>
      </p:sp>
    </p:spTree>
    <p:extLst>
      <p:ext uri="{BB962C8B-B14F-4D97-AF65-F5344CB8AC3E}">
        <p14:creationId xmlns:p14="http://schemas.microsoft.com/office/powerpoint/2010/main" val="2622280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pic>
        <p:nvPicPr>
          <p:cNvPr id="28" name="Picture 27">
            <a:extLst>
              <a:ext uri="{FF2B5EF4-FFF2-40B4-BE49-F238E27FC236}">
                <a16:creationId xmlns:a16="http://schemas.microsoft.com/office/drawing/2014/main" id="{C9DA5986-433F-4D8D-BB4C-16E2D2680F1A}"/>
              </a:ext>
            </a:extLst>
          </p:cNvPr>
          <p:cNvPicPr>
            <a:picLocks noChangeAspect="1"/>
          </p:cNvPicPr>
          <p:nvPr/>
        </p:nvPicPr>
        <p:blipFill>
          <a:blip r:embed="rId4"/>
          <a:stretch>
            <a:fillRect/>
          </a:stretch>
        </p:blipFill>
        <p:spPr>
          <a:xfrm>
            <a:off x="4414358" y="523921"/>
            <a:ext cx="4195062" cy="1814330"/>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14237" y="259159"/>
            <a:ext cx="11563523" cy="670407"/>
          </a:xfrm>
        </p:spPr>
        <p:txBody>
          <a:bodyPr anchor="ctr">
            <a:noAutofit/>
          </a:bodyPr>
          <a:lstStyle/>
          <a:p>
            <a:r>
              <a:rPr lang="en-US" sz="3200" b="1" dirty="0">
                <a:solidFill>
                  <a:srgbClr val="5B9BD5"/>
                </a:solidFill>
                <a:latin typeface="+mn-lt"/>
              </a:rPr>
              <a:t>President Trump’s World View Could Also Be Disruptive</a:t>
            </a:r>
            <a:r>
              <a:rPr lang="en-US" sz="3200" b="1" dirty="0">
                <a:solidFill>
                  <a:srgbClr val="004165"/>
                </a:solidFill>
                <a:latin typeface="+mn-lt"/>
                <a:cs typeface="Calibri Light" panose="020F0302020204030204" pitchFamily="34" charset="0"/>
              </a:rPr>
              <a:t/>
            </a:r>
            <a:br>
              <a:rPr lang="en-US" sz="3200" b="1" dirty="0">
                <a:solidFill>
                  <a:srgbClr val="004165"/>
                </a:solidFill>
                <a:latin typeface="+mn-lt"/>
                <a:cs typeface="Calibri Light" panose="020F0302020204030204" pitchFamily="34" charset="0"/>
              </a:rPr>
            </a:br>
            <a:endParaRPr lang="en-US" sz="3200" i="1" dirty="0">
              <a:solidFill>
                <a:schemeClr val="bg1">
                  <a:lumMod val="85000"/>
                </a:schemeClr>
              </a:solidFill>
              <a:latin typeface="+mn-lt"/>
            </a:endParaRPr>
          </a:p>
        </p:txBody>
      </p:sp>
      <p:sp>
        <p:nvSpPr>
          <p:cNvPr id="15" name="TextBox 14">
            <a:extLst>
              <a:ext uri="{FF2B5EF4-FFF2-40B4-BE49-F238E27FC236}">
                <a16:creationId xmlns:a16="http://schemas.microsoft.com/office/drawing/2014/main" id="{921F169C-5AE6-4E35-97F3-F2C28BBC07B0}"/>
              </a:ext>
            </a:extLst>
          </p:cNvPr>
          <p:cNvSpPr txBox="1"/>
          <p:nvPr/>
        </p:nvSpPr>
        <p:spPr>
          <a:xfrm>
            <a:off x="145607" y="6234628"/>
            <a:ext cx="26457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5B9BD5">
                    <a:lumMod val="60000"/>
                    <a:lumOff val="40000"/>
                  </a:srgbClr>
                </a:solidFill>
                <a:effectLst/>
                <a:uLnTx/>
                <a:uFillTx/>
                <a:latin typeface="Century Gothic" panose="020B0502020202020204" pitchFamily="34" charset="0"/>
                <a:ea typeface="+mn-ea"/>
                <a:cs typeface="+mn-cs"/>
              </a:rPr>
              <a:t>Uncoventionals</a:t>
            </a:r>
            <a:r>
              <a:rPr kumimoji="0" lang="en-US" sz="1400" b="1" i="0" u="none" strike="noStrike" kern="1200" cap="none" spc="0" normalizeH="0" baseline="0" noProof="0" dirty="0">
                <a:ln>
                  <a:noFill/>
                </a:ln>
                <a:solidFill>
                  <a:srgbClr val="5B9BD5">
                    <a:lumMod val="60000"/>
                    <a:lumOff val="40000"/>
                  </a:srgbClr>
                </a:solidFill>
                <a:effectLst/>
                <a:uLnTx/>
                <a:uFillTx/>
                <a:latin typeface="Century Gothic" panose="020B0502020202020204" pitchFamily="34" charset="0"/>
                <a:ea typeface="+mn-ea"/>
                <a:cs typeface="+mn-cs"/>
              </a:rPr>
              <a:t> 101– </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 Tight Oil and Shale Gas</a:t>
            </a:r>
            <a:endParaRPr kumimoji="0" lang="en-US" sz="1400" b="1" i="0" u="none" strike="noStrike" kern="1200" cap="none" spc="0" normalizeH="0" baseline="0" noProof="0" dirty="0">
              <a:ln>
                <a:noFill/>
              </a:ln>
              <a:solidFill>
                <a:prstClr val="white"/>
              </a:solidFill>
              <a:effectLst/>
              <a:uLnTx/>
              <a:uFillTx/>
              <a:latin typeface="Expo Serif Pro" panose="02040502060300020003" pitchFamily="18" charset="0"/>
              <a:ea typeface="+mn-ea"/>
              <a:cs typeface="+mn-cs"/>
            </a:endParaRPr>
          </a:p>
        </p:txBody>
      </p:sp>
      <p:pic>
        <p:nvPicPr>
          <p:cNvPr id="14" name="Picture 6" descr="http://www.clipartkid.com/images/247/plain-column-clip-art-at-clker-com-vector-clip-art-online-royalty-jA057R-clipart.png">
            <a:extLst>
              <a:ext uri="{FF2B5EF4-FFF2-40B4-BE49-F238E27FC236}">
                <a16:creationId xmlns:a16="http://schemas.microsoft.com/office/drawing/2014/main" id="{462CB952-411E-404C-8855-F5218226C94F}"/>
              </a:ext>
            </a:extLst>
          </p:cNvPr>
          <p:cNvPicPr>
            <a:picLocks noChangeAspect="1" noChangeArrowheads="1"/>
          </p:cNvPicPr>
          <p:nvPr/>
        </p:nvPicPr>
        <p:blipFill>
          <a:blip r:embed="rId5">
            <a:duotone>
              <a:srgbClr val="E5E3E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250535" y="1976278"/>
            <a:ext cx="2040787" cy="256298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CF3B8BB-A107-47B6-9423-26314C6067C7}"/>
              </a:ext>
            </a:extLst>
          </p:cNvPr>
          <p:cNvSpPr txBox="1"/>
          <p:nvPr/>
        </p:nvSpPr>
        <p:spPr>
          <a:xfrm>
            <a:off x="1362730" y="1397894"/>
            <a:ext cx="1894560" cy="646331"/>
          </a:xfrm>
          <a:prstGeom prst="rect">
            <a:avLst/>
          </a:prstGeom>
          <a:noFill/>
          <a:scene3d>
            <a:camera prst="orthographicFront"/>
            <a:lightRig rig="threePt" dir="t"/>
          </a:scene3d>
          <a:sp3d>
            <a:bevelT/>
          </a:sp3d>
        </p:spPr>
        <p:txBody>
          <a:bodyPr wrap="square" rtlCol="0">
            <a:spAutoFit/>
          </a:bodyPr>
          <a:lstStyle/>
          <a:p>
            <a:pPr algn="ctr"/>
            <a:r>
              <a:rPr lang="en-US" b="1" dirty="0">
                <a:solidFill>
                  <a:srgbClr val="004165"/>
                </a:solidFill>
                <a:ea typeface="ヒラギノ角ゴ Pro W3"/>
              </a:rPr>
              <a:t>National Security &amp; ‎Sovereignty</a:t>
            </a:r>
          </a:p>
        </p:txBody>
      </p:sp>
      <p:pic>
        <p:nvPicPr>
          <p:cNvPr id="18" name="Picture 6" descr="http://www.clipartkid.com/images/247/plain-column-clip-art-at-clker-com-vector-clip-art-online-royalty-jA057R-clipart.png">
            <a:extLst>
              <a:ext uri="{FF2B5EF4-FFF2-40B4-BE49-F238E27FC236}">
                <a16:creationId xmlns:a16="http://schemas.microsoft.com/office/drawing/2014/main" id="{975AB490-9500-48CE-AB18-DF986F22FE49}"/>
              </a:ext>
            </a:extLst>
          </p:cNvPr>
          <p:cNvPicPr>
            <a:picLocks noChangeAspect="1" noChangeArrowheads="1"/>
          </p:cNvPicPr>
          <p:nvPr/>
        </p:nvPicPr>
        <p:blipFill>
          <a:blip r:embed="rId5">
            <a:duotone>
              <a:srgbClr val="E5E3E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3766766" y="2580965"/>
            <a:ext cx="1825611" cy="20294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clipartkid.com/images/247/plain-column-clip-art-at-clker-com-vector-clip-art-online-royalty-jA057R-clipart.png">
            <a:extLst>
              <a:ext uri="{FF2B5EF4-FFF2-40B4-BE49-F238E27FC236}">
                <a16:creationId xmlns:a16="http://schemas.microsoft.com/office/drawing/2014/main" id="{61C34263-1C3F-4E91-AD3D-EF82EB0A4F11}"/>
              </a:ext>
            </a:extLst>
          </p:cNvPr>
          <p:cNvPicPr>
            <a:picLocks noChangeAspect="1" noChangeArrowheads="1"/>
          </p:cNvPicPr>
          <p:nvPr/>
        </p:nvPicPr>
        <p:blipFill>
          <a:blip r:embed="rId5">
            <a:duotone>
              <a:srgbClr val="E5E3E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6242986" y="2557238"/>
            <a:ext cx="1774531" cy="204070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D2540CE-1CD4-4A7D-8AE9-84F2288A1D11}"/>
              </a:ext>
            </a:extLst>
          </p:cNvPr>
          <p:cNvSpPr txBox="1"/>
          <p:nvPr/>
        </p:nvSpPr>
        <p:spPr>
          <a:xfrm>
            <a:off x="3628634" y="2004131"/>
            <a:ext cx="2078787" cy="646331"/>
          </a:xfrm>
          <a:prstGeom prst="rect">
            <a:avLst/>
          </a:prstGeom>
          <a:noFill/>
          <a:scene3d>
            <a:camera prst="orthographicFront"/>
            <a:lightRig rig="threePt" dir="t"/>
          </a:scene3d>
          <a:sp3d>
            <a:bevelT/>
          </a:sp3d>
        </p:spPr>
        <p:txBody>
          <a:bodyPr wrap="square" rtlCol="0">
            <a:spAutoFit/>
          </a:bodyPr>
          <a:lstStyle/>
          <a:p>
            <a:pPr algn="ctr"/>
            <a:r>
              <a:rPr lang="en-US" b="1" dirty="0">
                <a:solidFill>
                  <a:srgbClr val="004165"/>
                </a:solidFill>
                <a:ea typeface="ヒラギノ角ゴ Pro W3"/>
              </a:rPr>
              <a:t>Economic Nationalism</a:t>
            </a:r>
          </a:p>
        </p:txBody>
      </p:sp>
      <p:pic>
        <p:nvPicPr>
          <p:cNvPr id="21" name="Picture 6" descr="http://www.clipartkid.com/images/247/plain-column-clip-art-at-clker-com-vector-clip-art-online-royalty-jA057R-clipart.png">
            <a:extLst>
              <a:ext uri="{FF2B5EF4-FFF2-40B4-BE49-F238E27FC236}">
                <a16:creationId xmlns:a16="http://schemas.microsoft.com/office/drawing/2014/main" id="{E92449B7-C5BD-4A55-87DE-9C9BD3DE6CC7}"/>
              </a:ext>
            </a:extLst>
          </p:cNvPr>
          <p:cNvPicPr>
            <a:picLocks noChangeAspect="1" noChangeArrowheads="1"/>
          </p:cNvPicPr>
          <p:nvPr/>
        </p:nvPicPr>
        <p:blipFill>
          <a:blip r:embed="rId5">
            <a:duotone>
              <a:srgbClr val="E5E3E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8479333" y="2004131"/>
            <a:ext cx="2048099" cy="257746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3B8D42A-4967-4A1D-A8ED-D1A4B5323518}"/>
              </a:ext>
            </a:extLst>
          </p:cNvPr>
          <p:cNvSpPr txBox="1"/>
          <p:nvPr/>
        </p:nvSpPr>
        <p:spPr>
          <a:xfrm>
            <a:off x="8212127" y="1409864"/>
            <a:ext cx="2513193" cy="646331"/>
          </a:xfrm>
          <a:prstGeom prst="rect">
            <a:avLst/>
          </a:prstGeom>
          <a:noFill/>
        </p:spPr>
        <p:txBody>
          <a:bodyPr wrap="square" rtlCol="0">
            <a:spAutoFit/>
          </a:bodyPr>
          <a:lstStyle/>
          <a:p>
            <a:pPr algn="ctr"/>
            <a:r>
              <a:rPr lang="en-US" b="1" dirty="0">
                <a:solidFill>
                  <a:srgbClr val="004165"/>
                </a:solidFill>
                <a:ea typeface="ヒラギノ角ゴ Pro W3"/>
              </a:rPr>
              <a:t>Deconstruct</a:t>
            </a:r>
          </a:p>
          <a:p>
            <a:pPr algn="ctr"/>
            <a:r>
              <a:rPr lang="en-US" b="1" dirty="0">
                <a:solidFill>
                  <a:srgbClr val="004165"/>
                </a:solidFill>
                <a:ea typeface="ヒラギノ角ゴ Pro W3"/>
              </a:rPr>
              <a:t> Regulatory State</a:t>
            </a:r>
          </a:p>
        </p:txBody>
      </p:sp>
      <p:sp>
        <p:nvSpPr>
          <p:cNvPr id="23" name="TextBox 22">
            <a:extLst>
              <a:ext uri="{FF2B5EF4-FFF2-40B4-BE49-F238E27FC236}">
                <a16:creationId xmlns:a16="http://schemas.microsoft.com/office/drawing/2014/main" id="{7038062C-5199-43A1-9876-0702817FE9CF}"/>
              </a:ext>
            </a:extLst>
          </p:cNvPr>
          <p:cNvSpPr txBox="1"/>
          <p:nvPr/>
        </p:nvSpPr>
        <p:spPr>
          <a:xfrm>
            <a:off x="6212113" y="2183929"/>
            <a:ext cx="1911706" cy="369332"/>
          </a:xfrm>
          <a:prstGeom prst="rect">
            <a:avLst/>
          </a:prstGeom>
          <a:noFill/>
        </p:spPr>
        <p:txBody>
          <a:bodyPr wrap="square" rtlCol="0">
            <a:spAutoFit/>
          </a:bodyPr>
          <a:lstStyle/>
          <a:p>
            <a:pPr algn="ctr"/>
            <a:r>
              <a:rPr lang="en-US" b="1" dirty="0">
                <a:solidFill>
                  <a:srgbClr val="004165"/>
                </a:solidFill>
                <a:ea typeface="ヒラギノ角ゴ Pro W3"/>
              </a:rPr>
              <a:t>Art of the Deal</a:t>
            </a:r>
          </a:p>
        </p:txBody>
      </p:sp>
      <p:sp>
        <p:nvSpPr>
          <p:cNvPr id="24" name="Rounded Rectangle 35">
            <a:extLst>
              <a:ext uri="{FF2B5EF4-FFF2-40B4-BE49-F238E27FC236}">
                <a16:creationId xmlns:a16="http://schemas.microsoft.com/office/drawing/2014/main" id="{53C24E51-7A66-4CF6-8466-FB185FF7D3D0}"/>
              </a:ext>
            </a:extLst>
          </p:cNvPr>
          <p:cNvSpPr/>
          <p:nvPr/>
        </p:nvSpPr>
        <p:spPr bwMode="auto">
          <a:xfrm>
            <a:off x="1243723" y="4604687"/>
            <a:ext cx="2044810" cy="1474695"/>
          </a:xfrm>
          <a:prstGeom prst="roundRect">
            <a:avLst/>
          </a:prstGeom>
          <a:solidFill>
            <a:srgbClr val="FFFFFF">
              <a:lumMod val="75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ea typeface="ヒラギノ角ゴ Pro W3" pitchFamily="1" charset="-128"/>
              </a:rPr>
              <a:t>Peace thru Strength Rebuild Military and Economy; Strengthen Borders; National Interest Test for Deployment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ea typeface="ヒラギノ角ゴ Pro W3" pitchFamily="1" charset="-128"/>
              </a:rPr>
              <a:t> </a:t>
            </a:r>
          </a:p>
        </p:txBody>
      </p:sp>
      <p:sp>
        <p:nvSpPr>
          <p:cNvPr id="25" name="Rounded Rectangle 35">
            <a:extLst>
              <a:ext uri="{FF2B5EF4-FFF2-40B4-BE49-F238E27FC236}">
                <a16:creationId xmlns:a16="http://schemas.microsoft.com/office/drawing/2014/main" id="{4B28C71E-2B29-47AC-859D-DDEAAA6ED10C}"/>
              </a:ext>
            </a:extLst>
          </p:cNvPr>
          <p:cNvSpPr/>
          <p:nvPr/>
        </p:nvSpPr>
        <p:spPr bwMode="auto">
          <a:xfrm>
            <a:off x="3628634" y="4656500"/>
            <a:ext cx="2165159" cy="1422882"/>
          </a:xfrm>
          <a:prstGeom prst="roundRect">
            <a:avLst/>
          </a:prstGeom>
          <a:solidFill>
            <a:srgbClr val="FFFFFF">
              <a:lumMod val="75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1" u="none" strike="noStrike" kern="0" cap="none" spc="0" normalizeH="0" baseline="0" noProof="0" dirty="0">
                <a:ln>
                  <a:noFill/>
                </a:ln>
                <a:solidFill>
                  <a:srgbClr val="000000"/>
                </a:solidFill>
                <a:effectLst/>
                <a:uLnTx/>
                <a:uFillTx/>
                <a:ea typeface="ヒラギノ角ゴ Pro W3" pitchFamily="1" charset="-128"/>
              </a:rPr>
              <a:t>America First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ea typeface="ヒラギノ角ゴ Pro W3" pitchFamily="1" charset="-128"/>
              </a:rPr>
              <a:t>Create US jobs; Cut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ea typeface="ヒラギノ角ゴ Pro W3" pitchFamily="1" charset="-128"/>
              </a:rPr>
              <a:t>better trade deals;</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ea typeface="ヒラギノ角ゴ Pro W3" pitchFamily="1" charset="-128"/>
              </a:rPr>
              <a:t>Energy “Dominance;” redirect foreign aid to support US goals</a:t>
            </a:r>
          </a:p>
        </p:txBody>
      </p:sp>
      <p:sp>
        <p:nvSpPr>
          <p:cNvPr id="26" name="Rounded Rectangle 35">
            <a:extLst>
              <a:ext uri="{FF2B5EF4-FFF2-40B4-BE49-F238E27FC236}">
                <a16:creationId xmlns:a16="http://schemas.microsoft.com/office/drawing/2014/main" id="{74094737-AE11-46BA-A68E-A85AB0F64E57}"/>
              </a:ext>
            </a:extLst>
          </p:cNvPr>
          <p:cNvSpPr/>
          <p:nvPr/>
        </p:nvSpPr>
        <p:spPr bwMode="auto">
          <a:xfrm>
            <a:off x="6144113" y="4656499"/>
            <a:ext cx="2051185" cy="1432789"/>
          </a:xfrm>
          <a:prstGeom prst="roundRect">
            <a:avLst/>
          </a:prstGeom>
          <a:solidFill>
            <a:srgbClr val="FFFFFF">
              <a:lumMod val="75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ea typeface="ヒラギノ角ゴ Pro W3" pitchFamily="1" charset="-128"/>
              </a:rPr>
              <a:t>Transactional; sees opportunities in chaos; employs linkage for leverage; views</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ea typeface="ヒラギノ角ゴ Pro W3" pitchFamily="1" charset="-128"/>
              </a:rPr>
              <a:t>Allies/Foes on US terms; </a:t>
            </a:r>
            <a:r>
              <a:rPr kumimoji="0" lang="en-US" sz="1400" b="1" i="0" u="none" strike="noStrike" kern="0" cap="none" spc="0" normalizeH="0" baseline="0" noProof="0" dirty="0" err="1">
                <a:ln>
                  <a:noFill/>
                </a:ln>
                <a:solidFill>
                  <a:srgbClr val="000000"/>
                </a:solidFill>
                <a:effectLst/>
                <a:uLnTx/>
                <a:uFillTx/>
                <a:ea typeface="ヒラギノ角ゴ Pro W3" pitchFamily="1" charset="-128"/>
              </a:rPr>
              <a:t>bilaterals</a:t>
            </a:r>
            <a:endParaRPr kumimoji="0" lang="en-US" sz="1400" b="1" i="0" u="none" strike="noStrike" kern="0" cap="none" spc="0" normalizeH="0" baseline="0" noProof="0" dirty="0">
              <a:ln>
                <a:noFill/>
              </a:ln>
              <a:solidFill>
                <a:srgbClr val="000000"/>
              </a:solidFill>
              <a:effectLst/>
              <a:uLnTx/>
              <a:uFillTx/>
              <a:ea typeface="ヒラギノ角ゴ Pro W3" pitchFamily="1" charset="-128"/>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ea typeface="ヒラギノ角ゴ Pro W3" pitchFamily="1" charset="-128"/>
            </a:endParaRPr>
          </a:p>
        </p:txBody>
      </p:sp>
      <p:sp>
        <p:nvSpPr>
          <p:cNvPr id="27" name="Rounded Rectangle 35">
            <a:extLst>
              <a:ext uri="{FF2B5EF4-FFF2-40B4-BE49-F238E27FC236}">
                <a16:creationId xmlns:a16="http://schemas.microsoft.com/office/drawing/2014/main" id="{12CAA819-B0B6-4F4F-9129-502F4C03441C}"/>
              </a:ext>
            </a:extLst>
          </p:cNvPr>
          <p:cNvSpPr/>
          <p:nvPr/>
        </p:nvSpPr>
        <p:spPr bwMode="auto">
          <a:xfrm>
            <a:off x="8483018" y="4632540"/>
            <a:ext cx="2106821" cy="1456748"/>
          </a:xfrm>
          <a:prstGeom prst="roundRect">
            <a:avLst/>
          </a:prstGeom>
          <a:solidFill>
            <a:srgbClr val="FFFFFF">
              <a:lumMod val="75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ea typeface="ヒラギノ角ゴ Pro W3" pitchFamily="1" charset="-128"/>
              </a:rPr>
              <a:t>Investment Drives Economics; goal TO Reduce burdensome regulation &amp; taxes;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ea typeface="ヒラギノ角ゴ Pro W3" pitchFamily="1" charset="-128"/>
              </a:rPr>
              <a:t>Ignore/rewrite int’l “rules of the road”</a:t>
            </a:r>
          </a:p>
        </p:txBody>
      </p:sp>
      <p:sp>
        <p:nvSpPr>
          <p:cNvPr id="29" name="TextBox 28">
            <a:extLst>
              <a:ext uri="{FF2B5EF4-FFF2-40B4-BE49-F238E27FC236}">
                <a16:creationId xmlns:a16="http://schemas.microsoft.com/office/drawing/2014/main" id="{51B1C836-2FE6-4DAC-A5A5-8FCB8C789154}"/>
              </a:ext>
            </a:extLst>
          </p:cNvPr>
          <p:cNvSpPr txBox="1"/>
          <p:nvPr/>
        </p:nvSpPr>
        <p:spPr>
          <a:xfrm>
            <a:off x="5075175" y="1024301"/>
            <a:ext cx="2382247" cy="707886"/>
          </a:xfrm>
          <a:prstGeom prst="rect">
            <a:avLst/>
          </a:prstGeom>
          <a:noFill/>
          <a:scene3d>
            <a:camera prst="perspectiveHeroicExtremeRightFacing"/>
            <a:lightRig rig="threePt" dir="t"/>
          </a:scene3d>
        </p:spPr>
        <p:txBody>
          <a:bodyPr wrap="square" rtlCol="0">
            <a:spAutoFit/>
          </a:bodyPr>
          <a:lstStyle/>
          <a:p>
            <a:pPr algn="ctr"/>
            <a:r>
              <a:rPr lang="en-US" sz="2000" b="1" dirty="0">
                <a:solidFill>
                  <a:srgbClr val="FFFFFF"/>
                </a:solidFill>
                <a:latin typeface="Baskerville Old Face" panose="02020602080505020303" pitchFamily="18" charset="0"/>
                <a:ea typeface="ヒラギノ角ゴ Pro W3"/>
              </a:rPr>
              <a:t>MAKE AMERICA GREAT AGAIN</a:t>
            </a:r>
          </a:p>
        </p:txBody>
      </p:sp>
    </p:spTree>
    <p:extLst>
      <p:ext uri="{BB962C8B-B14F-4D97-AF65-F5344CB8AC3E}">
        <p14:creationId xmlns:p14="http://schemas.microsoft.com/office/powerpoint/2010/main" val="3508969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83CAC3F-9012-408B-A084-A460D3779F8E}"/>
              </a:ext>
            </a:extLst>
          </p:cNvPr>
          <p:cNvSpPr/>
          <p:nvPr/>
        </p:nvSpPr>
        <p:spPr>
          <a:xfrm>
            <a:off x="0" y="-40804"/>
            <a:ext cx="12192000" cy="6173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07432" y="132663"/>
            <a:ext cx="11639472" cy="670407"/>
          </a:xfrm>
        </p:spPr>
        <p:txBody>
          <a:bodyPr anchor="ctr">
            <a:noAutofit/>
          </a:bodyPr>
          <a:lstStyle/>
          <a:p>
            <a:r>
              <a:rPr lang="en-US" sz="2800" b="1" dirty="0">
                <a:solidFill>
                  <a:srgbClr val="5B9BD5"/>
                </a:solidFill>
                <a:latin typeface="+mn-lt"/>
              </a:rPr>
              <a:t>So What Could Alter the Forecasts?</a:t>
            </a:r>
            <a:endParaRPr lang="en-US" sz="2800" i="1" dirty="0">
              <a:solidFill>
                <a:schemeClr val="bg1">
                  <a:lumMod val="85000"/>
                </a:schemeClr>
              </a:solidFill>
              <a:latin typeface="+mn-lt"/>
            </a:endParaRP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5B9BD5">
                    <a:lumMod val="60000"/>
                    <a:lumOff val="40000"/>
                  </a:srgbClr>
                </a:solidFill>
                <a:effectLst/>
                <a:uLnTx/>
                <a:uFillTx/>
                <a:latin typeface="Century Gothic" panose="020B0502020202020204" pitchFamily="34" charset="0"/>
                <a:ea typeface="+mn-ea"/>
                <a:cs typeface="+mn-cs"/>
              </a:rPr>
              <a:t>Uncoventionals</a:t>
            </a:r>
            <a:r>
              <a:rPr kumimoji="0" lang="en-US" sz="1400" b="1" i="0" u="none" strike="noStrike" kern="1200" cap="none" spc="0" normalizeH="0" baseline="0" noProof="0" dirty="0">
                <a:ln>
                  <a:noFill/>
                </a:ln>
                <a:solidFill>
                  <a:srgbClr val="5B9BD5">
                    <a:lumMod val="60000"/>
                    <a:lumOff val="40000"/>
                  </a:srgbClr>
                </a:solidFill>
                <a:effectLst/>
                <a:uLnTx/>
                <a:uFillTx/>
                <a:latin typeface="Century Gothic" panose="020B0502020202020204" pitchFamily="34" charset="0"/>
                <a:ea typeface="+mn-ea"/>
                <a:cs typeface="+mn-cs"/>
              </a:rPr>
              <a:t> 101– </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 Tight Oil and Shale Gas</a:t>
            </a:r>
            <a:endParaRPr kumimoji="0" lang="en-US" sz="1400" b="1" i="0" u="none" strike="noStrike" kern="1200" cap="none" spc="0" normalizeH="0" baseline="0" noProof="0" dirty="0">
              <a:ln>
                <a:noFill/>
              </a:ln>
              <a:solidFill>
                <a:prstClr val="white"/>
              </a:solidFill>
              <a:effectLst/>
              <a:uLnTx/>
              <a:uFillTx/>
              <a:latin typeface="Expo Serif Pro" panose="02040502060300020003" pitchFamily="18" charset="0"/>
              <a:ea typeface="+mn-ea"/>
              <a:cs typeface="+mn-cs"/>
            </a:endParaRPr>
          </a:p>
        </p:txBody>
      </p:sp>
      <p:sp>
        <p:nvSpPr>
          <p:cNvPr id="9" name="Content Placeholder 2">
            <a:extLst>
              <a:ext uri="{FF2B5EF4-FFF2-40B4-BE49-F238E27FC236}">
                <a16:creationId xmlns:a16="http://schemas.microsoft.com/office/drawing/2014/main" id="{794B1F7E-6585-4FE7-9EF8-FDA4011C6E92}"/>
              </a:ext>
            </a:extLst>
          </p:cNvPr>
          <p:cNvSpPr txBox="1">
            <a:spLocks/>
          </p:cNvSpPr>
          <p:nvPr/>
        </p:nvSpPr>
        <p:spPr>
          <a:xfrm>
            <a:off x="1883941" y="1278953"/>
            <a:ext cx="8486454" cy="403860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b="1" dirty="0">
                <a:solidFill>
                  <a:schemeClr val="tx2"/>
                </a:solidFill>
              </a:rPr>
              <a:t>Resource Over/Under Performance?</a:t>
            </a:r>
          </a:p>
          <a:p>
            <a:pPr marL="342900" indent="-342900" algn="l">
              <a:buFont typeface="Arial" panose="020B0604020202020204" pitchFamily="34" charset="0"/>
              <a:buChar char="•"/>
            </a:pPr>
            <a:r>
              <a:rPr lang="en-US" b="1" dirty="0">
                <a:solidFill>
                  <a:schemeClr val="tx2"/>
                </a:solidFill>
              </a:rPr>
              <a:t>Technology Advancements, including Disruptive Technologies in Competing Areas, including Demand/Fuel Choices</a:t>
            </a:r>
          </a:p>
          <a:p>
            <a:pPr marL="342900" indent="-342900" algn="l">
              <a:buFont typeface="Arial" panose="020B0604020202020204" pitchFamily="34" charset="0"/>
              <a:buChar char="•"/>
            </a:pPr>
            <a:r>
              <a:rPr lang="en-US" b="1" dirty="0">
                <a:solidFill>
                  <a:schemeClr val="tx2"/>
                </a:solidFill>
              </a:rPr>
              <a:t>Commerciality/Economics/Energy Prices &amp; Costs</a:t>
            </a:r>
          </a:p>
          <a:p>
            <a:pPr marL="342900" indent="-342900" algn="l">
              <a:buFont typeface="Arial" panose="020B0604020202020204" pitchFamily="34" charset="0"/>
              <a:buChar char="•"/>
            </a:pPr>
            <a:r>
              <a:rPr lang="en-US" b="1" dirty="0">
                <a:solidFill>
                  <a:schemeClr val="tx2"/>
                </a:solidFill>
              </a:rPr>
              <a:t>Investment Climate for Participants</a:t>
            </a:r>
          </a:p>
          <a:p>
            <a:pPr marL="342900" indent="-342900" algn="l">
              <a:buFont typeface="Arial" panose="020B0604020202020204" pitchFamily="34" charset="0"/>
              <a:buChar char="•"/>
            </a:pPr>
            <a:r>
              <a:rPr lang="en-US" b="1" dirty="0">
                <a:solidFill>
                  <a:schemeClr val="tx2"/>
                </a:solidFill>
              </a:rPr>
              <a:t>Timing/Expense of Infrastructure Buildout</a:t>
            </a:r>
          </a:p>
          <a:p>
            <a:pPr marL="342900" indent="-342900" algn="l">
              <a:buFont typeface="Arial" panose="020B0604020202020204" pitchFamily="34" charset="0"/>
              <a:buChar char="•"/>
            </a:pPr>
            <a:r>
              <a:rPr lang="en-US" b="1" dirty="0">
                <a:solidFill>
                  <a:schemeClr val="tx2"/>
                </a:solidFill>
              </a:rPr>
              <a:t>Public Sentiment – License to Operate (upstream &amp; downstream)</a:t>
            </a:r>
          </a:p>
          <a:p>
            <a:pPr marL="342900" indent="-342900" algn="l">
              <a:buFont typeface="Arial" panose="020B0604020202020204" pitchFamily="34" charset="0"/>
              <a:buChar char="•"/>
            </a:pPr>
            <a:r>
              <a:rPr lang="en-US" b="1" dirty="0">
                <a:solidFill>
                  <a:schemeClr val="tx2"/>
                </a:solidFill>
              </a:rPr>
              <a:t>Geopolitical and/or Catastrophic Events/Accidents</a:t>
            </a:r>
          </a:p>
          <a:p>
            <a:pPr marL="342900" indent="-342900" algn="l">
              <a:buFont typeface="Arial" panose="020B0604020202020204" pitchFamily="34" charset="0"/>
              <a:buChar char="•"/>
            </a:pPr>
            <a:r>
              <a:rPr lang="en-US" b="1" dirty="0">
                <a:solidFill>
                  <a:schemeClr val="tx2"/>
                </a:solidFill>
              </a:rPr>
              <a:t>Policy &amp; Regulations; Domestic and Global</a:t>
            </a:r>
          </a:p>
          <a:p>
            <a:pPr marL="342900" indent="-342900" algn="l">
              <a:buFont typeface="Arial" panose="020B0604020202020204" pitchFamily="34" charset="0"/>
              <a:buChar char="•"/>
            </a:pPr>
            <a:endParaRPr lang="en-US" b="1" dirty="0">
              <a:solidFill>
                <a:schemeClr val="tx2"/>
              </a:solidFill>
            </a:endParaRPr>
          </a:p>
        </p:txBody>
      </p:sp>
    </p:spTree>
    <p:extLst>
      <p:ext uri="{BB962C8B-B14F-4D97-AF65-F5344CB8AC3E}">
        <p14:creationId xmlns:p14="http://schemas.microsoft.com/office/powerpoint/2010/main" val="2304069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blip>
          <a:srcRect/>
          <a:stretch>
            <a:fillRect l="-17000" r="-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4722CE-C1D9-43AE-93FC-A2361B80DF93}"/>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sp>
        <p:nvSpPr>
          <p:cNvPr id="8" name="Title 1">
            <a:extLst>
              <a:ext uri="{FF2B5EF4-FFF2-40B4-BE49-F238E27FC236}">
                <a16:creationId xmlns:a16="http://schemas.microsoft.com/office/drawing/2014/main" id="{F90C1B28-37E2-4AF0-9560-4DA1F76D18C9}"/>
              </a:ext>
            </a:extLst>
          </p:cNvPr>
          <p:cNvSpPr>
            <a:spLocks noGrp="1"/>
          </p:cNvSpPr>
          <p:nvPr>
            <p:ph type="ctrTitle"/>
          </p:nvPr>
        </p:nvSpPr>
        <p:spPr>
          <a:xfrm>
            <a:off x="2224663" y="318579"/>
            <a:ext cx="6429905" cy="1455621"/>
          </a:xfrm>
        </p:spPr>
        <p:txBody>
          <a:bodyPr>
            <a:normAutofit/>
          </a:bodyPr>
          <a:lstStyle/>
          <a:p>
            <a:pPr algn="l"/>
            <a:r>
              <a:rPr lang="en-US" sz="4800" b="1" dirty="0">
                <a:solidFill>
                  <a:schemeClr val="bg1"/>
                </a:solidFill>
                <a:latin typeface="+mn-lt"/>
              </a:rPr>
              <a:t>About Us</a:t>
            </a:r>
            <a:endParaRPr lang="en-US" sz="4800" b="1" dirty="0">
              <a:solidFill>
                <a:schemeClr val="accent5">
                  <a:lumMod val="60000"/>
                  <a:lumOff val="40000"/>
                </a:schemeClr>
              </a:solidFill>
              <a:latin typeface="+mn-lt"/>
            </a:endParaRPr>
          </a:p>
        </p:txBody>
      </p:sp>
      <p:sp>
        <p:nvSpPr>
          <p:cNvPr id="9" name="TextBox 8">
            <a:extLst>
              <a:ext uri="{FF2B5EF4-FFF2-40B4-BE49-F238E27FC236}">
                <a16:creationId xmlns:a16="http://schemas.microsoft.com/office/drawing/2014/main" id="{3FB797EE-BD57-4EDF-A85C-EBB419564C51}"/>
              </a:ext>
            </a:extLst>
          </p:cNvPr>
          <p:cNvSpPr txBox="1"/>
          <p:nvPr/>
        </p:nvSpPr>
        <p:spPr>
          <a:xfrm>
            <a:off x="2224663" y="1774200"/>
            <a:ext cx="7742674"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The CSIS Energy &amp; National Security Program is a leader in understanding and analyzing the shifting global and domestic energy landscape. Our approach seeks to analyze and explain the intersection of policy, markets, and technologies. The team is comprised of scholars with a wide range of professional experience in the private and public sectors as well as firsthand regional expertise, who work together to formulate innovative yet pragmatic policy recommendations.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Continuing its collaboration with leaders in industry, government, academia, and nonprofits, the CSIS Energy &amp; National Security Program has events and projects designed to help decision-makers craft smart energy policies that balance economic, environmental, and security priorities.</a:t>
            </a:r>
          </a:p>
        </p:txBody>
      </p:sp>
      <p:pic>
        <p:nvPicPr>
          <p:cNvPr id="7" name="Picture 6">
            <a:extLst>
              <a:ext uri="{FF2B5EF4-FFF2-40B4-BE49-F238E27FC236}">
                <a16:creationId xmlns:a16="http://schemas.microsoft.com/office/drawing/2014/main" id="{5495B21F-4690-40D2-A606-E4A8F0481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Tree>
    <p:extLst>
      <p:ext uri="{BB962C8B-B14F-4D97-AF65-F5344CB8AC3E}">
        <p14:creationId xmlns:p14="http://schemas.microsoft.com/office/powerpoint/2010/main" val="886809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a:extLst>
              <a:ext uri="{FF2B5EF4-FFF2-40B4-BE49-F238E27FC236}">
                <a16:creationId xmlns:a16="http://schemas.microsoft.com/office/drawing/2014/main" id="{DB260B94-410E-4A29-A629-B167B01439B1}"/>
              </a:ext>
            </a:extLst>
          </p:cNvPr>
          <p:cNvSpPr/>
          <p:nvPr/>
        </p:nvSpPr>
        <p:spPr>
          <a:xfrm>
            <a:off x="0" y="-40805"/>
            <a:ext cx="12192000" cy="6178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269933" y="259848"/>
            <a:ext cx="11563523" cy="670407"/>
          </a:xfrm>
        </p:spPr>
        <p:txBody>
          <a:bodyPr anchor="ctr">
            <a:noAutofit/>
          </a:bodyPr>
          <a:lstStyle/>
          <a:p>
            <a:r>
              <a:rPr lang="en-US" sz="3200" b="1" dirty="0">
                <a:solidFill>
                  <a:srgbClr val="5B9BD5"/>
                </a:solidFill>
                <a:latin typeface="+mn-lt"/>
              </a:rPr>
              <a:t>Finding Ways to Fund Investment in the US </a:t>
            </a:r>
            <a:br>
              <a:rPr lang="en-US" sz="3200" b="1" dirty="0">
                <a:solidFill>
                  <a:srgbClr val="5B9BD5"/>
                </a:solidFill>
                <a:latin typeface="+mn-lt"/>
              </a:rPr>
            </a:br>
            <a:r>
              <a:rPr lang="en-US" sz="2000" b="1" dirty="0">
                <a:solidFill>
                  <a:srgbClr val="5B9BD5"/>
                </a:solidFill>
                <a:latin typeface="+mn-lt"/>
              </a:rPr>
              <a:t>Capital inflow into North America shale will create challenges for long cycle project sanctioning </a:t>
            </a:r>
            <a:endParaRPr lang="en-US" sz="2000" i="1" dirty="0">
              <a:solidFill>
                <a:schemeClr val="bg1">
                  <a:lumMod val="85000"/>
                </a:schemeClr>
              </a:solidFill>
              <a:latin typeface="+mn-lt"/>
            </a:endParaRPr>
          </a:p>
        </p:txBody>
      </p:sp>
      <p:sp>
        <p:nvSpPr>
          <p:cNvPr id="9" name="TextBox 8">
            <a:extLst>
              <a:ext uri="{FF2B5EF4-FFF2-40B4-BE49-F238E27FC236}">
                <a16:creationId xmlns:a16="http://schemas.microsoft.com/office/drawing/2014/main" id="{2ADED7D9-5FDD-4311-8416-9E7C01B22430}"/>
              </a:ext>
            </a:extLst>
          </p:cNvPr>
          <p:cNvSpPr txBox="1"/>
          <p:nvPr/>
        </p:nvSpPr>
        <p:spPr>
          <a:xfrm>
            <a:off x="269933" y="5832062"/>
            <a:ext cx="2521394" cy="261610"/>
          </a:xfrm>
          <a:prstGeom prst="rect">
            <a:avLst/>
          </a:prstGeom>
          <a:noFill/>
        </p:spPr>
        <p:txBody>
          <a:bodyPr wrap="square" rtlCol="0">
            <a:spAutoFit/>
          </a:bodyPr>
          <a:lstStyle/>
          <a:p>
            <a:r>
              <a:rPr lang="en-US" sz="1050" dirty="0">
                <a:solidFill>
                  <a:schemeClr val="tx1">
                    <a:lumMod val="50000"/>
                    <a:lumOff val="50000"/>
                  </a:schemeClr>
                </a:solidFill>
              </a:rPr>
              <a:t>Source: IHS </a:t>
            </a:r>
            <a:r>
              <a:rPr lang="en-US" sz="1050" dirty="0" err="1">
                <a:solidFill>
                  <a:schemeClr val="tx1">
                    <a:lumMod val="50000"/>
                    <a:lumOff val="50000"/>
                  </a:schemeClr>
                </a:solidFill>
              </a:rPr>
              <a:t>Markit</a:t>
            </a:r>
            <a:r>
              <a:rPr lang="en-US" sz="1050" dirty="0">
                <a:solidFill>
                  <a:schemeClr val="tx1">
                    <a:lumMod val="50000"/>
                    <a:lumOff val="50000"/>
                  </a:schemeClr>
                </a:solidFill>
              </a:rPr>
              <a:t> </a:t>
            </a: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pic>
        <p:nvPicPr>
          <p:cNvPr id="3" name="Picture 2">
            <a:extLst>
              <a:ext uri="{FF2B5EF4-FFF2-40B4-BE49-F238E27FC236}">
                <a16:creationId xmlns:a16="http://schemas.microsoft.com/office/drawing/2014/main" id="{577380D4-ACE9-475C-B997-5131DD2FCC51}"/>
              </a:ext>
            </a:extLst>
          </p:cNvPr>
          <p:cNvPicPr>
            <a:picLocks noChangeAspect="1"/>
          </p:cNvPicPr>
          <p:nvPr/>
        </p:nvPicPr>
        <p:blipFill>
          <a:blip r:embed="rId4"/>
          <a:stretch>
            <a:fillRect/>
          </a:stretch>
        </p:blipFill>
        <p:spPr>
          <a:xfrm>
            <a:off x="2070878" y="1046156"/>
            <a:ext cx="8050244" cy="4931614"/>
          </a:xfrm>
          <a:prstGeom prst="rect">
            <a:avLst/>
          </a:prstGeom>
        </p:spPr>
      </p:pic>
    </p:spTree>
    <p:extLst>
      <p:ext uri="{BB962C8B-B14F-4D97-AF65-F5344CB8AC3E}">
        <p14:creationId xmlns:p14="http://schemas.microsoft.com/office/powerpoint/2010/main" val="2320433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4" name="Rectangle 13">
            <a:extLst>
              <a:ext uri="{FF2B5EF4-FFF2-40B4-BE49-F238E27FC236}">
                <a16:creationId xmlns:a16="http://schemas.microsoft.com/office/drawing/2014/main" id="{583CAC3F-9012-408B-A084-A460D3779F8E}"/>
              </a:ext>
            </a:extLst>
          </p:cNvPr>
          <p:cNvSpPr/>
          <p:nvPr/>
        </p:nvSpPr>
        <p:spPr>
          <a:xfrm>
            <a:off x="0" y="-40804"/>
            <a:ext cx="12192000" cy="6173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07432" y="132663"/>
            <a:ext cx="5329094" cy="670407"/>
          </a:xfrm>
        </p:spPr>
        <p:txBody>
          <a:bodyPr anchor="ctr">
            <a:noAutofit/>
          </a:bodyPr>
          <a:lstStyle/>
          <a:p>
            <a:pPr algn="l"/>
            <a:r>
              <a:rPr lang="en-US" sz="2800" b="1" dirty="0">
                <a:solidFill>
                  <a:srgbClr val="5B9BD5"/>
                </a:solidFill>
                <a:latin typeface="+mn-lt"/>
              </a:rPr>
              <a:t>Conclusions- Triangulating Results </a:t>
            </a:r>
            <a:endParaRPr lang="en-US" sz="2800" i="1" dirty="0">
              <a:solidFill>
                <a:schemeClr val="bg1">
                  <a:lumMod val="85000"/>
                </a:schemeClr>
              </a:solidFill>
              <a:latin typeface="+mn-lt"/>
            </a:endParaRP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pic>
        <p:nvPicPr>
          <p:cNvPr id="2" name="Picture 1">
            <a:extLst>
              <a:ext uri="{FF2B5EF4-FFF2-40B4-BE49-F238E27FC236}">
                <a16:creationId xmlns:a16="http://schemas.microsoft.com/office/drawing/2014/main" id="{0DE7394B-9DC5-464D-A794-D4A102CB626A}"/>
              </a:ext>
            </a:extLst>
          </p:cNvPr>
          <p:cNvPicPr>
            <a:picLocks noChangeAspect="1"/>
          </p:cNvPicPr>
          <p:nvPr/>
        </p:nvPicPr>
        <p:blipFill>
          <a:blip r:embed="rId4"/>
          <a:stretch>
            <a:fillRect/>
          </a:stretch>
        </p:blipFill>
        <p:spPr>
          <a:xfrm>
            <a:off x="405061" y="803070"/>
            <a:ext cx="7267078" cy="2343131"/>
          </a:xfrm>
          <a:prstGeom prst="rect">
            <a:avLst/>
          </a:prstGeom>
        </p:spPr>
      </p:pic>
      <p:graphicFrame>
        <p:nvGraphicFramePr>
          <p:cNvPr id="13" name="Chart 12">
            <a:extLst>
              <a:ext uri="{FF2B5EF4-FFF2-40B4-BE49-F238E27FC236}">
                <a16:creationId xmlns:a16="http://schemas.microsoft.com/office/drawing/2014/main" id="{100A0142-F8FD-4C41-A909-45CBC044A886}"/>
              </a:ext>
            </a:extLst>
          </p:cNvPr>
          <p:cNvGraphicFramePr>
            <a:graphicFrameLocks/>
          </p:cNvGraphicFramePr>
          <p:nvPr>
            <p:extLst>
              <p:ext uri="{D42A27DB-BD31-4B8C-83A1-F6EECF244321}">
                <p14:modId xmlns:p14="http://schemas.microsoft.com/office/powerpoint/2010/main" val="2455159082"/>
              </p:ext>
            </p:extLst>
          </p:nvPr>
        </p:nvGraphicFramePr>
        <p:xfrm>
          <a:off x="2971979" y="3033399"/>
          <a:ext cx="7099332" cy="2791617"/>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5FE4B944-B07D-4C8D-8AF2-994BB4A43D20}"/>
              </a:ext>
            </a:extLst>
          </p:cNvPr>
          <p:cNvSpPr txBox="1"/>
          <p:nvPr/>
        </p:nvSpPr>
        <p:spPr>
          <a:xfrm>
            <a:off x="145605" y="5876265"/>
            <a:ext cx="6193201" cy="253916"/>
          </a:xfrm>
          <a:prstGeom prst="rect">
            <a:avLst/>
          </a:prstGeom>
          <a:noFill/>
        </p:spPr>
        <p:txBody>
          <a:bodyPr wrap="square" rtlCol="0">
            <a:spAutoFit/>
          </a:bodyPr>
          <a:lstStyle/>
          <a:p>
            <a:r>
              <a:rPr lang="en-US" sz="1050" dirty="0">
                <a:solidFill>
                  <a:schemeClr val="tx1">
                    <a:lumMod val="50000"/>
                    <a:lumOff val="50000"/>
                  </a:schemeClr>
                </a:solidFill>
              </a:rPr>
              <a:t>Source:  ESAI Energy  </a:t>
            </a:r>
          </a:p>
        </p:txBody>
      </p:sp>
    </p:spTree>
    <p:extLst>
      <p:ext uri="{BB962C8B-B14F-4D97-AF65-F5344CB8AC3E}">
        <p14:creationId xmlns:p14="http://schemas.microsoft.com/office/powerpoint/2010/main" val="2782520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83CAC3F-9012-408B-A084-A460D3779F8E}"/>
              </a:ext>
            </a:extLst>
          </p:cNvPr>
          <p:cNvSpPr/>
          <p:nvPr/>
        </p:nvSpPr>
        <p:spPr>
          <a:xfrm>
            <a:off x="0" y="-40804"/>
            <a:ext cx="12192000" cy="6173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07432" y="132663"/>
            <a:ext cx="11639472" cy="670407"/>
          </a:xfrm>
        </p:spPr>
        <p:txBody>
          <a:bodyPr anchor="ctr">
            <a:noAutofit/>
          </a:bodyPr>
          <a:lstStyle/>
          <a:p>
            <a:r>
              <a:rPr lang="en-US" sz="2800" b="1" dirty="0">
                <a:solidFill>
                  <a:srgbClr val="5B9BD5"/>
                </a:solidFill>
                <a:latin typeface="+mn-lt"/>
              </a:rPr>
              <a:t>Crude Oil Characteristics Vary</a:t>
            </a:r>
            <a:endParaRPr lang="en-US" sz="2800" i="1" dirty="0">
              <a:solidFill>
                <a:schemeClr val="bg1">
                  <a:lumMod val="85000"/>
                </a:schemeClr>
              </a:solidFill>
              <a:latin typeface="+mn-lt"/>
            </a:endParaRP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5B9BD5">
                    <a:lumMod val="60000"/>
                    <a:lumOff val="40000"/>
                  </a:srgbClr>
                </a:solidFill>
                <a:effectLst/>
                <a:uLnTx/>
                <a:uFillTx/>
                <a:latin typeface="Century Gothic" panose="020B0502020202020204" pitchFamily="34" charset="0"/>
                <a:ea typeface="+mn-ea"/>
                <a:cs typeface="+mn-cs"/>
              </a:rPr>
              <a:t>Uncoventionals</a:t>
            </a:r>
            <a:r>
              <a:rPr kumimoji="0" lang="en-US" sz="1400" b="1" i="0" u="none" strike="noStrike" kern="1200" cap="none" spc="0" normalizeH="0" baseline="0" noProof="0" dirty="0">
                <a:ln>
                  <a:noFill/>
                </a:ln>
                <a:solidFill>
                  <a:srgbClr val="5B9BD5">
                    <a:lumMod val="60000"/>
                    <a:lumOff val="40000"/>
                  </a:srgbClr>
                </a:solidFill>
                <a:effectLst/>
                <a:uLnTx/>
                <a:uFillTx/>
                <a:latin typeface="Century Gothic" panose="020B0502020202020204" pitchFamily="34" charset="0"/>
                <a:ea typeface="+mn-ea"/>
                <a:cs typeface="+mn-cs"/>
              </a:rPr>
              <a:t> 101– </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 Tight Oil and Shale Gas</a:t>
            </a:r>
            <a:endParaRPr kumimoji="0" lang="en-US" sz="1400" b="1" i="0" u="none" strike="noStrike" kern="1200" cap="none" spc="0" normalizeH="0" baseline="0" noProof="0" dirty="0">
              <a:ln>
                <a:noFill/>
              </a:ln>
              <a:solidFill>
                <a:prstClr val="white"/>
              </a:solidFill>
              <a:effectLst/>
              <a:uLnTx/>
              <a:uFillTx/>
              <a:latin typeface="Expo Serif Pro" panose="02040502060300020003" pitchFamily="18" charset="0"/>
              <a:ea typeface="+mn-ea"/>
              <a:cs typeface="+mn-cs"/>
            </a:endParaRPr>
          </a:p>
        </p:txBody>
      </p:sp>
      <p:pic>
        <p:nvPicPr>
          <p:cNvPr id="13" name="Picture 2">
            <a:extLst>
              <a:ext uri="{FF2B5EF4-FFF2-40B4-BE49-F238E27FC236}">
                <a16:creationId xmlns:a16="http://schemas.microsoft.com/office/drawing/2014/main" id="{FA329138-AFA5-4B8E-AB75-D1E84AECD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9371" y="1193132"/>
            <a:ext cx="7055593"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Oval 14">
            <a:extLst>
              <a:ext uri="{FF2B5EF4-FFF2-40B4-BE49-F238E27FC236}">
                <a16:creationId xmlns:a16="http://schemas.microsoft.com/office/drawing/2014/main" id="{E937AAF2-4AB1-4707-8B49-F403D2B50975}"/>
              </a:ext>
            </a:extLst>
          </p:cNvPr>
          <p:cNvSpPr/>
          <p:nvPr/>
        </p:nvSpPr>
        <p:spPr>
          <a:xfrm>
            <a:off x="3742370" y="2983832"/>
            <a:ext cx="3660412" cy="670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Oval 18">
            <a:extLst>
              <a:ext uri="{FF2B5EF4-FFF2-40B4-BE49-F238E27FC236}">
                <a16:creationId xmlns:a16="http://schemas.microsoft.com/office/drawing/2014/main" id="{826C418B-26B0-4742-ADEB-4A5B9E52AFAE}"/>
              </a:ext>
            </a:extLst>
          </p:cNvPr>
          <p:cNvSpPr/>
          <p:nvPr/>
        </p:nvSpPr>
        <p:spPr>
          <a:xfrm>
            <a:off x="5766339" y="4279232"/>
            <a:ext cx="4026453" cy="73761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5E63D932-0894-4287-8941-CB8D1D69A4F5}"/>
              </a:ext>
            </a:extLst>
          </p:cNvPr>
          <p:cNvCxnSpPr/>
          <p:nvPr/>
        </p:nvCxnSpPr>
        <p:spPr bwMode="auto">
          <a:xfrm flipV="1">
            <a:off x="6637970" y="4601609"/>
            <a:ext cx="457200" cy="24857"/>
          </a:xfrm>
          <a:prstGeom prst="straightConnector1">
            <a:avLst/>
          </a:prstGeom>
          <a:ln>
            <a:solidFill>
              <a:srgbClr val="FF0000"/>
            </a:solidFill>
            <a:headEnd type="none" w="med" len="med"/>
            <a:tailEnd type="triangle"/>
          </a:ln>
          <a:extLst/>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C3011A40-95BA-499E-9043-EDC0352DB780}"/>
              </a:ext>
            </a:extLst>
          </p:cNvPr>
          <p:cNvCxnSpPr/>
          <p:nvPr/>
        </p:nvCxnSpPr>
        <p:spPr bwMode="auto">
          <a:xfrm flipV="1">
            <a:off x="6333170" y="4427962"/>
            <a:ext cx="228600" cy="173647"/>
          </a:xfrm>
          <a:prstGeom prst="straightConnector1">
            <a:avLst/>
          </a:prstGeom>
          <a:ln>
            <a:solidFill>
              <a:srgbClr val="FF0000"/>
            </a:solidFill>
            <a:headEnd type="none" w="med" len="med"/>
            <a:tailEnd type="triangle"/>
          </a:ln>
          <a:extLst/>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9D4A7109-29ED-4887-BFD8-C7F7B3F22C8A}"/>
              </a:ext>
            </a:extLst>
          </p:cNvPr>
          <p:cNvCxnSpPr/>
          <p:nvPr/>
        </p:nvCxnSpPr>
        <p:spPr bwMode="auto">
          <a:xfrm>
            <a:off x="5875970" y="4648040"/>
            <a:ext cx="304800" cy="88392"/>
          </a:xfrm>
          <a:prstGeom prst="straightConnector1">
            <a:avLst/>
          </a:prstGeom>
          <a:ln>
            <a:solidFill>
              <a:srgbClr val="FF0000"/>
            </a:solidFill>
            <a:headEnd type="none" w="med" len="med"/>
            <a:tailEnd type="triangle"/>
          </a:ln>
          <a:ex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1213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75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75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83CAC3F-9012-408B-A084-A460D3779F8E}"/>
              </a:ext>
            </a:extLst>
          </p:cNvPr>
          <p:cNvSpPr/>
          <p:nvPr/>
        </p:nvSpPr>
        <p:spPr>
          <a:xfrm>
            <a:off x="0" y="-40804"/>
            <a:ext cx="12192000" cy="6173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07432" y="132663"/>
            <a:ext cx="11639472" cy="670407"/>
          </a:xfrm>
        </p:spPr>
        <p:txBody>
          <a:bodyPr anchor="ctr">
            <a:noAutofit/>
          </a:bodyPr>
          <a:lstStyle/>
          <a:p>
            <a:r>
              <a:rPr lang="en-US" sz="2800" b="1" dirty="0">
                <a:solidFill>
                  <a:srgbClr val="5B9BD5"/>
                </a:solidFill>
                <a:latin typeface="+mn-lt"/>
              </a:rPr>
              <a:t>Tale of Two Pathways: 2018-2019</a:t>
            </a:r>
            <a:endParaRPr lang="en-US" sz="2800" i="1" dirty="0">
              <a:solidFill>
                <a:schemeClr val="bg1">
                  <a:lumMod val="85000"/>
                </a:schemeClr>
              </a:solidFill>
              <a:latin typeface="+mn-lt"/>
            </a:endParaRP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5B9BD5">
                    <a:lumMod val="60000"/>
                    <a:lumOff val="40000"/>
                  </a:srgbClr>
                </a:solidFill>
                <a:effectLst/>
                <a:uLnTx/>
                <a:uFillTx/>
                <a:latin typeface="Century Gothic" panose="020B0502020202020204" pitchFamily="34" charset="0"/>
                <a:ea typeface="+mn-ea"/>
                <a:cs typeface="+mn-cs"/>
              </a:rPr>
              <a:t>Uncoventionals</a:t>
            </a:r>
            <a:r>
              <a:rPr kumimoji="0" lang="en-US" sz="1400" b="1" i="0" u="none" strike="noStrike" kern="1200" cap="none" spc="0" normalizeH="0" baseline="0" noProof="0" dirty="0">
                <a:ln>
                  <a:noFill/>
                </a:ln>
                <a:solidFill>
                  <a:srgbClr val="5B9BD5">
                    <a:lumMod val="60000"/>
                    <a:lumOff val="40000"/>
                  </a:srgbClr>
                </a:solidFill>
                <a:effectLst/>
                <a:uLnTx/>
                <a:uFillTx/>
                <a:latin typeface="Century Gothic" panose="020B0502020202020204" pitchFamily="34" charset="0"/>
                <a:ea typeface="+mn-ea"/>
                <a:cs typeface="+mn-cs"/>
              </a:rPr>
              <a:t> 101– </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 Tight Oil and Shale Gas</a:t>
            </a:r>
            <a:endParaRPr kumimoji="0" lang="en-US" sz="1400" b="1" i="0" u="none" strike="noStrike" kern="1200" cap="none" spc="0" normalizeH="0" baseline="0" noProof="0" dirty="0">
              <a:ln>
                <a:noFill/>
              </a:ln>
              <a:solidFill>
                <a:prstClr val="white"/>
              </a:solidFill>
              <a:effectLst/>
              <a:uLnTx/>
              <a:uFillTx/>
              <a:latin typeface="Expo Serif Pro" panose="02040502060300020003" pitchFamily="18" charset="0"/>
              <a:ea typeface="+mn-ea"/>
              <a:cs typeface="+mn-cs"/>
            </a:endParaRPr>
          </a:p>
        </p:txBody>
      </p:sp>
      <p:sp>
        <p:nvSpPr>
          <p:cNvPr id="17" name="Content Placeholder 6">
            <a:extLst>
              <a:ext uri="{FF2B5EF4-FFF2-40B4-BE49-F238E27FC236}">
                <a16:creationId xmlns:a16="http://schemas.microsoft.com/office/drawing/2014/main" id="{E5968D61-1F7D-4DB2-A05B-76F7479BCEF1}"/>
              </a:ext>
            </a:extLst>
          </p:cNvPr>
          <p:cNvSpPr txBox="1">
            <a:spLocks/>
          </p:cNvSpPr>
          <p:nvPr/>
        </p:nvSpPr>
        <p:spPr>
          <a:xfrm>
            <a:off x="794084" y="1489752"/>
            <a:ext cx="4806616" cy="38528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rgbClr val="0070C0"/>
                </a:solidFill>
              </a:rPr>
              <a:t>Price Improves, but…</a:t>
            </a:r>
            <a:endParaRPr lang="en-US" dirty="0"/>
          </a:p>
          <a:p>
            <a:pPr marL="285750" indent="-285750" algn="l">
              <a:buFont typeface="Arial" panose="020B0604020202020204" pitchFamily="34" charset="0"/>
              <a:buChar char="•"/>
            </a:pPr>
            <a:r>
              <a:rPr lang="en-US" sz="1800" dirty="0">
                <a:solidFill>
                  <a:srgbClr val="252D3A"/>
                </a:solidFill>
              </a:rPr>
              <a:t>OPEC/non-OPEC cuts successfully tease out excess inventory</a:t>
            </a:r>
          </a:p>
          <a:p>
            <a:pPr marL="285750" indent="-285750" algn="l">
              <a:buFont typeface="Arial" panose="020B0604020202020204" pitchFamily="34" charset="0"/>
              <a:buChar char="•"/>
            </a:pPr>
            <a:r>
              <a:rPr lang="en-US" sz="1800" dirty="0">
                <a:solidFill>
                  <a:srgbClr val="252D3A"/>
                </a:solidFill>
              </a:rPr>
              <a:t>But higher prices, lending and capital flows/spend stimulate new and quick cycle output additions</a:t>
            </a:r>
          </a:p>
          <a:p>
            <a:pPr marL="285750" indent="-285750" algn="l">
              <a:buFont typeface="Arial" panose="020B0604020202020204" pitchFamily="34" charset="0"/>
              <a:buChar char="•"/>
            </a:pPr>
            <a:r>
              <a:rPr lang="en-US" sz="1800" dirty="0">
                <a:solidFill>
                  <a:srgbClr val="252D3A"/>
                </a:solidFill>
              </a:rPr>
              <a:t>And if Demand growths slows…</a:t>
            </a:r>
          </a:p>
          <a:p>
            <a:pPr marL="285750" indent="-285750" algn="l">
              <a:buFont typeface="Arial" panose="020B0604020202020204" pitchFamily="34" charset="0"/>
              <a:buChar char="•"/>
            </a:pPr>
            <a:r>
              <a:rPr lang="en-US" sz="1800" dirty="0">
                <a:solidFill>
                  <a:srgbClr val="252D3A"/>
                </a:solidFill>
              </a:rPr>
              <a:t>OPEC alliance erodes as member nations chase market share and revenue output; Nigeria and Libya outperform, Iran breaks ranks</a:t>
            </a:r>
          </a:p>
          <a:p>
            <a:pPr marL="342900" indent="-342900">
              <a:buFontTx/>
              <a:buChar char="-"/>
            </a:pPr>
            <a:endParaRPr lang="en-US" dirty="0"/>
          </a:p>
        </p:txBody>
      </p:sp>
      <p:sp>
        <p:nvSpPr>
          <p:cNvPr id="18" name="Content Placeholder 7">
            <a:extLst>
              <a:ext uri="{FF2B5EF4-FFF2-40B4-BE49-F238E27FC236}">
                <a16:creationId xmlns:a16="http://schemas.microsoft.com/office/drawing/2014/main" id="{AB17965D-65AF-42CF-A82F-AFAF674954DC}"/>
              </a:ext>
            </a:extLst>
          </p:cNvPr>
          <p:cNvSpPr txBox="1">
            <a:spLocks/>
          </p:cNvSpPr>
          <p:nvPr/>
        </p:nvSpPr>
        <p:spPr>
          <a:xfrm>
            <a:off x="6448393" y="1313455"/>
            <a:ext cx="4620659" cy="36454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0070C0"/>
                </a:solidFill>
              </a:rPr>
              <a:t>Disruptive Events</a:t>
            </a:r>
          </a:p>
          <a:p>
            <a:pPr marL="285750" indent="-285750"/>
            <a:r>
              <a:rPr lang="en-US" sz="1800" dirty="0">
                <a:solidFill>
                  <a:srgbClr val="252D3A"/>
                </a:solidFill>
              </a:rPr>
              <a:t>US/other production increase puts downward pressure on prices and requires additional OPEC cuts </a:t>
            </a:r>
          </a:p>
          <a:p>
            <a:pPr marL="285750" indent="-285750"/>
            <a:r>
              <a:rPr lang="en-US" sz="1800" dirty="0">
                <a:solidFill>
                  <a:srgbClr val="252D3A"/>
                </a:solidFill>
              </a:rPr>
              <a:t>Demand growth increases</a:t>
            </a:r>
          </a:p>
          <a:p>
            <a:pPr marL="285750" indent="-285750"/>
            <a:r>
              <a:rPr lang="en-US" sz="1800" dirty="0">
                <a:solidFill>
                  <a:srgbClr val="252D3A"/>
                </a:solidFill>
              </a:rPr>
              <a:t>Geopolitical events (Venezuela?)  remove barrels from the market</a:t>
            </a:r>
          </a:p>
          <a:p>
            <a:pPr marL="285750" indent="-285750"/>
            <a:r>
              <a:rPr lang="en-US" sz="1800" dirty="0">
                <a:solidFill>
                  <a:srgbClr val="252D3A"/>
                </a:solidFill>
              </a:rPr>
              <a:t>Iranian, Russian sanctions; trade wars disrupt supply/demand? </a:t>
            </a:r>
          </a:p>
          <a:p>
            <a:pPr marL="285750" indent="-285750"/>
            <a:r>
              <a:rPr lang="en-US" sz="1800" dirty="0">
                <a:solidFill>
                  <a:srgbClr val="252D3A"/>
                </a:solidFill>
              </a:rPr>
              <a:t>Environmental opposition to FFs impedes infrastructure and new investment</a:t>
            </a:r>
          </a:p>
          <a:p>
            <a:pPr marL="285750" indent="-285750"/>
            <a:r>
              <a:rPr lang="en-US" sz="1800" dirty="0">
                <a:solidFill>
                  <a:srgbClr val="252D3A"/>
                </a:solidFill>
              </a:rPr>
              <a:t>Isolationism and new regional alignments</a:t>
            </a:r>
          </a:p>
        </p:txBody>
      </p:sp>
    </p:spTree>
    <p:extLst>
      <p:ext uri="{BB962C8B-B14F-4D97-AF65-F5344CB8AC3E}">
        <p14:creationId xmlns:p14="http://schemas.microsoft.com/office/powerpoint/2010/main" val="2474911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14237" y="259159"/>
            <a:ext cx="11563523" cy="670407"/>
          </a:xfrm>
        </p:spPr>
        <p:txBody>
          <a:bodyPr anchor="ctr">
            <a:noAutofit/>
          </a:bodyPr>
          <a:lstStyle/>
          <a:p>
            <a:r>
              <a:rPr lang="en-US" sz="3200" b="1" dirty="0">
                <a:solidFill>
                  <a:srgbClr val="5B9BD5"/>
                </a:solidFill>
                <a:latin typeface="+mn-lt"/>
              </a:rPr>
              <a:t>Experimentation Spurred by $12/</a:t>
            </a:r>
            <a:r>
              <a:rPr lang="en-US" sz="3200" b="1" dirty="0" err="1">
                <a:solidFill>
                  <a:srgbClr val="5B9BD5"/>
                </a:solidFill>
                <a:latin typeface="+mn-lt"/>
              </a:rPr>
              <a:t>mcf</a:t>
            </a:r>
            <a:r>
              <a:rPr lang="en-US" sz="3200" b="1" dirty="0">
                <a:solidFill>
                  <a:srgbClr val="5B9BD5"/>
                </a:solidFill>
                <a:latin typeface="+mn-lt"/>
              </a:rPr>
              <a:t> Gas an $100/b Oil</a:t>
            </a:r>
            <a:r>
              <a:rPr lang="en-US" sz="3200" b="1" dirty="0">
                <a:solidFill>
                  <a:srgbClr val="004165"/>
                </a:solidFill>
                <a:latin typeface="+mn-lt"/>
                <a:cs typeface="Calibri Light" panose="020F0302020204030204" pitchFamily="34" charset="0"/>
              </a:rPr>
              <a:t/>
            </a:r>
            <a:br>
              <a:rPr lang="en-US" sz="3200" b="1" dirty="0">
                <a:solidFill>
                  <a:srgbClr val="004165"/>
                </a:solidFill>
                <a:latin typeface="+mn-lt"/>
                <a:cs typeface="Calibri Light" panose="020F0302020204030204" pitchFamily="34" charset="0"/>
              </a:rPr>
            </a:br>
            <a:endParaRPr lang="en-US" sz="3200" i="1" dirty="0">
              <a:solidFill>
                <a:schemeClr val="bg1">
                  <a:lumMod val="85000"/>
                </a:schemeClr>
              </a:solidFill>
              <a:latin typeface="+mn-lt"/>
            </a:endParaRPr>
          </a:p>
        </p:txBody>
      </p:sp>
      <p:graphicFrame>
        <p:nvGraphicFramePr>
          <p:cNvPr id="13" name="Chart 12">
            <a:extLst>
              <a:ext uri="{FF2B5EF4-FFF2-40B4-BE49-F238E27FC236}">
                <a16:creationId xmlns:a16="http://schemas.microsoft.com/office/drawing/2014/main" id="{226CF18E-C4BE-46FE-B889-671CE50DDD4B}"/>
              </a:ext>
            </a:extLst>
          </p:cNvPr>
          <p:cNvGraphicFramePr>
            <a:graphicFrameLocks/>
          </p:cNvGraphicFramePr>
          <p:nvPr>
            <p:extLst>
              <p:ext uri="{D42A27DB-BD31-4B8C-83A1-F6EECF244321}">
                <p14:modId xmlns:p14="http://schemas.microsoft.com/office/powerpoint/2010/main" val="300634193"/>
              </p:ext>
            </p:extLst>
          </p:nvPr>
        </p:nvGraphicFramePr>
        <p:xfrm>
          <a:off x="784576" y="594362"/>
          <a:ext cx="10622844" cy="534870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2ADED7D9-5FDD-4311-8416-9E7C01B22430}"/>
              </a:ext>
            </a:extLst>
          </p:cNvPr>
          <p:cNvSpPr txBox="1"/>
          <p:nvPr/>
        </p:nvSpPr>
        <p:spPr>
          <a:xfrm>
            <a:off x="145606" y="5876265"/>
            <a:ext cx="2521394" cy="261610"/>
          </a:xfrm>
          <a:prstGeom prst="rect">
            <a:avLst/>
          </a:prstGeom>
          <a:noFill/>
        </p:spPr>
        <p:txBody>
          <a:bodyPr wrap="square" rtlCol="0">
            <a:spAutoFit/>
          </a:bodyPr>
          <a:lstStyle/>
          <a:p>
            <a:r>
              <a:rPr lang="en-US" sz="1050" dirty="0">
                <a:solidFill>
                  <a:schemeClr val="tx1">
                    <a:lumMod val="50000"/>
                    <a:lumOff val="50000"/>
                  </a:schemeClr>
                </a:solidFill>
              </a:rPr>
              <a:t>Data source: Reuters</a:t>
            </a:r>
          </a:p>
        </p:txBody>
      </p:sp>
      <p:sp>
        <p:nvSpPr>
          <p:cNvPr id="16" name="TextBox 15">
            <a:extLst>
              <a:ext uri="{FF2B5EF4-FFF2-40B4-BE49-F238E27FC236}">
                <a16:creationId xmlns:a16="http://schemas.microsoft.com/office/drawing/2014/main" id="{C467D2E2-4A72-405B-9020-29B12841A3DB}"/>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spTree>
    <p:extLst>
      <p:ext uri="{BB962C8B-B14F-4D97-AF65-F5344CB8AC3E}">
        <p14:creationId xmlns:p14="http://schemas.microsoft.com/office/powerpoint/2010/main" val="76310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graphicEl>
                                              <a:chart seriesIdx="0" categoryIdx="-4" bldStep="series"/>
                                            </p:graphicEl>
                                          </p:spTgt>
                                        </p:tgtEl>
                                        <p:attrNameLst>
                                          <p:attrName>style.visibility</p:attrName>
                                        </p:attrNameLst>
                                      </p:cBhvr>
                                      <p:to>
                                        <p:strVal val="visible"/>
                                      </p:to>
                                    </p:set>
                                    <p:animEffect transition="in" filter="wipe(left)">
                                      <p:cBhvr>
                                        <p:cTn id="7" dur="5000"/>
                                        <p:tgtEl>
                                          <p:spTgt spid="13">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Chart bld="series" animBg="0"/>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pic>
        <p:nvPicPr>
          <p:cNvPr id="11" name="us_shale_02">
            <a:hlinkClick r:id="" action="ppaction://media"/>
            <a:extLst>
              <a:ext uri="{FF2B5EF4-FFF2-40B4-BE49-F238E27FC236}">
                <a16:creationId xmlns:a16="http://schemas.microsoft.com/office/drawing/2014/main" id="{9AA65A42-0330-478A-8E2D-398451A1D1B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165432"/>
          </a:xfrm>
          <a:prstGeom prst="rect">
            <a:avLst/>
          </a:prstGeom>
        </p:spPr>
      </p:pic>
      <p:sp>
        <p:nvSpPr>
          <p:cNvPr id="12" name="TextBox 11">
            <a:extLst>
              <a:ext uri="{FF2B5EF4-FFF2-40B4-BE49-F238E27FC236}">
                <a16:creationId xmlns:a16="http://schemas.microsoft.com/office/drawing/2014/main" id="{D91E0439-EE13-43D6-B6BF-584040F26EC0}"/>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err="1">
                <a:solidFill>
                  <a:schemeClr val="accent5">
                    <a:lumMod val="60000"/>
                    <a:lumOff val="40000"/>
                  </a:schemeClr>
                </a:solidFill>
                <a:latin typeface="Century Gothic" panose="020B0502020202020204" pitchFamily="34" charset="0"/>
              </a:rPr>
              <a:t>Uncoventionals</a:t>
            </a:r>
            <a:r>
              <a:rPr lang="en-US" sz="1400" b="1" dirty="0">
                <a:solidFill>
                  <a:schemeClr val="accent5">
                    <a:lumMod val="60000"/>
                    <a:lumOff val="40000"/>
                  </a:schemeClr>
                </a:solidFill>
                <a:latin typeface="Century Gothic" panose="020B0502020202020204" pitchFamily="34" charset="0"/>
              </a:rPr>
              <a:t> 101– </a:t>
            </a:r>
            <a:r>
              <a:rPr lang="en-US" sz="1400" b="1" dirty="0">
                <a:solidFill>
                  <a:schemeClr val="bg1"/>
                </a:solidFill>
                <a:latin typeface="Century Gothic" panose="020B0502020202020204" pitchFamily="34" charset="0"/>
              </a:rPr>
              <a:t>U.S. Tight Oil and Shale Gas</a:t>
            </a:r>
            <a:endParaRPr lang="en-US" sz="1400" b="1" dirty="0">
              <a:solidFill>
                <a:schemeClr val="bg1"/>
              </a:solidFill>
              <a:latin typeface="Expo Serif Pro" panose="02040502060300020003" pitchFamily="18" charset="0"/>
            </a:endParaRPr>
          </a:p>
        </p:txBody>
      </p:sp>
    </p:spTree>
    <p:extLst>
      <p:ext uri="{BB962C8B-B14F-4D97-AF65-F5344CB8AC3E}">
        <p14:creationId xmlns:p14="http://schemas.microsoft.com/office/powerpoint/2010/main" val="135894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extBox 11">
            <a:extLst>
              <a:ext uri="{FF2B5EF4-FFF2-40B4-BE49-F238E27FC236}">
                <a16:creationId xmlns:a16="http://schemas.microsoft.com/office/drawing/2014/main" id="{D91E0439-EE13-43D6-B6BF-584040F26EC0}"/>
              </a:ext>
            </a:extLst>
          </p:cNvPr>
          <p:cNvSpPr txBox="1"/>
          <p:nvPr/>
        </p:nvSpPr>
        <p:spPr>
          <a:xfrm>
            <a:off x="145607" y="6234628"/>
            <a:ext cx="26457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5B9BD5">
                    <a:lumMod val="60000"/>
                    <a:lumOff val="40000"/>
                  </a:srgbClr>
                </a:solidFill>
                <a:effectLst/>
                <a:uLnTx/>
                <a:uFillTx/>
                <a:latin typeface="Century Gothic" panose="020B0502020202020204" pitchFamily="34" charset="0"/>
                <a:ea typeface="+mn-ea"/>
                <a:cs typeface="+mn-cs"/>
              </a:rPr>
              <a:t>Uncoventionals</a:t>
            </a:r>
            <a:r>
              <a:rPr kumimoji="0" lang="en-US" sz="1400" b="1" i="0" u="none" strike="noStrike" kern="1200" cap="none" spc="0" normalizeH="0" baseline="0" noProof="0" dirty="0">
                <a:ln>
                  <a:noFill/>
                </a:ln>
                <a:solidFill>
                  <a:srgbClr val="5B9BD5">
                    <a:lumMod val="60000"/>
                    <a:lumOff val="40000"/>
                  </a:srgbClr>
                </a:solidFill>
                <a:effectLst/>
                <a:uLnTx/>
                <a:uFillTx/>
                <a:latin typeface="Century Gothic" panose="020B0502020202020204" pitchFamily="34" charset="0"/>
                <a:ea typeface="+mn-ea"/>
                <a:cs typeface="+mn-cs"/>
              </a:rPr>
              <a:t> 101– </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 Tight Oil and Shale Gas</a:t>
            </a:r>
            <a:endParaRPr kumimoji="0" lang="en-US" sz="1400" b="1" i="0" u="none" strike="noStrike" kern="1200" cap="none" spc="0" normalizeH="0" baseline="0" noProof="0" dirty="0">
              <a:ln>
                <a:noFill/>
              </a:ln>
              <a:solidFill>
                <a:prstClr val="white"/>
              </a:solidFill>
              <a:effectLst/>
              <a:uLnTx/>
              <a:uFillTx/>
              <a:latin typeface="Expo Serif Pro" panose="02040502060300020003" pitchFamily="18" charset="0"/>
              <a:ea typeface="+mn-ea"/>
              <a:cs typeface="+mn-cs"/>
            </a:endParaRPr>
          </a:p>
        </p:txBody>
      </p:sp>
      <p:pic>
        <p:nvPicPr>
          <p:cNvPr id="4098" name="Picture 2" descr="https://www.eia.gov/maps/images/shale_gas_lower48.jpg">
            <a:extLst>
              <a:ext uri="{FF2B5EF4-FFF2-40B4-BE49-F238E27FC236}">
                <a16:creationId xmlns:a16="http://schemas.microsoft.com/office/drawing/2014/main" id="{D0AD6185-2CD4-4184-8A4D-A69991A76B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8944727" cy="61344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FB83FD4-E93A-4596-B69F-25DF3C89B25E}"/>
              </a:ext>
            </a:extLst>
          </p:cNvPr>
          <p:cNvSpPr txBox="1"/>
          <p:nvPr/>
        </p:nvSpPr>
        <p:spPr>
          <a:xfrm>
            <a:off x="9180829" y="1290670"/>
            <a:ext cx="2766075" cy="4278094"/>
          </a:xfrm>
          <a:prstGeom prst="rect">
            <a:avLst/>
          </a:prstGeom>
          <a:noFill/>
          <a:ln>
            <a:solidFill>
              <a:srgbClr val="0095AB"/>
            </a:solidFill>
          </a:ln>
        </p:spPr>
        <p:txBody>
          <a:bodyPr wrap="square" rtlCol="0">
            <a:spAutoFit/>
          </a:bodyPr>
          <a:lstStyle/>
          <a:p>
            <a:r>
              <a:rPr lang="en-US" sz="1600" dirty="0">
                <a:solidFill>
                  <a:srgbClr val="252D3A"/>
                </a:solidFill>
                <a:ea typeface="ＭＳ Ｐゴシック"/>
              </a:rPr>
              <a:t>U.S. shale gas and tight oil resources are widespread but production is concentrated in key plays.</a:t>
            </a:r>
          </a:p>
          <a:p>
            <a:endParaRPr lang="en-US" sz="1600" dirty="0">
              <a:solidFill>
                <a:srgbClr val="252D3A"/>
              </a:solidFill>
              <a:ea typeface="ＭＳ Ｐゴシック"/>
            </a:endParaRPr>
          </a:p>
          <a:p>
            <a:r>
              <a:rPr lang="en-US" sz="1600" dirty="0">
                <a:solidFill>
                  <a:srgbClr val="252D3A"/>
                </a:solidFill>
                <a:ea typeface="ＭＳ Ｐゴシック"/>
              </a:rPr>
              <a:t>95% of recent U.S. oil/gas production increases came from just 7 key basins</a:t>
            </a:r>
          </a:p>
          <a:p>
            <a:pPr marL="285750" indent="-285750">
              <a:buFont typeface="Arial" panose="020B0604020202020204" pitchFamily="34" charset="0"/>
              <a:buChar char="•"/>
            </a:pPr>
            <a:r>
              <a:rPr lang="en-US" sz="1600" dirty="0">
                <a:solidFill>
                  <a:srgbClr val="252D3A"/>
                </a:solidFill>
                <a:ea typeface="ＭＳ Ｐゴシック"/>
              </a:rPr>
              <a:t>Appalachia</a:t>
            </a:r>
          </a:p>
          <a:p>
            <a:pPr marL="285750" indent="-285750">
              <a:buFont typeface="Arial" panose="020B0604020202020204" pitchFamily="34" charset="0"/>
              <a:buChar char="•"/>
            </a:pPr>
            <a:r>
              <a:rPr lang="en-US" sz="1600" dirty="0">
                <a:solidFill>
                  <a:srgbClr val="252D3A"/>
                </a:solidFill>
                <a:ea typeface="ＭＳ Ｐゴシック"/>
              </a:rPr>
              <a:t>Bakken</a:t>
            </a:r>
          </a:p>
          <a:p>
            <a:pPr marL="285750" indent="-285750">
              <a:buFont typeface="Arial" panose="020B0604020202020204" pitchFamily="34" charset="0"/>
              <a:buChar char="•"/>
            </a:pPr>
            <a:r>
              <a:rPr lang="en-US" sz="1600" dirty="0">
                <a:solidFill>
                  <a:srgbClr val="252D3A"/>
                </a:solidFill>
                <a:ea typeface="ＭＳ Ｐゴシック"/>
              </a:rPr>
              <a:t>Niobrara</a:t>
            </a:r>
          </a:p>
          <a:p>
            <a:pPr marL="285750" indent="-285750">
              <a:buFont typeface="Arial" panose="020B0604020202020204" pitchFamily="34" charset="0"/>
              <a:buChar char="•"/>
            </a:pPr>
            <a:r>
              <a:rPr lang="en-US" sz="1600" dirty="0">
                <a:solidFill>
                  <a:srgbClr val="252D3A"/>
                </a:solidFill>
                <a:ea typeface="ＭＳ Ｐゴシック"/>
              </a:rPr>
              <a:t>Anadarko</a:t>
            </a:r>
          </a:p>
          <a:p>
            <a:pPr marL="285750" indent="-285750">
              <a:buFont typeface="Arial" panose="020B0604020202020204" pitchFamily="34" charset="0"/>
              <a:buChar char="•"/>
            </a:pPr>
            <a:r>
              <a:rPr lang="en-US" sz="1600" dirty="0">
                <a:solidFill>
                  <a:srgbClr val="252D3A"/>
                </a:solidFill>
                <a:ea typeface="ＭＳ Ｐゴシック"/>
              </a:rPr>
              <a:t>Permian</a:t>
            </a:r>
          </a:p>
          <a:p>
            <a:pPr marL="285750" indent="-285750">
              <a:buFont typeface="Arial" panose="020B0604020202020204" pitchFamily="34" charset="0"/>
              <a:buChar char="•"/>
            </a:pPr>
            <a:r>
              <a:rPr lang="en-US" sz="1600" dirty="0">
                <a:solidFill>
                  <a:srgbClr val="252D3A"/>
                </a:solidFill>
                <a:ea typeface="ＭＳ Ｐゴシック"/>
              </a:rPr>
              <a:t>Haynesville</a:t>
            </a:r>
          </a:p>
          <a:p>
            <a:pPr marL="285750" indent="-285750">
              <a:buFont typeface="Arial" panose="020B0604020202020204" pitchFamily="34" charset="0"/>
              <a:buChar char="•"/>
            </a:pPr>
            <a:r>
              <a:rPr lang="en-US" sz="1600" dirty="0">
                <a:solidFill>
                  <a:srgbClr val="252D3A"/>
                </a:solidFill>
                <a:ea typeface="ＭＳ Ｐゴシック"/>
              </a:rPr>
              <a:t>Eagle Ford</a:t>
            </a:r>
          </a:p>
          <a:p>
            <a:pPr marL="285750" indent="-285750">
              <a:buFont typeface="Arial" panose="020B0604020202020204" pitchFamily="34" charset="0"/>
              <a:buChar char="•"/>
            </a:pPr>
            <a:endParaRPr lang="en-US" sz="1600" dirty="0">
              <a:solidFill>
                <a:srgbClr val="000000"/>
              </a:solidFill>
              <a:ea typeface="ＭＳ Ｐゴシック"/>
            </a:endParaRPr>
          </a:p>
          <a:p>
            <a:pPr marL="285750" indent="-285750">
              <a:buFont typeface="Arial" panose="020B0604020202020204" pitchFamily="34" charset="0"/>
              <a:buChar char="•"/>
            </a:pPr>
            <a:endParaRPr lang="en-US" sz="1600" dirty="0">
              <a:solidFill>
                <a:srgbClr val="000000"/>
              </a:solidFill>
              <a:ea typeface="ＭＳ Ｐゴシック"/>
            </a:endParaRPr>
          </a:p>
        </p:txBody>
      </p:sp>
      <p:cxnSp>
        <p:nvCxnSpPr>
          <p:cNvPr id="5" name="Straight Arrow Connector 4">
            <a:extLst>
              <a:ext uri="{FF2B5EF4-FFF2-40B4-BE49-F238E27FC236}">
                <a16:creationId xmlns:a16="http://schemas.microsoft.com/office/drawing/2014/main" id="{78AF7270-2557-405B-914D-D4740517BBF4}"/>
              </a:ext>
            </a:extLst>
          </p:cNvPr>
          <p:cNvCxnSpPr>
            <a:cxnSpLocks/>
          </p:cNvCxnSpPr>
          <p:nvPr/>
        </p:nvCxnSpPr>
        <p:spPr>
          <a:xfrm flipH="1" flipV="1">
            <a:off x="3714751" y="1019175"/>
            <a:ext cx="5440709" cy="2415955"/>
          </a:xfrm>
          <a:prstGeom prst="straightConnector1">
            <a:avLst/>
          </a:prstGeom>
          <a:ln w="38100">
            <a:solidFill>
              <a:srgbClr val="0095AB"/>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D47B264-5DBF-471C-9819-2AF263EDABE7}"/>
              </a:ext>
            </a:extLst>
          </p:cNvPr>
          <p:cNvCxnSpPr>
            <a:cxnSpLocks/>
          </p:cNvCxnSpPr>
          <p:nvPr/>
        </p:nvCxnSpPr>
        <p:spPr>
          <a:xfrm flipH="1" flipV="1">
            <a:off x="3362326" y="2129577"/>
            <a:ext cx="5793134" cy="1305553"/>
          </a:xfrm>
          <a:prstGeom prst="straightConnector1">
            <a:avLst/>
          </a:prstGeom>
          <a:ln w="38100">
            <a:solidFill>
              <a:srgbClr val="0095AB"/>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CB88D5F-DEAB-48C8-BF51-9E71DB2FEFBA}"/>
              </a:ext>
            </a:extLst>
          </p:cNvPr>
          <p:cNvCxnSpPr>
            <a:cxnSpLocks/>
          </p:cNvCxnSpPr>
          <p:nvPr/>
        </p:nvCxnSpPr>
        <p:spPr>
          <a:xfrm flipH="1">
            <a:off x="4152900" y="3435130"/>
            <a:ext cx="5002560" cy="121835"/>
          </a:xfrm>
          <a:prstGeom prst="straightConnector1">
            <a:avLst/>
          </a:prstGeom>
          <a:ln w="38100">
            <a:solidFill>
              <a:srgbClr val="0095AB"/>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FDD78EF-15C0-46C6-BBE8-9C2E636330FD}"/>
              </a:ext>
            </a:extLst>
          </p:cNvPr>
          <p:cNvCxnSpPr>
            <a:cxnSpLocks/>
          </p:cNvCxnSpPr>
          <p:nvPr/>
        </p:nvCxnSpPr>
        <p:spPr>
          <a:xfrm flipH="1">
            <a:off x="4444350" y="3435130"/>
            <a:ext cx="4727714" cy="1527395"/>
          </a:xfrm>
          <a:prstGeom prst="straightConnector1">
            <a:avLst/>
          </a:prstGeom>
          <a:ln w="38100">
            <a:solidFill>
              <a:srgbClr val="0095AB"/>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FC0FEF9-DD3E-424A-B08A-8A68A03679AB}"/>
              </a:ext>
            </a:extLst>
          </p:cNvPr>
          <p:cNvCxnSpPr>
            <a:cxnSpLocks/>
          </p:cNvCxnSpPr>
          <p:nvPr/>
        </p:nvCxnSpPr>
        <p:spPr>
          <a:xfrm flipH="1">
            <a:off x="3609975" y="3435130"/>
            <a:ext cx="5570854" cy="913337"/>
          </a:xfrm>
          <a:prstGeom prst="straightConnector1">
            <a:avLst/>
          </a:prstGeom>
          <a:ln w="38100">
            <a:solidFill>
              <a:srgbClr val="0095AB"/>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8AE6EC6-3AB3-4628-B307-EBA80EB08A8A}"/>
              </a:ext>
            </a:extLst>
          </p:cNvPr>
          <p:cNvCxnSpPr>
            <a:cxnSpLocks/>
          </p:cNvCxnSpPr>
          <p:nvPr/>
        </p:nvCxnSpPr>
        <p:spPr>
          <a:xfrm flipH="1" flipV="1">
            <a:off x="7210426" y="2340317"/>
            <a:ext cx="1961638" cy="1094813"/>
          </a:xfrm>
          <a:prstGeom prst="straightConnector1">
            <a:avLst/>
          </a:prstGeom>
          <a:ln w="38100">
            <a:solidFill>
              <a:srgbClr val="0095AB"/>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F58F214-3CF7-4C88-961C-15447F4F2335}"/>
              </a:ext>
            </a:extLst>
          </p:cNvPr>
          <p:cNvSpPr txBox="1"/>
          <p:nvPr/>
        </p:nvSpPr>
        <p:spPr>
          <a:xfrm>
            <a:off x="9543392" y="106042"/>
            <a:ext cx="2521394" cy="246221"/>
          </a:xfrm>
          <a:prstGeom prst="rect">
            <a:avLst/>
          </a:prstGeom>
          <a:noFill/>
        </p:spPr>
        <p:txBody>
          <a:bodyPr wrap="square" rtlCol="0">
            <a:spAutoFit/>
          </a:bodyPr>
          <a:lstStyle/>
          <a:p>
            <a:pPr algn="r"/>
            <a:r>
              <a:rPr lang="en-US" sz="1000" dirty="0">
                <a:solidFill>
                  <a:schemeClr val="tx1">
                    <a:lumMod val="50000"/>
                    <a:lumOff val="50000"/>
                  </a:schemeClr>
                </a:solidFill>
              </a:rPr>
              <a:t>Data source: EIA</a:t>
            </a:r>
          </a:p>
        </p:txBody>
      </p:sp>
      <p:cxnSp>
        <p:nvCxnSpPr>
          <p:cNvPr id="16" name="Straight Arrow Connector 15">
            <a:extLst>
              <a:ext uri="{FF2B5EF4-FFF2-40B4-BE49-F238E27FC236}">
                <a16:creationId xmlns:a16="http://schemas.microsoft.com/office/drawing/2014/main" id="{5DD3334D-ACC0-4EBF-B6DB-0C94F28A13C8}"/>
              </a:ext>
            </a:extLst>
          </p:cNvPr>
          <p:cNvCxnSpPr>
            <a:cxnSpLocks/>
          </p:cNvCxnSpPr>
          <p:nvPr/>
        </p:nvCxnSpPr>
        <p:spPr>
          <a:xfrm flipH="1">
            <a:off x="5245769" y="3444235"/>
            <a:ext cx="3909691" cy="868982"/>
          </a:xfrm>
          <a:prstGeom prst="straightConnector1">
            <a:avLst/>
          </a:prstGeom>
          <a:ln w="38100">
            <a:solidFill>
              <a:srgbClr val="0095A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35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par>
                                <p:cTn id="8" presetID="22" presetClass="entr" presetSubtype="2"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500"/>
                                        <p:tgtEl>
                                          <p:spTgt spid="22"/>
                                        </p:tgtEl>
                                      </p:cBhvr>
                                    </p:animEffect>
                                  </p:childTnLst>
                                </p:cTn>
                              </p:par>
                              <p:par>
                                <p:cTn id="11" presetID="22" presetClass="entr" presetSubtype="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par>
                                <p:cTn id="14" presetID="22" presetClass="entr" presetSubtype="2"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right)">
                                      <p:cBhvr>
                                        <p:cTn id="16" dur="500"/>
                                        <p:tgtEl>
                                          <p:spTgt spid="17"/>
                                        </p:tgtEl>
                                      </p:cBhvr>
                                    </p:animEffect>
                                  </p:childTnLst>
                                </p:cTn>
                              </p:par>
                              <p:par>
                                <p:cTn id="17" presetID="22" presetClass="entr" presetSubtype="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right)">
                                      <p:cBhvr>
                                        <p:cTn id="22" dur="500"/>
                                        <p:tgtEl>
                                          <p:spTgt spid="28"/>
                                        </p:tgtEl>
                                      </p:cBhvr>
                                    </p:animEffect>
                                  </p:childTnLst>
                                </p:cTn>
                              </p:par>
                              <p:par>
                                <p:cTn id="23" presetID="22" presetClass="entr" presetSubtype="2"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righ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08318" y="113647"/>
            <a:ext cx="11074081" cy="492443"/>
          </a:xfrm>
        </p:spPr>
        <p:txBody>
          <a:bodyPr>
            <a:noAutofit/>
          </a:bodyPr>
          <a:lstStyle/>
          <a:p>
            <a:pPr algn="ctr"/>
            <a:r>
              <a:rPr lang="en-US" b="1" dirty="0">
                <a:solidFill>
                  <a:srgbClr val="004165"/>
                </a:solidFill>
              </a:rPr>
              <a:t>U.S. natural gas </a:t>
            </a:r>
            <a:r>
              <a:rPr lang="en-US" dirty="0">
                <a:solidFill>
                  <a:srgbClr val="004165"/>
                </a:solidFill>
              </a:rPr>
              <a:t>e</a:t>
            </a:r>
            <a:r>
              <a:rPr lang="en-US" b="1" dirty="0">
                <a:solidFill>
                  <a:srgbClr val="004165"/>
                </a:solidFill>
              </a:rPr>
              <a:t>xports growing rapidly</a:t>
            </a:r>
          </a:p>
        </p:txBody>
      </p:sp>
      <p:sp>
        <p:nvSpPr>
          <p:cNvPr id="7" name="Rectangle 6">
            <a:extLst>
              <a:ext uri="{FF2B5EF4-FFF2-40B4-BE49-F238E27FC236}">
                <a16:creationId xmlns:a16="http://schemas.microsoft.com/office/drawing/2014/main" id="{29336375-2ED4-49AA-A846-465B098CEA38}"/>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A71755B-30CC-4D55-A06F-528354518772}"/>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9BD88D3-468E-4454-9D1F-6B8FE3344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2980" y="6250734"/>
            <a:ext cx="3529419" cy="491288"/>
          </a:xfrm>
          <a:prstGeom prst="rect">
            <a:avLst/>
          </a:prstGeom>
        </p:spPr>
      </p:pic>
      <p:sp>
        <p:nvSpPr>
          <p:cNvPr id="13" name="Title 1">
            <a:extLst>
              <a:ext uri="{FF2B5EF4-FFF2-40B4-BE49-F238E27FC236}">
                <a16:creationId xmlns:a16="http://schemas.microsoft.com/office/drawing/2014/main" id="{ABC905EE-B57E-4178-9EEB-E2F741C9275F}"/>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Calibri" panose="020F0502020204030204"/>
                <a:ea typeface="+mj-ea"/>
                <a:cs typeface="Calibri Light" panose="020F0302020204030204" pitchFamily="34" charset="0"/>
              </a:rPr>
              <a:t>The Five Main Tight Oil Plays </a:t>
            </a:r>
            <a:r>
              <a:rPr kumimoji="0" lang="en-US" sz="3200" b="1" i="0" u="none" strike="noStrike" kern="1200" cap="none" spc="0" normalizeH="0" baseline="0" noProof="0" dirty="0">
                <a:ln>
                  <a:noFill/>
                </a:ln>
                <a:solidFill>
                  <a:srgbClr val="004165"/>
                </a:solidFill>
                <a:effectLst/>
                <a:uLnTx/>
                <a:uFillTx/>
                <a:latin typeface="Calibri" panose="020F0502020204030204"/>
                <a:ea typeface="+mj-ea"/>
                <a:cs typeface="Calibri Light" panose="020F0302020204030204" pitchFamily="34" charset="0"/>
              </a:rPr>
              <a:t/>
            </a:r>
            <a:br>
              <a:rPr kumimoji="0" lang="en-US" sz="3200" b="1" i="0" u="none" strike="noStrike" kern="1200" cap="none" spc="0" normalizeH="0" baseline="0" noProof="0" dirty="0">
                <a:ln>
                  <a:noFill/>
                </a:ln>
                <a:solidFill>
                  <a:srgbClr val="004165"/>
                </a:solidFill>
                <a:effectLst/>
                <a:uLnTx/>
                <a:uFillTx/>
                <a:latin typeface="Calibri" panose="020F0502020204030204"/>
                <a:ea typeface="+mj-ea"/>
                <a:cs typeface="Calibri Light" panose="020F0302020204030204" pitchFamily="34" charset="0"/>
              </a:rPr>
            </a:br>
            <a:endParaRPr kumimoji="0" lang="en-US" sz="3200" b="0" i="1" u="none" strike="noStrike" kern="1200" cap="none" spc="0" normalizeH="0" baseline="0" noProof="0" dirty="0">
              <a:ln>
                <a:noFill/>
              </a:ln>
              <a:solidFill>
                <a:prstClr val="white">
                  <a:lumMod val="85000"/>
                </a:prstClr>
              </a:solidFill>
              <a:effectLst/>
              <a:uLnTx/>
              <a:uFillTx/>
              <a:latin typeface="Calibri" panose="020F0502020204030204"/>
              <a:ea typeface="+mj-ea"/>
              <a:cs typeface="+mj-cs"/>
            </a:endParaRPr>
          </a:p>
        </p:txBody>
      </p:sp>
      <p:sp>
        <p:nvSpPr>
          <p:cNvPr id="17" name="TextBox 16">
            <a:extLst>
              <a:ext uri="{FF2B5EF4-FFF2-40B4-BE49-F238E27FC236}">
                <a16:creationId xmlns:a16="http://schemas.microsoft.com/office/drawing/2014/main" id="{2BA3FEB2-CBF7-4E72-AF51-2EA1C97C2059}"/>
              </a:ext>
            </a:extLst>
          </p:cNvPr>
          <p:cNvSpPr txBox="1"/>
          <p:nvPr/>
        </p:nvSpPr>
        <p:spPr>
          <a:xfrm>
            <a:off x="9543392" y="106042"/>
            <a:ext cx="2521394"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Source: Pioneer</a:t>
            </a:r>
          </a:p>
        </p:txBody>
      </p:sp>
      <p:sp>
        <p:nvSpPr>
          <p:cNvPr id="16" name="TextBox 15">
            <a:extLst>
              <a:ext uri="{FF2B5EF4-FFF2-40B4-BE49-F238E27FC236}">
                <a16:creationId xmlns:a16="http://schemas.microsoft.com/office/drawing/2014/main" id="{729F7785-E15E-4C4D-9350-4D794D489A77}"/>
              </a:ext>
            </a:extLst>
          </p:cNvPr>
          <p:cNvSpPr txBox="1"/>
          <p:nvPr/>
        </p:nvSpPr>
        <p:spPr>
          <a:xfrm>
            <a:off x="145607" y="6234628"/>
            <a:ext cx="26457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5B9BD5">
                    <a:lumMod val="60000"/>
                    <a:lumOff val="40000"/>
                  </a:srgbClr>
                </a:solidFill>
                <a:effectLst/>
                <a:uLnTx/>
                <a:uFillTx/>
                <a:latin typeface="Century Gothic" panose="020B0502020202020204" pitchFamily="34" charset="0"/>
                <a:ea typeface="+mn-ea"/>
                <a:cs typeface="+mn-cs"/>
              </a:rPr>
              <a:t>Uncoventionals</a:t>
            </a:r>
            <a:r>
              <a:rPr kumimoji="0" lang="en-US" sz="1400" b="1" i="0" u="none" strike="noStrike" kern="1200" cap="none" spc="0" normalizeH="0" baseline="0" noProof="0" dirty="0">
                <a:ln>
                  <a:noFill/>
                </a:ln>
                <a:solidFill>
                  <a:srgbClr val="5B9BD5">
                    <a:lumMod val="60000"/>
                    <a:lumOff val="40000"/>
                  </a:srgbClr>
                </a:solidFill>
                <a:effectLst/>
                <a:uLnTx/>
                <a:uFillTx/>
                <a:latin typeface="Century Gothic" panose="020B0502020202020204" pitchFamily="34" charset="0"/>
                <a:ea typeface="+mn-ea"/>
                <a:cs typeface="+mn-cs"/>
              </a:rPr>
              <a:t> 101– </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 Tight Oil and Shale Gas</a:t>
            </a:r>
            <a:endParaRPr kumimoji="0" lang="en-US" sz="1400" b="1" i="0" u="none" strike="noStrike" kern="1200" cap="none" spc="0" normalizeH="0" baseline="0" noProof="0" dirty="0">
              <a:ln>
                <a:noFill/>
              </a:ln>
              <a:solidFill>
                <a:prstClr val="white"/>
              </a:solidFill>
              <a:effectLst/>
              <a:uLnTx/>
              <a:uFillTx/>
              <a:latin typeface="Expo Serif Pro" panose="02040502060300020003" pitchFamily="18" charset="0"/>
              <a:ea typeface="+mn-ea"/>
              <a:cs typeface="+mn-cs"/>
            </a:endParaRPr>
          </a:p>
        </p:txBody>
      </p:sp>
      <p:graphicFrame>
        <p:nvGraphicFramePr>
          <p:cNvPr id="18" name="Chart 17">
            <a:extLst>
              <a:ext uri="{FF2B5EF4-FFF2-40B4-BE49-F238E27FC236}">
                <a16:creationId xmlns:a16="http://schemas.microsoft.com/office/drawing/2014/main" id="{82EAAB22-C35F-41F6-A578-060A63A9A85E}"/>
              </a:ext>
            </a:extLst>
          </p:cNvPr>
          <p:cNvGraphicFramePr>
            <a:graphicFrameLocks/>
          </p:cNvGraphicFramePr>
          <p:nvPr>
            <p:extLst>
              <p:ext uri="{D42A27DB-BD31-4B8C-83A1-F6EECF244321}">
                <p14:modId xmlns:p14="http://schemas.microsoft.com/office/powerpoint/2010/main" val="380895363"/>
              </p:ext>
            </p:extLst>
          </p:nvPr>
        </p:nvGraphicFramePr>
        <p:xfrm>
          <a:off x="508317" y="995608"/>
          <a:ext cx="9830661" cy="5123041"/>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3A9F807A-FB6C-4B17-9869-D7C42970CD4B}"/>
              </a:ext>
            </a:extLst>
          </p:cNvPr>
          <p:cNvSpPr txBox="1"/>
          <p:nvPr/>
        </p:nvSpPr>
        <p:spPr>
          <a:xfrm>
            <a:off x="10266489" y="3522529"/>
            <a:ext cx="1208739" cy="338554"/>
          </a:xfrm>
          <a:prstGeom prst="rect">
            <a:avLst/>
          </a:prstGeom>
          <a:noFill/>
        </p:spPr>
        <p:txBody>
          <a:bodyPr wrap="square" lIns="0" rIns="0" rtlCol="0">
            <a:spAutoFit/>
          </a:bodyPr>
          <a:lstStyle>
            <a:defPPr>
              <a:defRPr lang="en-US"/>
            </a:defPPr>
            <a:lvl1pPr>
              <a:defRPr sz="1600"/>
            </a:lvl1pPr>
          </a:lstStyle>
          <a:p>
            <a:r>
              <a:rPr lang="en-US" b="1" dirty="0">
                <a:solidFill>
                  <a:srgbClr val="513C7A"/>
                </a:solidFill>
              </a:rPr>
              <a:t>Eagle Ford</a:t>
            </a:r>
          </a:p>
        </p:txBody>
      </p:sp>
      <p:sp>
        <p:nvSpPr>
          <p:cNvPr id="20" name="TextBox 19">
            <a:extLst>
              <a:ext uri="{FF2B5EF4-FFF2-40B4-BE49-F238E27FC236}">
                <a16:creationId xmlns:a16="http://schemas.microsoft.com/office/drawing/2014/main" id="{95EA8E80-DF6D-46A6-A569-7BD3AA88F692}"/>
              </a:ext>
            </a:extLst>
          </p:cNvPr>
          <p:cNvSpPr txBox="1"/>
          <p:nvPr/>
        </p:nvSpPr>
        <p:spPr>
          <a:xfrm>
            <a:off x="10266489" y="3849005"/>
            <a:ext cx="1272425" cy="338554"/>
          </a:xfrm>
          <a:prstGeom prst="rect">
            <a:avLst/>
          </a:prstGeom>
          <a:noFill/>
        </p:spPr>
        <p:txBody>
          <a:bodyPr wrap="square" lIns="0" rIns="0" rtlCol="0">
            <a:spAutoFit/>
          </a:bodyPr>
          <a:lstStyle/>
          <a:p>
            <a:r>
              <a:rPr lang="en-US" sz="1600" b="1" dirty="0">
                <a:solidFill>
                  <a:srgbClr val="FFC702"/>
                </a:solidFill>
              </a:rPr>
              <a:t>Bakken</a:t>
            </a:r>
          </a:p>
        </p:txBody>
      </p:sp>
      <p:sp>
        <p:nvSpPr>
          <p:cNvPr id="21" name="TextBox 20">
            <a:extLst>
              <a:ext uri="{FF2B5EF4-FFF2-40B4-BE49-F238E27FC236}">
                <a16:creationId xmlns:a16="http://schemas.microsoft.com/office/drawing/2014/main" id="{7C6F7D01-5F69-491E-A68B-F0629962F196}"/>
              </a:ext>
            </a:extLst>
          </p:cNvPr>
          <p:cNvSpPr txBox="1"/>
          <p:nvPr/>
        </p:nvSpPr>
        <p:spPr>
          <a:xfrm>
            <a:off x="10106735" y="1453306"/>
            <a:ext cx="1591935" cy="338554"/>
          </a:xfrm>
          <a:prstGeom prst="rect">
            <a:avLst/>
          </a:prstGeom>
          <a:noFill/>
        </p:spPr>
        <p:txBody>
          <a:bodyPr wrap="square" rtlCol="0">
            <a:spAutoFit/>
          </a:bodyPr>
          <a:lstStyle/>
          <a:p>
            <a:pPr algn="ctr"/>
            <a:r>
              <a:rPr lang="en-US" sz="1600" b="1" dirty="0">
                <a:solidFill>
                  <a:srgbClr val="724A22"/>
                </a:solidFill>
              </a:rPr>
              <a:t>Permian Basin</a:t>
            </a:r>
          </a:p>
        </p:txBody>
      </p:sp>
      <p:sp>
        <p:nvSpPr>
          <p:cNvPr id="22" name="TextBox 21">
            <a:extLst>
              <a:ext uri="{FF2B5EF4-FFF2-40B4-BE49-F238E27FC236}">
                <a16:creationId xmlns:a16="http://schemas.microsoft.com/office/drawing/2014/main" id="{5D3C5917-3800-4228-A610-44C0456F09C0}"/>
              </a:ext>
            </a:extLst>
          </p:cNvPr>
          <p:cNvSpPr txBox="1"/>
          <p:nvPr/>
        </p:nvSpPr>
        <p:spPr>
          <a:xfrm>
            <a:off x="9960899" y="4408325"/>
            <a:ext cx="1352731" cy="338554"/>
          </a:xfrm>
          <a:prstGeom prst="rect">
            <a:avLst/>
          </a:prstGeom>
          <a:noFill/>
        </p:spPr>
        <p:txBody>
          <a:bodyPr wrap="square" lIns="0" rIns="0" rtlCol="0">
            <a:spAutoFit/>
          </a:bodyPr>
          <a:lstStyle/>
          <a:p>
            <a:pPr algn="ctr"/>
            <a:r>
              <a:rPr lang="en-US" sz="1600" b="1" dirty="0">
                <a:solidFill>
                  <a:srgbClr val="A33340"/>
                </a:solidFill>
              </a:rPr>
              <a:t>Niobrara</a:t>
            </a:r>
          </a:p>
        </p:txBody>
      </p:sp>
      <p:sp>
        <p:nvSpPr>
          <p:cNvPr id="23" name="TextBox 22">
            <a:extLst>
              <a:ext uri="{FF2B5EF4-FFF2-40B4-BE49-F238E27FC236}">
                <a16:creationId xmlns:a16="http://schemas.microsoft.com/office/drawing/2014/main" id="{B0BB2317-8EC8-41EB-B8D4-6EB99B9EF30D}"/>
              </a:ext>
            </a:extLst>
          </p:cNvPr>
          <p:cNvSpPr txBox="1"/>
          <p:nvPr/>
        </p:nvSpPr>
        <p:spPr>
          <a:xfrm>
            <a:off x="10276906" y="5219478"/>
            <a:ext cx="1305493" cy="338554"/>
          </a:xfrm>
          <a:prstGeom prst="rect">
            <a:avLst/>
          </a:prstGeom>
          <a:noFill/>
        </p:spPr>
        <p:txBody>
          <a:bodyPr wrap="square" lIns="0" rIns="0" rtlCol="0">
            <a:spAutoFit/>
          </a:bodyPr>
          <a:lstStyle/>
          <a:p>
            <a:r>
              <a:rPr lang="en-US" sz="1600" b="1" dirty="0">
                <a:solidFill>
                  <a:srgbClr val="7F7F7F"/>
                </a:solidFill>
              </a:rPr>
              <a:t>Other plays</a:t>
            </a:r>
          </a:p>
        </p:txBody>
      </p:sp>
      <p:sp>
        <p:nvSpPr>
          <p:cNvPr id="24" name="TextBox 23">
            <a:extLst>
              <a:ext uri="{FF2B5EF4-FFF2-40B4-BE49-F238E27FC236}">
                <a16:creationId xmlns:a16="http://schemas.microsoft.com/office/drawing/2014/main" id="{5EF0A13B-3480-4171-91AC-72B8B1F7FA94}"/>
              </a:ext>
            </a:extLst>
          </p:cNvPr>
          <p:cNvSpPr txBox="1"/>
          <p:nvPr/>
        </p:nvSpPr>
        <p:spPr>
          <a:xfrm>
            <a:off x="10266489" y="4630529"/>
            <a:ext cx="1047141" cy="338554"/>
          </a:xfrm>
          <a:prstGeom prst="rect">
            <a:avLst/>
          </a:prstGeom>
          <a:noFill/>
        </p:spPr>
        <p:txBody>
          <a:bodyPr wrap="square" lIns="0" rIns="0" rtlCol="0">
            <a:spAutoFit/>
          </a:bodyPr>
          <a:lstStyle/>
          <a:p>
            <a:r>
              <a:rPr lang="en-US" sz="1600" b="1" dirty="0">
                <a:solidFill>
                  <a:srgbClr val="0094D9"/>
                </a:solidFill>
              </a:rPr>
              <a:t>Anadarko</a:t>
            </a:r>
          </a:p>
        </p:txBody>
      </p:sp>
      <p:pic>
        <p:nvPicPr>
          <p:cNvPr id="25" name="Picture 2" descr="https://www.eia.gov/petroleum/drilling/images/dpmapv4l-wtitle.png">
            <a:extLst>
              <a:ext uri="{FF2B5EF4-FFF2-40B4-BE49-F238E27FC236}">
                <a16:creationId xmlns:a16="http://schemas.microsoft.com/office/drawing/2014/main" id="{FA3A9983-5FF8-4269-B64C-60E3C18F4B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2947" y="922140"/>
            <a:ext cx="4592842" cy="2743726"/>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Text Placeholder 9">
            <a:extLst>
              <a:ext uri="{FF2B5EF4-FFF2-40B4-BE49-F238E27FC236}">
                <a16:creationId xmlns:a16="http://schemas.microsoft.com/office/drawing/2014/main" id="{F9B9F626-21C9-4252-847A-24EF9728EDF7}"/>
              </a:ext>
            </a:extLst>
          </p:cNvPr>
          <p:cNvSpPr txBox="1">
            <a:spLocks/>
          </p:cNvSpPr>
          <p:nvPr/>
        </p:nvSpPr>
        <p:spPr>
          <a:xfrm>
            <a:off x="609599" y="527928"/>
            <a:ext cx="2338410" cy="4676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dirty="0">
                <a:solidFill>
                  <a:schemeClr val="tx1">
                    <a:lumMod val="65000"/>
                    <a:lumOff val="35000"/>
                  </a:schemeClr>
                </a:solidFill>
              </a:rPr>
              <a:t>Million barrels per day</a:t>
            </a:r>
          </a:p>
        </p:txBody>
      </p:sp>
    </p:spTree>
    <p:extLst>
      <p:ext uri="{BB962C8B-B14F-4D97-AF65-F5344CB8AC3E}">
        <p14:creationId xmlns:p14="http://schemas.microsoft.com/office/powerpoint/2010/main" val="813800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8" name="TextBox 7">
            <a:extLst>
              <a:ext uri="{FF2B5EF4-FFF2-40B4-BE49-F238E27FC236}">
                <a16:creationId xmlns:a16="http://schemas.microsoft.com/office/drawing/2014/main" id="{89AD9398-4B6C-4F77-914B-4762CDD20EDA}"/>
              </a:ext>
            </a:extLst>
          </p:cNvPr>
          <p:cNvSpPr txBox="1"/>
          <p:nvPr/>
        </p:nvSpPr>
        <p:spPr>
          <a:xfrm>
            <a:off x="145606" y="5876265"/>
            <a:ext cx="252139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Source: Pioneer</a:t>
            </a:r>
          </a:p>
        </p:txBody>
      </p:sp>
      <p:sp>
        <p:nvSpPr>
          <p:cNvPr id="11" name="TextBox 10">
            <a:extLst>
              <a:ext uri="{FF2B5EF4-FFF2-40B4-BE49-F238E27FC236}">
                <a16:creationId xmlns:a16="http://schemas.microsoft.com/office/drawing/2014/main" id="{21DCE894-1DD7-4F93-8955-C2B43B79B582}"/>
              </a:ext>
            </a:extLst>
          </p:cNvPr>
          <p:cNvSpPr txBox="1"/>
          <p:nvPr/>
        </p:nvSpPr>
        <p:spPr>
          <a:xfrm>
            <a:off x="145607" y="6234628"/>
            <a:ext cx="26457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5B9BD5">
                    <a:lumMod val="60000"/>
                    <a:lumOff val="40000"/>
                  </a:srgbClr>
                </a:solidFill>
                <a:effectLst/>
                <a:uLnTx/>
                <a:uFillTx/>
                <a:latin typeface="Century Gothic" panose="020B0502020202020204" pitchFamily="34" charset="0"/>
                <a:ea typeface="+mn-ea"/>
                <a:cs typeface="+mn-cs"/>
              </a:rPr>
              <a:t>Uncoventionals</a:t>
            </a:r>
            <a:r>
              <a:rPr kumimoji="0" lang="en-US" sz="1400" b="1" i="0" u="none" strike="noStrike" kern="1200" cap="none" spc="0" normalizeH="0" baseline="0" noProof="0" dirty="0">
                <a:ln>
                  <a:noFill/>
                </a:ln>
                <a:solidFill>
                  <a:srgbClr val="5B9BD5">
                    <a:lumMod val="60000"/>
                    <a:lumOff val="40000"/>
                  </a:srgbClr>
                </a:solidFill>
                <a:effectLst/>
                <a:uLnTx/>
                <a:uFillTx/>
                <a:latin typeface="Century Gothic" panose="020B0502020202020204" pitchFamily="34" charset="0"/>
                <a:ea typeface="+mn-ea"/>
                <a:cs typeface="+mn-cs"/>
              </a:rPr>
              <a:t> 101– </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 Tight Oil and Shale Gas</a:t>
            </a:r>
            <a:endParaRPr kumimoji="0" lang="en-US" sz="1400" b="1" i="0" u="none" strike="noStrike" kern="1200" cap="none" spc="0" normalizeH="0" baseline="0" noProof="0" dirty="0">
              <a:ln>
                <a:noFill/>
              </a:ln>
              <a:solidFill>
                <a:prstClr val="white"/>
              </a:solidFill>
              <a:effectLst/>
              <a:uLnTx/>
              <a:uFillTx/>
              <a:latin typeface="Expo Serif Pro" panose="02040502060300020003" pitchFamily="18" charset="0"/>
              <a:ea typeface="+mn-ea"/>
              <a:cs typeface="+mn-cs"/>
            </a:endParaRPr>
          </a:p>
        </p:txBody>
      </p:sp>
      <p:sp>
        <p:nvSpPr>
          <p:cNvPr id="15" name="Title 1">
            <a:extLst>
              <a:ext uri="{FF2B5EF4-FFF2-40B4-BE49-F238E27FC236}">
                <a16:creationId xmlns:a16="http://schemas.microsoft.com/office/drawing/2014/main" id="{D9BADD66-5103-4FB5-8A1E-595AD615B61A}"/>
              </a:ext>
            </a:extLst>
          </p:cNvPr>
          <p:cNvSpPr txBox="1">
            <a:spLocks/>
          </p:cNvSpPr>
          <p:nvPr/>
        </p:nvSpPr>
        <p:spPr>
          <a:xfrm>
            <a:off x="314237" y="259160"/>
            <a:ext cx="11563523" cy="68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Calibri" panose="020F0502020204030204"/>
                <a:ea typeface="+mj-ea"/>
                <a:cs typeface="+mj-cs"/>
              </a:rPr>
              <a:t>Why the Permian is “Special”</a:t>
            </a:r>
            <a:r>
              <a:rPr kumimoji="0" lang="en-US" sz="3200" b="1" i="0" u="none" strike="noStrike" kern="1200" cap="none" spc="0" normalizeH="0" baseline="0" noProof="0" dirty="0">
                <a:ln>
                  <a:noFill/>
                </a:ln>
                <a:solidFill>
                  <a:srgbClr val="004165"/>
                </a:solidFill>
                <a:effectLst/>
                <a:uLnTx/>
                <a:uFillTx/>
                <a:latin typeface="Calibri" panose="020F0502020204030204"/>
                <a:ea typeface="+mj-ea"/>
                <a:cs typeface="Calibri Light" panose="020F0302020204030204" pitchFamily="34" charset="0"/>
              </a:rPr>
              <a:t/>
            </a:r>
            <a:br>
              <a:rPr kumimoji="0" lang="en-US" sz="3200" b="1" i="0" u="none" strike="noStrike" kern="1200" cap="none" spc="0" normalizeH="0" baseline="0" noProof="0" dirty="0">
                <a:ln>
                  <a:noFill/>
                </a:ln>
                <a:solidFill>
                  <a:srgbClr val="004165"/>
                </a:solidFill>
                <a:effectLst/>
                <a:uLnTx/>
                <a:uFillTx/>
                <a:latin typeface="Calibri" panose="020F0502020204030204"/>
                <a:ea typeface="+mj-ea"/>
                <a:cs typeface="Calibri Light" panose="020F0302020204030204" pitchFamily="34" charset="0"/>
              </a:rPr>
            </a:br>
            <a:endParaRPr kumimoji="0" lang="en-US" sz="3200" b="0" i="1" u="none" strike="noStrike" kern="1200" cap="none" spc="0" normalizeH="0" baseline="0" noProof="0" dirty="0">
              <a:ln>
                <a:noFill/>
              </a:ln>
              <a:solidFill>
                <a:prstClr val="white">
                  <a:lumMod val="85000"/>
                </a:prstClr>
              </a:solidFill>
              <a:effectLst/>
              <a:uLnTx/>
              <a:uFillTx/>
              <a:latin typeface="Calibri" panose="020F0502020204030204"/>
              <a:ea typeface="+mj-ea"/>
              <a:cs typeface="+mj-cs"/>
            </a:endParaRPr>
          </a:p>
        </p:txBody>
      </p:sp>
      <p:sp>
        <p:nvSpPr>
          <p:cNvPr id="16" name="Rectangle 15">
            <a:extLst>
              <a:ext uri="{FF2B5EF4-FFF2-40B4-BE49-F238E27FC236}">
                <a16:creationId xmlns:a16="http://schemas.microsoft.com/office/drawing/2014/main" id="{CAA3E971-89DD-4ACC-952C-A64C8E14E88D}"/>
              </a:ext>
            </a:extLst>
          </p:cNvPr>
          <p:cNvSpPr/>
          <p:nvPr/>
        </p:nvSpPr>
        <p:spPr>
          <a:xfrm>
            <a:off x="1004916" y="5602775"/>
            <a:ext cx="1255683" cy="273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B4270A0-8ADD-4BE6-85EA-420A2FF4EB5B}"/>
              </a:ext>
            </a:extLst>
          </p:cNvPr>
          <p:cNvPicPr>
            <a:picLocks noChangeAspect="1"/>
          </p:cNvPicPr>
          <p:nvPr/>
        </p:nvPicPr>
        <p:blipFill>
          <a:blip r:embed="rId4"/>
          <a:stretch>
            <a:fillRect/>
          </a:stretch>
        </p:blipFill>
        <p:spPr>
          <a:xfrm>
            <a:off x="1406303" y="730135"/>
            <a:ext cx="2234428" cy="5087386"/>
          </a:xfrm>
          <a:prstGeom prst="rect">
            <a:avLst/>
          </a:prstGeom>
        </p:spPr>
      </p:pic>
      <p:pic>
        <p:nvPicPr>
          <p:cNvPr id="2" name="Picture 1">
            <a:extLst>
              <a:ext uri="{FF2B5EF4-FFF2-40B4-BE49-F238E27FC236}">
                <a16:creationId xmlns:a16="http://schemas.microsoft.com/office/drawing/2014/main" id="{779BBD3F-4425-494F-8482-9EE5AA07A14A}"/>
              </a:ext>
            </a:extLst>
          </p:cNvPr>
          <p:cNvPicPr>
            <a:picLocks noChangeAspect="1"/>
          </p:cNvPicPr>
          <p:nvPr/>
        </p:nvPicPr>
        <p:blipFill>
          <a:blip r:embed="rId5"/>
          <a:stretch>
            <a:fillRect/>
          </a:stretch>
        </p:blipFill>
        <p:spPr>
          <a:xfrm>
            <a:off x="4533180" y="2438580"/>
            <a:ext cx="6660572" cy="3399507"/>
          </a:xfrm>
          <a:prstGeom prst="rect">
            <a:avLst/>
          </a:prstGeom>
        </p:spPr>
      </p:pic>
      <p:sp>
        <p:nvSpPr>
          <p:cNvPr id="3" name="TextBox 2">
            <a:extLst>
              <a:ext uri="{FF2B5EF4-FFF2-40B4-BE49-F238E27FC236}">
                <a16:creationId xmlns:a16="http://schemas.microsoft.com/office/drawing/2014/main" id="{52BBAB81-7AE6-4C11-8965-4300B1791555}"/>
              </a:ext>
            </a:extLst>
          </p:cNvPr>
          <p:cNvSpPr txBox="1"/>
          <p:nvPr/>
        </p:nvSpPr>
        <p:spPr>
          <a:xfrm>
            <a:off x="4350245" y="730135"/>
            <a:ext cx="7026442" cy="2031325"/>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252D3A"/>
                </a:solidFill>
              </a:rPr>
              <a:t>Red intervals indicate hydrocarbons</a:t>
            </a:r>
          </a:p>
          <a:p>
            <a:pPr marL="285750" indent="-285750">
              <a:buFont typeface="Arial" panose="020B0604020202020204" pitchFamily="34" charset="0"/>
              <a:buChar char="•"/>
            </a:pPr>
            <a:r>
              <a:rPr lang="en-US" b="1" dirty="0">
                <a:solidFill>
                  <a:srgbClr val="252D3A"/>
                </a:solidFill>
              </a:rPr>
              <a:t>Petrophysical analysis indicates significantly more oil in place in the </a:t>
            </a:r>
            <a:r>
              <a:rPr lang="en-US" b="1" dirty="0" err="1">
                <a:solidFill>
                  <a:srgbClr val="252D3A"/>
                </a:solidFill>
              </a:rPr>
              <a:t>Wolfcamp</a:t>
            </a:r>
            <a:r>
              <a:rPr lang="en-US" b="1" dirty="0">
                <a:solidFill>
                  <a:srgbClr val="252D3A"/>
                </a:solidFill>
              </a:rPr>
              <a:t> and </a:t>
            </a:r>
            <a:r>
              <a:rPr lang="en-US" b="1" dirty="0" err="1">
                <a:solidFill>
                  <a:srgbClr val="252D3A"/>
                </a:solidFill>
              </a:rPr>
              <a:t>Spraberry</a:t>
            </a:r>
            <a:r>
              <a:rPr lang="en-US" b="1" dirty="0">
                <a:solidFill>
                  <a:srgbClr val="252D3A"/>
                </a:solidFill>
              </a:rPr>
              <a:t> shale intervals in the Midland Basin compared to other major U.S. shale oil plays</a:t>
            </a:r>
          </a:p>
          <a:p>
            <a:pPr marL="285750" indent="-285750">
              <a:buFont typeface="Arial" panose="020B0604020202020204" pitchFamily="34" charset="0"/>
              <a:buChar char="•"/>
            </a:pPr>
            <a:r>
              <a:rPr lang="en-US" b="1" dirty="0">
                <a:solidFill>
                  <a:srgbClr val="252D3A"/>
                </a:solidFill>
              </a:rPr>
              <a:t>Midland Basin contains </a:t>
            </a:r>
            <a:r>
              <a:rPr lang="en-US" b="1" dirty="0">
                <a:solidFill>
                  <a:srgbClr val="252D3A"/>
                </a:solidFill>
                <a:cs typeface="Arial" panose="020B0604020202020204" pitchFamily="34" charset="0"/>
              </a:rPr>
              <a:t>~75 BBOE recoverable resource potential and estimates indicates </a:t>
            </a:r>
            <a:r>
              <a:rPr lang="en-US" b="1" dirty="0" err="1">
                <a:solidFill>
                  <a:srgbClr val="252D3A"/>
                </a:solidFill>
                <a:cs typeface="Arial" panose="020B0604020202020204" pitchFamily="34" charset="0"/>
              </a:rPr>
              <a:t>taht</a:t>
            </a:r>
            <a:r>
              <a:rPr lang="en-US" b="1" dirty="0">
                <a:solidFill>
                  <a:srgbClr val="252D3A"/>
                </a:solidFill>
                <a:cs typeface="Arial" panose="020B0604020202020204" pitchFamily="34" charset="0"/>
              </a:rPr>
              <a:t> the </a:t>
            </a:r>
            <a:r>
              <a:rPr lang="en-US" b="1" dirty="0" err="1">
                <a:solidFill>
                  <a:srgbClr val="252D3A"/>
                </a:solidFill>
                <a:cs typeface="Arial" panose="020B0604020202020204" pitchFamily="34" charset="0"/>
              </a:rPr>
              <a:t>Delware</a:t>
            </a:r>
            <a:r>
              <a:rPr lang="en-US" b="1" dirty="0">
                <a:solidFill>
                  <a:srgbClr val="252D3A"/>
                </a:solidFill>
                <a:cs typeface="Arial" panose="020B0604020202020204" pitchFamily="34" charset="0"/>
              </a:rPr>
              <a:t> holds similar potential</a:t>
            </a:r>
          </a:p>
          <a:p>
            <a:pPr marL="285750" indent="-285750">
              <a:buFont typeface="Arial" panose="020B0604020202020204" pitchFamily="34" charset="0"/>
              <a:buChar char="•"/>
            </a:pPr>
            <a:endParaRPr lang="en-US" dirty="0">
              <a:solidFill>
                <a:srgbClr val="252D3A"/>
              </a:solidFill>
            </a:endParaRPr>
          </a:p>
        </p:txBody>
      </p:sp>
      <p:sp>
        <p:nvSpPr>
          <p:cNvPr id="12" name="TextBox 11">
            <a:extLst>
              <a:ext uri="{FF2B5EF4-FFF2-40B4-BE49-F238E27FC236}">
                <a16:creationId xmlns:a16="http://schemas.microsoft.com/office/drawing/2014/main" id="{6C225F0F-C783-4257-BF8B-FBE05661229B}"/>
              </a:ext>
            </a:extLst>
          </p:cNvPr>
          <p:cNvSpPr txBox="1"/>
          <p:nvPr/>
        </p:nvSpPr>
        <p:spPr>
          <a:xfrm>
            <a:off x="9543392" y="106042"/>
            <a:ext cx="2521394"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Source: Pioneer</a:t>
            </a:r>
          </a:p>
        </p:txBody>
      </p:sp>
    </p:spTree>
    <p:extLst>
      <p:ext uri="{BB962C8B-B14F-4D97-AF65-F5344CB8AC3E}">
        <p14:creationId xmlns:p14="http://schemas.microsoft.com/office/powerpoint/2010/main" val="2548798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8" name="TextBox 7">
            <a:extLst>
              <a:ext uri="{FF2B5EF4-FFF2-40B4-BE49-F238E27FC236}">
                <a16:creationId xmlns:a16="http://schemas.microsoft.com/office/drawing/2014/main" id="{89AD9398-4B6C-4F77-914B-4762CDD20EDA}"/>
              </a:ext>
            </a:extLst>
          </p:cNvPr>
          <p:cNvSpPr txBox="1"/>
          <p:nvPr/>
        </p:nvSpPr>
        <p:spPr>
          <a:xfrm>
            <a:off x="145606" y="5876265"/>
            <a:ext cx="252139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Source: RBN Energy</a:t>
            </a:r>
          </a:p>
        </p:txBody>
      </p:sp>
      <p:sp>
        <p:nvSpPr>
          <p:cNvPr id="11" name="TextBox 10">
            <a:extLst>
              <a:ext uri="{FF2B5EF4-FFF2-40B4-BE49-F238E27FC236}">
                <a16:creationId xmlns:a16="http://schemas.microsoft.com/office/drawing/2014/main" id="{21DCE894-1DD7-4F93-8955-C2B43B79B582}"/>
              </a:ext>
            </a:extLst>
          </p:cNvPr>
          <p:cNvSpPr txBox="1"/>
          <p:nvPr/>
        </p:nvSpPr>
        <p:spPr>
          <a:xfrm>
            <a:off x="145607" y="6234628"/>
            <a:ext cx="26457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5B9BD5">
                    <a:lumMod val="60000"/>
                    <a:lumOff val="40000"/>
                  </a:srgbClr>
                </a:solidFill>
                <a:effectLst/>
                <a:uLnTx/>
                <a:uFillTx/>
                <a:latin typeface="Century Gothic" panose="020B0502020202020204" pitchFamily="34" charset="0"/>
                <a:ea typeface="+mn-ea"/>
                <a:cs typeface="+mn-cs"/>
              </a:rPr>
              <a:t>Uncoventionals</a:t>
            </a:r>
            <a:r>
              <a:rPr kumimoji="0" lang="en-US" sz="1400" b="1" i="0" u="none" strike="noStrike" kern="1200" cap="none" spc="0" normalizeH="0" baseline="0" noProof="0" dirty="0">
                <a:ln>
                  <a:noFill/>
                </a:ln>
                <a:solidFill>
                  <a:srgbClr val="5B9BD5">
                    <a:lumMod val="60000"/>
                    <a:lumOff val="40000"/>
                  </a:srgbClr>
                </a:solidFill>
                <a:effectLst/>
                <a:uLnTx/>
                <a:uFillTx/>
                <a:latin typeface="Century Gothic" panose="020B0502020202020204" pitchFamily="34" charset="0"/>
                <a:ea typeface="+mn-ea"/>
                <a:cs typeface="+mn-cs"/>
              </a:rPr>
              <a:t> 101– </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 Tight Oil and Shale Gas</a:t>
            </a:r>
            <a:endParaRPr kumimoji="0" lang="en-US" sz="1400" b="1" i="0" u="none" strike="noStrike" kern="1200" cap="none" spc="0" normalizeH="0" baseline="0" noProof="0" dirty="0">
              <a:ln>
                <a:noFill/>
              </a:ln>
              <a:solidFill>
                <a:prstClr val="white"/>
              </a:solidFill>
              <a:effectLst/>
              <a:uLnTx/>
              <a:uFillTx/>
              <a:latin typeface="Expo Serif Pro" panose="02040502060300020003" pitchFamily="18" charset="0"/>
              <a:ea typeface="+mn-ea"/>
              <a:cs typeface="+mn-cs"/>
            </a:endParaRPr>
          </a:p>
        </p:txBody>
      </p:sp>
      <p:sp>
        <p:nvSpPr>
          <p:cNvPr id="16" name="Rectangle 15">
            <a:extLst>
              <a:ext uri="{FF2B5EF4-FFF2-40B4-BE49-F238E27FC236}">
                <a16:creationId xmlns:a16="http://schemas.microsoft.com/office/drawing/2014/main" id="{CAA3E971-89DD-4ACC-952C-A64C8E14E88D}"/>
              </a:ext>
            </a:extLst>
          </p:cNvPr>
          <p:cNvSpPr/>
          <p:nvPr/>
        </p:nvSpPr>
        <p:spPr>
          <a:xfrm>
            <a:off x="1004916" y="5602775"/>
            <a:ext cx="1255683" cy="273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1269F9F2-311D-4D3E-9A20-E52F41D44976}"/>
              </a:ext>
            </a:extLst>
          </p:cNvPr>
          <p:cNvPicPr>
            <a:picLocks noChangeAspect="1"/>
          </p:cNvPicPr>
          <p:nvPr/>
        </p:nvPicPr>
        <p:blipFill>
          <a:blip r:embed="rId4"/>
          <a:stretch>
            <a:fillRect/>
          </a:stretch>
        </p:blipFill>
        <p:spPr>
          <a:xfrm>
            <a:off x="1167505" y="511384"/>
            <a:ext cx="9856989" cy="5264729"/>
          </a:xfrm>
          <a:prstGeom prst="rect">
            <a:avLst/>
          </a:prstGeom>
        </p:spPr>
      </p:pic>
    </p:spTree>
    <p:extLst>
      <p:ext uri="{BB962C8B-B14F-4D97-AF65-F5344CB8AC3E}">
        <p14:creationId xmlns:p14="http://schemas.microsoft.com/office/powerpoint/2010/main" val="36879761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WoodMac_New">
    <a:dk1>
      <a:sysClr val="windowText" lastClr="000000"/>
    </a:dk1>
    <a:lt1>
      <a:sysClr val="window" lastClr="FFFFFF"/>
    </a:lt1>
    <a:dk2>
      <a:srgbClr val="06357A"/>
    </a:dk2>
    <a:lt2>
      <a:srgbClr val="C0C0C0"/>
    </a:lt2>
    <a:accent1>
      <a:srgbClr val="00A4E3"/>
    </a:accent1>
    <a:accent2>
      <a:srgbClr val="06357A"/>
    </a:accent2>
    <a:accent3>
      <a:srgbClr val="ADAFB2"/>
    </a:accent3>
    <a:accent4>
      <a:srgbClr val="008542"/>
    </a:accent4>
    <a:accent5>
      <a:srgbClr val="EAA814"/>
    </a:accent5>
    <a:accent6>
      <a:srgbClr val="A31C37"/>
    </a:accent6>
    <a:hlink>
      <a:srgbClr val="06357A"/>
    </a:hlink>
    <a:folHlink>
      <a:srgbClr val="00A4E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ppt8D1B.tmp</Template>
  <TotalTime>15705</TotalTime>
  <Words>2450</Words>
  <Application>Microsoft Office PowerPoint</Application>
  <PresentationFormat>Widescreen</PresentationFormat>
  <Paragraphs>326</Paragraphs>
  <Slides>39</Slides>
  <Notes>39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ＭＳ Ｐゴシック</vt:lpstr>
      <vt:lpstr>Arial</vt:lpstr>
      <vt:lpstr>Baskerville Old Face</vt:lpstr>
      <vt:lpstr>Calibri</vt:lpstr>
      <vt:lpstr>Calibri Light</vt:lpstr>
      <vt:lpstr>Century Gothic</vt:lpstr>
      <vt:lpstr>Expo Serif Pro</vt:lpstr>
      <vt:lpstr>Roboto Light</vt:lpstr>
      <vt:lpstr>Wingdings</vt:lpstr>
      <vt:lpstr>ヒラギノ角ゴ Pro W3</vt:lpstr>
      <vt:lpstr>Office Theme</vt:lpstr>
      <vt:lpstr>U.S. Uncoventionals Development</vt:lpstr>
      <vt:lpstr>Rise in US Production – A Story of 3 Streams</vt:lpstr>
      <vt:lpstr>Driven by Price, Technology and Resource Accessibility   </vt:lpstr>
      <vt:lpstr>Experimentation Spurred by $12/mcf Gas an $100/b Oil </vt:lpstr>
      <vt:lpstr>PowerPoint Presentation</vt:lpstr>
      <vt:lpstr>PowerPoint Presentation</vt:lpstr>
      <vt:lpstr>U.S. natural gas exports growing rapidly</vt:lpstr>
      <vt:lpstr>PowerPoint Presentation</vt:lpstr>
      <vt:lpstr>PowerPoint Presentation</vt:lpstr>
      <vt:lpstr>Well Productivity has Risen and Decline Curves Improved    </vt:lpstr>
      <vt:lpstr>Mostly Driven by Increases in Horse Power, Water, Proppants and Extended Laterals     </vt:lpstr>
      <vt:lpstr>Supply Shocked to the Upside in 2010, What About Going Forward?  </vt:lpstr>
      <vt:lpstr>US Crude, Gas and NGL Production Forecast</vt:lpstr>
      <vt:lpstr>U.S. oil production is set to grow by 2.7 mb/d from Dec-17 to Dec 19   </vt:lpstr>
      <vt:lpstr>US Lower 48 crude oil supply reaches a broad plateau of 11.5 million b/d by 2026  Although the peak has been lowered by about 300 kb/d compared with H1 2017 forecast, we still see strong growth, driven by the Permian  US Lower 48 crude and condensate production    </vt:lpstr>
      <vt:lpstr>Reported Well Gains are Remarkable, but can Sometimes be Misleading   </vt:lpstr>
      <vt:lpstr>Bottom-line for well economics  Shale players can absorb significant service cost inflation if WTI stays above 60 USD/Bbl   </vt:lpstr>
      <vt:lpstr>The Permian Wolfcamp and Bone Spring account for over half of the total economic Lower 48 resource below $50/bbl (WTI)  Resource potential more than triples from $40/bbl to $60/bbl  Lower 48 tight oil cost curve by play   </vt:lpstr>
      <vt:lpstr>The pre-FID cost curve in 2025: Permian and Eagle Ford dominate Other themes are competitive, but focus is needed on project execution Pre-FID and US L48 future drilling production by breakeven in 2025 – by resource theme  </vt:lpstr>
      <vt:lpstr>How High/How Long - Price Matters: Elasticity of short-term Shale Production Forecast is  1.6 mb/d difference for Dec-19 between WTI@50 and WTI@70 scenarios   </vt:lpstr>
      <vt:lpstr>PowerPoint Presentation</vt:lpstr>
      <vt:lpstr>PowerPoint Presentation</vt:lpstr>
      <vt:lpstr>PowerPoint Presentation</vt:lpstr>
      <vt:lpstr>PowerPoint Presentation</vt:lpstr>
      <vt:lpstr>Premium Crude Oil Takeaway Constraints </vt:lpstr>
      <vt:lpstr>Permian Basin – Natural Gas Pipeline Utilization </vt:lpstr>
      <vt:lpstr>Permian Produced Water</vt:lpstr>
      <vt:lpstr>Permian Produced Water</vt:lpstr>
      <vt:lpstr>Access to Finance – Key Messages</vt:lpstr>
      <vt:lpstr>Conventional Oil Recovery Method </vt:lpstr>
      <vt:lpstr>But, What If??</vt:lpstr>
      <vt:lpstr>Realizing the Full Promise of Shale Resources is Not a Certainty and U.S. Domestic Policy is Important</vt:lpstr>
      <vt:lpstr>President Trump’s World View Could Also Be Disruptive </vt:lpstr>
      <vt:lpstr>So What Could Alter the Forecasts?</vt:lpstr>
      <vt:lpstr>About Us</vt:lpstr>
      <vt:lpstr>Finding Ways to Fund Investment in the US  Capital inflow into North America shale will create challenges for long cycle project sanctioning </vt:lpstr>
      <vt:lpstr>Conclusions- Triangulating Results </vt:lpstr>
      <vt:lpstr>Crude Oil Characteristics Vary</vt:lpstr>
      <vt:lpstr>Tale of Two Pathways: 2018-2019</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csisuser</dc:creator>
  <cp:lastModifiedBy>Nancy Dull Stuck</cp:lastModifiedBy>
  <cp:revision>925</cp:revision>
  <cp:lastPrinted>2018-03-12T23:08:34Z</cp:lastPrinted>
  <dcterms:created xsi:type="dcterms:W3CDTF">2016-02-09T14:58:10Z</dcterms:created>
  <dcterms:modified xsi:type="dcterms:W3CDTF">2018-04-10T20:51:12Z</dcterms:modified>
</cp:coreProperties>
</file>