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e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handoutMasterIdLst>
    <p:handoutMasterId r:id="rId19"/>
  </p:handoutMasterIdLst>
  <p:sldIdLst>
    <p:sldId id="256" r:id="rId3"/>
    <p:sldId id="291" r:id="rId4"/>
    <p:sldId id="267" r:id="rId5"/>
    <p:sldId id="290" r:id="rId6"/>
    <p:sldId id="292" r:id="rId7"/>
    <p:sldId id="259" r:id="rId8"/>
    <p:sldId id="261" r:id="rId9"/>
    <p:sldId id="294" r:id="rId10"/>
    <p:sldId id="296" r:id="rId11"/>
    <p:sldId id="302" r:id="rId12"/>
    <p:sldId id="303" r:id="rId13"/>
    <p:sldId id="297" r:id="rId14"/>
    <p:sldId id="298" r:id="rId15"/>
    <p:sldId id="300" r:id="rId16"/>
    <p:sldId id="301" r:id="rId17"/>
    <p:sldId id="287" r:id="rId1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0" d="100"/>
          <a:sy n="70" d="100"/>
        </p:scale>
        <p:origin x="6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title>
      <c:tx>
        <c:rich>
          <a:bodyPr/>
          <a:lstStyle/>
          <a:p>
            <a:pPr>
              <a:defRPr>
                <a:latin typeface="Georgia" pitchFamily="18" charset="0"/>
              </a:defRPr>
            </a:pPr>
            <a:r>
              <a:rPr lang="en-US" sz="2398" dirty="0" smtClean="0">
                <a:latin typeface="+mj-lt"/>
              </a:rPr>
              <a:t>Population</a:t>
            </a:r>
            <a:endParaRPr lang="en-US" sz="2400" dirty="0">
              <a:latin typeface="+mj-lt"/>
            </a:endParaRPr>
          </a:p>
        </c:rich>
      </c:tx>
      <c:layout>
        <c:manualLayout>
          <c:xMode val="edge"/>
          <c:yMode val="edge"/>
          <c:x val="0.32228725889550502"/>
          <c:y val="1.81956573610117E-2"/>
        </c:manualLayout>
      </c:layout>
      <c:overlay val="0"/>
    </c:title>
    <c:autoTitleDeleted val="0"/>
    <c:view3D>
      <c:rotX val="75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0643928003081999E-2"/>
          <c:y val="0.147364655776757"/>
          <c:w val="0.82528847419865403"/>
          <c:h val="0.81973813634138304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Size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1-99E6-40FD-8032-22F2C6DA228E}"/>
              </c:ext>
            </c:extLst>
          </c:dPt>
          <c:dPt>
            <c:idx val="1"/>
            <c:bubble3D val="0"/>
            <c:spPr>
              <a:solidFill>
                <a:srgbClr val="1BAD03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99E6-40FD-8032-22F2C6DA228E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5-99E6-40FD-8032-22F2C6DA228E}"/>
              </c:ext>
            </c:extLst>
          </c:dPt>
          <c:cat>
            <c:strRef>
              <c:f>Sheet1!$A$2:$A$4</c:f>
              <c:strCache>
                <c:ptCount val="3"/>
                <c:pt idx="0">
                  <c:v>Jewish  </c:v>
                </c:pt>
                <c:pt idx="1">
                  <c:v>Arab</c:v>
                </c:pt>
                <c:pt idx="2">
                  <c:v>Other</c:v>
                </c:pt>
              </c:strCache>
            </c:strRef>
          </c:cat>
          <c:val>
            <c:numRef>
              <c:f>Sheet1!$B$2:$B$4</c:f>
              <c:numCache>
                <c:formatCode>#,##0</c:formatCode>
                <c:ptCount val="3"/>
                <c:pt idx="0">
                  <c:v>5931000</c:v>
                </c:pt>
                <c:pt idx="1">
                  <c:v>1623000</c:v>
                </c:pt>
                <c:pt idx="2" formatCode="General">
                  <c:v>327000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9E6-40FD-8032-22F2C6DA22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85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798">
                <a:latin typeface="+mn-lt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798">
                <a:latin typeface="+mn-lt"/>
              </a:defRPr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1798">
                <a:latin typeface="+mn-lt"/>
              </a:defRPr>
            </a:pPr>
            <a:endParaRPr lang="en-US"/>
          </a:p>
        </c:txPr>
      </c:legendEntry>
      <c:layout>
        <c:manualLayout>
          <c:xMode val="edge"/>
          <c:yMode val="edge"/>
          <c:x val="0.74275543514050002"/>
          <c:y val="0.41899475065616798"/>
          <c:w val="0.14010780910450699"/>
          <c:h val="0.23877642567406299"/>
        </c:manualLayout>
      </c:layout>
      <c:overlay val="0"/>
      <c:txPr>
        <a:bodyPr/>
        <a:lstStyle/>
        <a:p>
          <a:pPr>
            <a:defRPr sz="1798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0.3688</cdr:x>
      <cdr:y>0.69143</cdr:y>
    </cdr:from>
    <cdr:to>
      <cdr:x>0.52182</cdr:x>
      <cdr:y>0.837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938462" y="2895600"/>
          <a:ext cx="1219200" cy="609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000" b="1" dirty="0" smtClean="0"/>
            <a:t>75%</a:t>
          </a:r>
          <a:endParaRPr lang="en-US" sz="2000" b="1" dirty="0"/>
        </a:p>
      </cdr:txBody>
    </cdr:sp>
  </cdr:relSizeAnchor>
  <cdr:relSizeAnchor xmlns:cdr="http://schemas.openxmlformats.org/drawingml/2006/chartDrawing">
    <cdr:from>
      <cdr:x>0.25403</cdr:x>
      <cdr:y>0.29113</cdr:y>
    </cdr:from>
    <cdr:to>
      <cdr:x>0.40705</cdr:x>
      <cdr:y>0.43669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2024062" y="1219200"/>
          <a:ext cx="1219200" cy="609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000" b="1" dirty="0" smtClean="0"/>
            <a:t>21%</a:t>
          </a:r>
          <a:endParaRPr lang="en-US" sz="2000" b="1" dirty="0"/>
        </a:p>
      </cdr:txBody>
    </cdr:sp>
  </cdr:relSizeAnchor>
  <cdr:relSizeAnchor xmlns:cdr="http://schemas.openxmlformats.org/drawingml/2006/chartDrawing">
    <cdr:from>
      <cdr:x>0.3688</cdr:x>
      <cdr:y>0.16376</cdr:y>
    </cdr:from>
    <cdr:to>
      <cdr:x>0.52182</cdr:x>
      <cdr:y>0.30933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2938462" y="685800"/>
          <a:ext cx="1219200" cy="609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000" b="1" dirty="0" smtClean="0"/>
            <a:t>4%</a:t>
          </a:r>
          <a:endParaRPr lang="en-US" sz="2000" b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50A994-FB24-4F59-8CF3-0A920BF0CC30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199459-ED57-4FE0-9F30-EBBBCF62C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1114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95293-FA89-4666-8BD5-254E71FCFC99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C0CB6-D9BC-4024-93CF-C76D46CC2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847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95293-FA89-4666-8BD5-254E71FCFC99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C0CB6-D9BC-4024-93CF-C76D46CC2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308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95293-FA89-4666-8BD5-254E71FCFC99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C0CB6-D9BC-4024-93CF-C76D46CC2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2801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94408-720F-44A4-8C2A-5A4B01CF98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57E2C-6615-4A6F-B5ED-0D2B8FD120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5358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94408-720F-44A4-8C2A-5A4B01CF98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57E2C-6615-4A6F-B5ED-0D2B8FD120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9782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94408-720F-44A4-8C2A-5A4B01CF98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57E2C-6615-4A6F-B5ED-0D2B8FD120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4050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94408-720F-44A4-8C2A-5A4B01CF98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57E2C-6615-4A6F-B5ED-0D2B8FD120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8692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94408-720F-44A4-8C2A-5A4B01CF98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57E2C-6615-4A6F-B5ED-0D2B8FD120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1412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94408-720F-44A4-8C2A-5A4B01CF98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57E2C-6615-4A6F-B5ED-0D2B8FD120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0992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94408-720F-44A4-8C2A-5A4B01CF98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57E2C-6615-4A6F-B5ED-0D2B8FD120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7328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94408-720F-44A4-8C2A-5A4B01CF98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57E2C-6615-4A6F-B5ED-0D2B8FD120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053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95293-FA89-4666-8BD5-254E71FCFC99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C0CB6-D9BC-4024-93CF-C76D46CC2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1553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94408-720F-44A4-8C2A-5A4B01CF98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57E2C-6615-4A6F-B5ED-0D2B8FD120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3263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94408-720F-44A4-8C2A-5A4B01CF98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57E2C-6615-4A6F-B5ED-0D2B8FD120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4473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94408-720F-44A4-8C2A-5A4B01CF98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57E2C-6615-4A6F-B5ED-0D2B8FD120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245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95293-FA89-4666-8BD5-254E71FCFC99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C0CB6-D9BC-4024-93CF-C76D46CC2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98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95293-FA89-4666-8BD5-254E71FCFC99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C0CB6-D9BC-4024-93CF-C76D46CC2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220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95293-FA89-4666-8BD5-254E71FCFC99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C0CB6-D9BC-4024-93CF-C76D46CC2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539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95293-FA89-4666-8BD5-254E71FCFC99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C0CB6-D9BC-4024-93CF-C76D46CC2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128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95293-FA89-4666-8BD5-254E71FCFC99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C0CB6-D9BC-4024-93CF-C76D46CC2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829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95293-FA89-4666-8BD5-254E71FCFC99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C0CB6-D9BC-4024-93CF-C76D46CC2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24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95293-FA89-4666-8BD5-254E71FCFC99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C0CB6-D9BC-4024-93CF-C76D46CC2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687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95293-FA89-4666-8BD5-254E71FCFC99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DC0CB6-D9BC-4024-93CF-C76D46CC2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858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40000"/>
                <a:satMod val="350000"/>
              </a:schemeClr>
            </a:gs>
            <a:gs pos="94000">
              <a:schemeClr val="bg1">
                <a:lumMod val="75000"/>
              </a:schemeClr>
            </a:gs>
            <a:gs pos="100000">
              <a:schemeClr val="bg2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794408-720F-44A4-8C2A-5A4B01CF98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57E2C-6615-4A6F-B5ED-0D2B8FD120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521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g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470" y="1242516"/>
            <a:ext cx="10515600" cy="3147708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ar-EG" sz="6000" dirty="0" smtClean="0">
                <a:latin typeface="Cambria" panose="02040503050406030204" pitchFamily="18" charset="0"/>
              </a:rPr>
              <a:t>المجتمع </a:t>
            </a:r>
            <a:r>
              <a:rPr lang="ar-EG" sz="6000" dirty="0">
                <a:latin typeface="Cambria" panose="02040503050406030204" pitchFamily="18" charset="0"/>
              </a:rPr>
              <a:t>والسياسة والأمن في إسرائيل </a:t>
            </a:r>
            <a:r>
              <a:rPr lang="en-US" sz="7300" dirty="0" smtClean="0">
                <a:latin typeface="Cambria" panose="02040503050406030204" pitchFamily="18" charset="0"/>
              </a:rPr>
              <a:t/>
            </a:r>
            <a:br>
              <a:rPr lang="en-US" sz="7300" dirty="0" smtClean="0">
                <a:latin typeface="Cambria" panose="02040503050406030204" pitchFamily="18" charset="0"/>
              </a:rPr>
            </a:br>
            <a:r>
              <a:rPr lang="en-US" sz="7300" dirty="0" smtClean="0">
                <a:latin typeface="Cambria" panose="02040503050406030204" pitchFamily="18" charset="0"/>
              </a:rPr>
              <a:t/>
            </a:r>
            <a:br>
              <a:rPr lang="en-US" sz="7300" dirty="0" smtClean="0">
                <a:latin typeface="Cambria" panose="02040503050406030204" pitchFamily="18" charset="0"/>
              </a:rPr>
            </a:br>
            <a:r>
              <a:rPr lang="en-US" sz="4900" dirty="0" smtClean="0"/>
              <a:t>Society, Politics, and Security in Israel </a:t>
            </a:r>
            <a:r>
              <a:rPr lang="en-US" sz="4900" dirty="0" smtClean="0">
                <a:latin typeface="Calibri Light" panose="020F0302020204030204" pitchFamily="34" charset="0"/>
              </a:rPr>
              <a:t/>
            </a:r>
            <a:br>
              <a:rPr lang="en-US" sz="4900" dirty="0" smtClean="0">
                <a:latin typeface="Calibri Light" panose="020F0302020204030204" pitchFamily="34" charset="0"/>
              </a:rPr>
            </a:br>
            <a:r>
              <a:rPr lang="en-US" sz="4900" dirty="0" smtClean="0">
                <a:latin typeface="Calibri Light" panose="020F0302020204030204" pitchFamily="34" charset="0"/>
              </a:rPr>
              <a:t/>
            </a:r>
            <a:br>
              <a:rPr lang="en-US" sz="4900" dirty="0" smtClean="0">
                <a:latin typeface="Calibri Light" panose="020F0302020204030204" pitchFamily="34" charset="0"/>
              </a:rPr>
            </a:br>
            <a:r>
              <a:rPr lang="he-IL" sz="4900" dirty="0" smtClean="0">
                <a:latin typeface="Calibri Light" panose="020F0302020204030204" pitchFamily="34" charset="0"/>
              </a:rPr>
              <a:t>חברה פוליטיקה וביטחון ישראלי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6640" y="4543419"/>
            <a:ext cx="2526030" cy="2314575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43422"/>
            <a:ext cx="2205990" cy="2314575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2670" y="4543420"/>
            <a:ext cx="2259330" cy="23145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990" y="4543420"/>
            <a:ext cx="2731770" cy="231457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760" y="4543418"/>
            <a:ext cx="2468880" cy="231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6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Iranian Axis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Long-term threat = Military nuclear capability</a:t>
            </a:r>
          </a:p>
          <a:p>
            <a:pPr lvl="1"/>
            <a:r>
              <a:rPr lang="en-US" dirty="0" smtClean="0"/>
              <a:t>Denies Israel monopoly on the use of unilateral force</a:t>
            </a:r>
          </a:p>
          <a:p>
            <a:pPr lvl="1"/>
            <a:r>
              <a:rPr lang="en-US" dirty="0" smtClean="0"/>
              <a:t>Covert-intelligence campaign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Short-term threat = Transforming Syria into Iranian satellite</a:t>
            </a:r>
          </a:p>
          <a:p>
            <a:pPr lvl="1"/>
            <a:r>
              <a:rPr lang="en-US" dirty="0" smtClean="0"/>
              <a:t>Immediate threat kilometers away from Israeli borders</a:t>
            </a:r>
          </a:p>
          <a:p>
            <a:pPr lvl="1"/>
            <a:r>
              <a:rPr lang="en-US" dirty="0" smtClean="0"/>
              <a:t>Constant military campaign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214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New Syria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Iran’s long term presence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Assad has won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The Russian factor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Arena for external rivalries and proxy battles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27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Military Strategy 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25625"/>
            <a:ext cx="5181600" cy="4273839"/>
          </a:xfrm>
          <a:effectLst>
            <a:softEdge rad="63500"/>
          </a:effectLst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>
                <a:latin typeface="Calibri Light" panose="020F0302020204030204" pitchFamily="34" charset="0"/>
              </a:rPr>
              <a:t>Deterrence</a:t>
            </a:r>
          </a:p>
          <a:p>
            <a:pPr marL="0" indent="0">
              <a:buNone/>
            </a:pPr>
            <a:endParaRPr lang="en-US" dirty="0">
              <a:latin typeface="Calibri Light" panose="020F0302020204030204" pitchFamily="34" charset="0"/>
            </a:endParaRPr>
          </a:p>
          <a:p>
            <a:r>
              <a:rPr lang="en-US" dirty="0">
                <a:latin typeface="Calibri Light" panose="020F0302020204030204" pitchFamily="34" charset="0"/>
              </a:rPr>
              <a:t>Red </a:t>
            </a:r>
            <a:r>
              <a:rPr lang="en-US" dirty="0" smtClean="0">
                <a:latin typeface="Calibri Light" panose="020F0302020204030204" pitchFamily="34" charset="0"/>
              </a:rPr>
              <a:t>lines</a:t>
            </a:r>
          </a:p>
          <a:p>
            <a:pPr marL="0" indent="0">
              <a:buNone/>
            </a:pPr>
            <a:endParaRPr lang="en-US" dirty="0">
              <a:latin typeface="Calibri Light" panose="020F0302020204030204" pitchFamily="34" charset="0"/>
            </a:endParaRPr>
          </a:p>
          <a:p>
            <a:r>
              <a:rPr lang="en-US" dirty="0">
                <a:latin typeface="Calibri Light" panose="020F0302020204030204" pitchFamily="34" charset="0"/>
              </a:rPr>
              <a:t>Respond to every military </a:t>
            </a:r>
            <a:r>
              <a:rPr lang="en-US" dirty="0" smtClean="0">
                <a:latin typeface="Calibri Light" panose="020F0302020204030204" pitchFamily="34" charset="0"/>
              </a:rPr>
              <a:t>incident</a:t>
            </a:r>
          </a:p>
          <a:p>
            <a:pPr marL="0" indent="0">
              <a:buNone/>
            </a:pPr>
            <a:endParaRPr lang="en-US" dirty="0">
              <a:latin typeface="Calibri Light" panose="020F0302020204030204" pitchFamily="34" charset="0"/>
            </a:endParaRPr>
          </a:p>
          <a:p>
            <a:r>
              <a:rPr lang="en-US" dirty="0">
                <a:latin typeface="Calibri Light" panose="020F0302020204030204" pitchFamily="34" charset="0"/>
              </a:rPr>
              <a:t>Prevent delivery of sophisticated weapons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946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Strategic Limitations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38200" y="1506682"/>
            <a:ext cx="5181600" cy="4670281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>
                <a:latin typeface="Calibri Light" panose="020F0302020204030204" pitchFamily="34" charset="0"/>
              </a:rPr>
              <a:t>Miscalculation </a:t>
            </a:r>
            <a:endParaRPr lang="en-US" dirty="0">
              <a:latin typeface="Calibri Light" panose="020F0302020204030204" pitchFamily="34" charset="0"/>
            </a:endParaRPr>
          </a:p>
          <a:p>
            <a:pPr marL="0" indent="0">
              <a:buNone/>
            </a:pPr>
            <a:endParaRPr lang="en-US" dirty="0">
              <a:latin typeface="Calibri Light" panose="020F0302020204030204" pitchFamily="34" charset="0"/>
            </a:endParaRPr>
          </a:p>
          <a:p>
            <a:r>
              <a:rPr lang="en-US" dirty="0" smtClean="0">
                <a:latin typeface="Calibri Light" panose="020F0302020204030204" pitchFamily="34" charset="0"/>
              </a:rPr>
              <a:t>Overemphasis on Military</a:t>
            </a:r>
            <a:endParaRPr lang="en-US" dirty="0">
              <a:latin typeface="Calibri Light" panose="020F0302020204030204" pitchFamily="34" charset="0"/>
            </a:endParaRPr>
          </a:p>
          <a:p>
            <a:pPr marL="0" indent="0">
              <a:buNone/>
            </a:pPr>
            <a:endParaRPr lang="en-US" dirty="0">
              <a:latin typeface="Calibri Light" panose="020F0302020204030204" pitchFamily="34" charset="0"/>
            </a:endParaRPr>
          </a:p>
          <a:p>
            <a:r>
              <a:rPr lang="en-US" dirty="0" smtClean="0">
                <a:latin typeface="Calibri Light" panose="020F0302020204030204" pitchFamily="34" charset="0"/>
              </a:rPr>
              <a:t>Conflict Management</a:t>
            </a:r>
          </a:p>
          <a:p>
            <a:pPr marL="0" indent="0">
              <a:buNone/>
            </a:pPr>
            <a:endParaRPr lang="en-US" dirty="0" smtClean="0">
              <a:latin typeface="Calibri Light" panose="020F0302020204030204" pitchFamily="34" charset="0"/>
            </a:endParaRPr>
          </a:p>
          <a:p>
            <a:pPr marL="0" indent="0">
              <a:buNone/>
            </a:pP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825" y="1825625"/>
            <a:ext cx="5086350" cy="4190711"/>
          </a:xfr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366971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US-Israel Ties: Unbreakable or Unshakeable?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2416004"/>
            <a:ext cx="10515600" cy="3760959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690688"/>
            <a:ext cx="10058400" cy="4865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03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What about Palestine?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00" y="2400299"/>
            <a:ext cx="7874000" cy="421870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2026027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 Light" panose="020F0302020204030204" pitchFamily="34" charset="0"/>
              </a:rPr>
              <a:t>The Road Ahead?</a:t>
            </a:r>
            <a:endParaRPr lang="en-US" dirty="0">
              <a:latin typeface="Calibri Light" panose="020F030202020403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7638"/>
            <a:ext cx="12192000" cy="5440361"/>
          </a:xfrm>
        </p:spPr>
      </p:pic>
    </p:spTree>
    <p:extLst>
      <p:ext uri="{BB962C8B-B14F-4D97-AF65-F5344CB8AC3E}">
        <p14:creationId xmlns:p14="http://schemas.microsoft.com/office/powerpoint/2010/main" val="175806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alibri Light" panose="020F0302020204030204" pitchFamily="34" charset="0"/>
              </a:rPr>
              <a:t>Examine basic political structure</a:t>
            </a:r>
          </a:p>
          <a:p>
            <a:pPr marL="0" indent="0">
              <a:buNone/>
            </a:pPr>
            <a:endParaRPr lang="en-US" dirty="0" smtClean="0">
              <a:latin typeface="Calibri Light" panose="020F0302020204030204" pitchFamily="34" charset="0"/>
            </a:endParaRPr>
          </a:p>
          <a:p>
            <a:r>
              <a:rPr lang="en-US" dirty="0" smtClean="0">
                <a:latin typeface="Calibri Light" panose="020F0302020204030204" pitchFamily="34" charset="0"/>
              </a:rPr>
              <a:t>Understand issues that divide Israeli society</a:t>
            </a:r>
          </a:p>
          <a:p>
            <a:pPr marL="0" indent="0">
              <a:buNone/>
            </a:pPr>
            <a:endParaRPr lang="en-US" dirty="0" smtClean="0">
              <a:latin typeface="Calibri Light" panose="020F0302020204030204" pitchFamily="34" charset="0"/>
            </a:endParaRPr>
          </a:p>
          <a:p>
            <a:r>
              <a:rPr lang="en-US" dirty="0" smtClean="0">
                <a:latin typeface="Calibri Light" panose="020F0302020204030204" pitchFamily="34" charset="0"/>
              </a:rPr>
              <a:t>Analyze security and strategic environment </a:t>
            </a:r>
          </a:p>
          <a:p>
            <a:pPr marL="0" indent="0">
              <a:buNone/>
            </a:pPr>
            <a:endParaRPr lang="en-US" dirty="0" smtClean="0">
              <a:latin typeface="Calibri Light" panose="020F0302020204030204" pitchFamily="34" charset="0"/>
            </a:endParaRPr>
          </a:p>
          <a:p>
            <a:r>
              <a:rPr lang="en-US" dirty="0" smtClean="0">
                <a:latin typeface="Calibri Light" panose="020F0302020204030204" pitchFamily="34" charset="0"/>
              </a:rPr>
              <a:t>Look forward at challenges to current strategy</a:t>
            </a:r>
          </a:p>
        </p:txBody>
      </p:sp>
    </p:spTree>
    <p:extLst>
      <p:ext uri="{BB962C8B-B14F-4D97-AF65-F5344CB8AC3E}">
        <p14:creationId xmlns:p14="http://schemas.microsoft.com/office/powerpoint/2010/main" val="1665302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Calibri Light" panose="020F0302020204030204" pitchFamily="34" charset="0"/>
              </a:rPr>
              <a:t>Politics</a:t>
            </a:r>
            <a:endParaRPr lang="en-US" dirty="0">
              <a:latin typeface="Calibri Light" panose="020F0302020204030204" pitchFamily="34" charset="0"/>
            </a:endParaRPr>
          </a:p>
        </p:txBody>
      </p:sp>
      <p:pic>
        <p:nvPicPr>
          <p:cNvPr id="4" name="Picture 2" descr="http://images.alarabiya.net/9e/e2/640x392_16530_24154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21" b="16221"/>
          <a:stretch>
            <a:fillRect/>
          </a:stretch>
        </p:blipFill>
        <p:spPr bwMode="auto"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924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235900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Fragmented Political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28740"/>
          </a:xfrm>
        </p:spPr>
        <p:txBody>
          <a:bodyPr/>
          <a:lstStyle/>
          <a:p>
            <a:r>
              <a:rPr lang="en-US" dirty="0" smtClean="0">
                <a:latin typeface="Calibri Light" panose="020F0302020204030204" pitchFamily="34" charset="0"/>
              </a:rPr>
              <a:t>10 political parties serving in parliament</a:t>
            </a:r>
          </a:p>
          <a:p>
            <a:pPr marL="0" indent="0">
              <a:buNone/>
            </a:pPr>
            <a:endParaRPr lang="en-US" dirty="0" smtClean="0">
              <a:latin typeface="Calibri Light" panose="020F0302020204030204" pitchFamily="34" charset="0"/>
            </a:endParaRPr>
          </a:p>
          <a:p>
            <a:r>
              <a:rPr lang="en-US" dirty="0" smtClean="0">
                <a:latin typeface="Calibri Light" panose="020F0302020204030204" pitchFamily="34" charset="0"/>
              </a:rPr>
              <a:t>Require 61 seat majority out of 120</a:t>
            </a:r>
          </a:p>
          <a:p>
            <a:pPr marL="0" indent="0">
              <a:buNone/>
            </a:pPr>
            <a:endParaRPr lang="en-US" dirty="0" smtClean="0">
              <a:latin typeface="Calibri Light" panose="020F0302020204030204" pitchFamily="34" charset="0"/>
            </a:endParaRPr>
          </a:p>
          <a:p>
            <a:r>
              <a:rPr lang="en-US" dirty="0" smtClean="0">
                <a:latin typeface="Calibri Light" panose="020F0302020204030204" pitchFamily="34" charset="0"/>
              </a:rPr>
              <a:t>Coalition governments</a:t>
            </a:r>
          </a:p>
          <a:p>
            <a:pPr marL="0" indent="0">
              <a:buNone/>
            </a:pPr>
            <a:endParaRPr lang="en-US" dirty="0" smtClean="0">
              <a:latin typeface="Calibri Light" panose="020F0302020204030204" pitchFamily="34" charset="0"/>
            </a:endParaRPr>
          </a:p>
          <a:p>
            <a:r>
              <a:rPr lang="en-US" dirty="0" smtClean="0">
                <a:latin typeface="Calibri Light" panose="020F0302020204030204" pitchFamily="34" charset="0"/>
              </a:rPr>
              <a:t>Competing interests and ideologies in same coalition</a:t>
            </a:r>
          </a:p>
          <a:p>
            <a:pPr marL="0" indent="0">
              <a:buNone/>
            </a:pPr>
            <a:endParaRPr lang="en-US" dirty="0" smtClean="0">
              <a:latin typeface="Calibri Light" panose="020F0302020204030204" pitchFamily="34" charset="0"/>
            </a:endParaRPr>
          </a:p>
          <a:p>
            <a:r>
              <a:rPr lang="en-US" dirty="0" smtClean="0">
                <a:latin typeface="Calibri Light" panose="020F0302020204030204" pitchFamily="34" charset="0"/>
              </a:rPr>
              <a:t>Average lifespan is 25 months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367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96000" cy="3741738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122" y="3727549"/>
            <a:ext cx="4024746" cy="3130451"/>
          </a:xfrm>
          <a:prstGeom prst="rect">
            <a:avLst/>
          </a:prstGeom>
        </p:spPr>
      </p:pic>
      <p:pic>
        <p:nvPicPr>
          <p:cNvPr id="6" name="Content Placeholder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47107"/>
            <a:ext cx="3484418" cy="311089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5337" y="3699938"/>
            <a:ext cx="4696663" cy="31580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0440" y="-1"/>
            <a:ext cx="6121560" cy="3741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337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Complex and Diverse Society</a:t>
            </a:r>
          </a:p>
        </p:txBody>
      </p:sp>
      <p:graphicFrame>
        <p:nvGraphicFramePr>
          <p:cNvPr id="2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18530804"/>
              </p:ext>
            </p:extLst>
          </p:nvPr>
        </p:nvGraphicFramePr>
        <p:xfrm>
          <a:off x="2640330" y="1697039"/>
          <a:ext cx="7997509" cy="42465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268" name="TextBox 8"/>
          <p:cNvSpPr txBox="1">
            <a:spLocks noChangeArrowheads="1"/>
          </p:cNvSpPr>
          <p:nvPr/>
        </p:nvSpPr>
        <p:spPr bwMode="auto">
          <a:xfrm>
            <a:off x="1459230" y="5943600"/>
            <a:ext cx="3657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200" dirty="0">
                <a:latin typeface="+mn-lt"/>
              </a:rPr>
              <a:t>Source: Central Bureau of Statistics, Israel</a:t>
            </a:r>
          </a:p>
          <a:p>
            <a:pPr eaLnBrk="1" hangingPunct="1"/>
            <a:endParaRPr lang="en-US" sz="1200" dirty="0">
              <a:latin typeface="+mn-lt"/>
            </a:endParaRPr>
          </a:p>
        </p:txBody>
      </p:sp>
      <p:sp>
        <p:nvSpPr>
          <p:cNvPr id="11269" name="TextBox 3"/>
          <p:cNvSpPr txBox="1">
            <a:spLocks noChangeArrowheads="1"/>
          </p:cNvSpPr>
          <p:nvPr/>
        </p:nvSpPr>
        <p:spPr bwMode="auto">
          <a:xfrm>
            <a:off x="7924800" y="5251450"/>
            <a:ext cx="27432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400" dirty="0">
                <a:latin typeface="+mn-lt"/>
              </a:rPr>
              <a:t>Jewish	5,931,000 	 </a:t>
            </a:r>
          </a:p>
          <a:p>
            <a:pPr eaLnBrk="1" hangingPunct="1"/>
            <a:r>
              <a:rPr lang="en-US" sz="1400" dirty="0">
                <a:latin typeface="+mn-lt"/>
              </a:rPr>
              <a:t>Arab	1,623,000 	 </a:t>
            </a:r>
          </a:p>
          <a:p>
            <a:pPr eaLnBrk="1" hangingPunct="1"/>
            <a:r>
              <a:rPr lang="en-US" sz="1400" dirty="0">
                <a:latin typeface="+mn-lt"/>
              </a:rPr>
              <a:t>Other	327,000 	 </a:t>
            </a:r>
          </a:p>
          <a:p>
            <a:pPr eaLnBrk="1" hangingPunct="1"/>
            <a:endParaRPr lang="en-US" sz="1400" dirty="0">
              <a:latin typeface="+mn-lt"/>
            </a:endParaRPr>
          </a:p>
          <a:p>
            <a:pPr eaLnBrk="1" hangingPunct="1"/>
            <a:r>
              <a:rPr lang="en-US" sz="1400" dirty="0">
                <a:latin typeface="+mn-lt"/>
              </a:rPr>
              <a:t>Total	7,881,000</a:t>
            </a:r>
            <a:r>
              <a:rPr lang="en-US" sz="1400" dirty="0"/>
              <a:t>	</a:t>
            </a:r>
          </a:p>
          <a:p>
            <a:pPr eaLnBrk="1" hangingPunct="1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43711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Identity Crisis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latin typeface="Calibri Light" panose="020F0302020204030204" pitchFamily="34" charset="0"/>
              </a:rPr>
              <a:t>Democratic and Jewish</a:t>
            </a:r>
          </a:p>
          <a:p>
            <a:pPr marL="0" indent="0">
              <a:buNone/>
            </a:pPr>
            <a:endParaRPr lang="en-US" dirty="0" smtClean="0">
              <a:latin typeface="Calibri Light" panose="020F0302020204030204" pitchFamily="34" charset="0"/>
            </a:endParaRPr>
          </a:p>
          <a:p>
            <a:r>
              <a:rPr lang="en-US" dirty="0" smtClean="0">
                <a:latin typeface="Calibri Light" panose="020F0302020204030204" pitchFamily="34" charset="0"/>
              </a:rPr>
              <a:t>Jewish majority</a:t>
            </a:r>
          </a:p>
          <a:p>
            <a:pPr marL="0" indent="0">
              <a:buNone/>
            </a:pPr>
            <a:endParaRPr lang="en-US" dirty="0" smtClean="0">
              <a:latin typeface="Calibri Light" panose="020F0302020204030204" pitchFamily="34" charset="0"/>
            </a:endParaRPr>
          </a:p>
          <a:p>
            <a:r>
              <a:rPr lang="en-US" dirty="0" smtClean="0">
                <a:latin typeface="Calibri Light" panose="020F0302020204030204" pitchFamily="34" charset="0"/>
              </a:rPr>
              <a:t>Jewish state based on religious law</a:t>
            </a:r>
          </a:p>
          <a:p>
            <a:pPr marL="0" indent="0">
              <a:buNone/>
            </a:pPr>
            <a:endParaRPr lang="en-US" dirty="0" smtClean="0">
              <a:latin typeface="Calibri Light" panose="020F0302020204030204" pitchFamily="34" charset="0"/>
            </a:endParaRPr>
          </a:p>
          <a:p>
            <a:r>
              <a:rPr lang="en-US" dirty="0">
                <a:latin typeface="Calibri Light" panose="020F0302020204030204" pitchFamily="34" charset="0"/>
              </a:rPr>
              <a:t>Democratic/bi-</a:t>
            </a:r>
            <a:r>
              <a:rPr lang="en-US" dirty="0" smtClean="0">
                <a:latin typeface="Calibri Light" panose="020F0302020204030204" pitchFamily="34" charset="0"/>
              </a:rPr>
              <a:t>national</a:t>
            </a:r>
          </a:p>
          <a:p>
            <a:pPr marL="0" indent="0">
              <a:buNone/>
            </a:pPr>
            <a:endParaRPr lang="en-US" dirty="0">
              <a:latin typeface="Calibri Light" panose="020F0302020204030204" pitchFamily="34" charset="0"/>
            </a:endParaRPr>
          </a:p>
          <a:p>
            <a:r>
              <a:rPr lang="en-US" dirty="0" smtClean="0">
                <a:latin typeface="Calibri Light" panose="020F0302020204030204" pitchFamily="34" charset="0"/>
              </a:rPr>
              <a:t>Liberal/social democratic</a:t>
            </a:r>
          </a:p>
          <a:p>
            <a:pPr marL="0" indent="0">
              <a:buNone/>
            </a:pPr>
            <a:endParaRPr lang="en-US" dirty="0" smtClean="0">
              <a:latin typeface="Calibri Light" panose="020F0302020204030204" pitchFamily="34" charset="0"/>
            </a:endParaRPr>
          </a:p>
          <a:p>
            <a:r>
              <a:rPr lang="en-US" dirty="0" smtClean="0">
                <a:latin typeface="Calibri Light" panose="020F0302020204030204" pitchFamily="34" charset="0"/>
              </a:rPr>
              <a:t>capitalist</a:t>
            </a:r>
            <a:endParaRPr lang="en-US" dirty="0">
              <a:latin typeface="Calibri Light" panose="020F03020202040302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331" y="1690688"/>
            <a:ext cx="4351338" cy="4486275"/>
          </a:xfrm>
        </p:spPr>
      </p:pic>
    </p:spTree>
    <p:extLst>
      <p:ext uri="{BB962C8B-B14F-4D97-AF65-F5344CB8AC3E}">
        <p14:creationId xmlns:p14="http://schemas.microsoft.com/office/powerpoint/2010/main" val="3258438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Geopolitical Shifts and Challenges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endParaRPr lang="en-US" dirty="0" smtClean="0">
              <a:latin typeface="Calibri Light" panose="020F0302020204030204" pitchFamily="34" charset="0"/>
            </a:endParaRPr>
          </a:p>
          <a:p>
            <a:endParaRPr lang="en-US" dirty="0" smtClean="0">
              <a:latin typeface="Calibri Light" panose="020F0302020204030204" pitchFamily="34" charset="0"/>
            </a:endParaRPr>
          </a:p>
          <a:p>
            <a:endParaRPr lang="en-US" dirty="0">
              <a:latin typeface="Calibri Light" panose="020F0302020204030204" pitchFamily="34" charset="0"/>
            </a:endParaRPr>
          </a:p>
          <a:p>
            <a:endParaRPr lang="en-US" dirty="0" smtClean="0">
              <a:latin typeface="Calibri Light" panose="020F0302020204030204" pitchFamily="34" charset="0"/>
            </a:endParaRPr>
          </a:p>
          <a:p>
            <a:r>
              <a:rPr lang="en-US" dirty="0" smtClean="0">
                <a:latin typeface="Calibri Light" panose="020F0302020204030204" pitchFamily="34" charset="0"/>
              </a:rPr>
              <a:t>Unpredictable geopolitical environment </a:t>
            </a:r>
          </a:p>
          <a:p>
            <a:pPr marL="0" indent="0">
              <a:buNone/>
            </a:pPr>
            <a:endParaRPr lang="en-US" dirty="0" smtClean="0">
              <a:latin typeface="Calibri Light" panose="020F0302020204030204" pitchFamily="34" charset="0"/>
            </a:endParaRPr>
          </a:p>
          <a:p>
            <a:r>
              <a:rPr lang="en-US" dirty="0" smtClean="0">
                <a:latin typeface="Calibri Light" panose="020F0302020204030204" pitchFamily="34" charset="0"/>
              </a:rPr>
              <a:t>Erosion of strong state systems: Syria, Iraq, Libya</a:t>
            </a:r>
          </a:p>
          <a:p>
            <a:pPr marL="0" indent="0">
              <a:buNone/>
            </a:pPr>
            <a:endParaRPr lang="en-US" dirty="0" smtClean="0">
              <a:latin typeface="Calibri Light" panose="020F0302020204030204" pitchFamily="34" charset="0"/>
            </a:endParaRPr>
          </a:p>
          <a:p>
            <a:r>
              <a:rPr lang="en-US" dirty="0" smtClean="0">
                <a:latin typeface="Calibri Light" panose="020F0302020204030204" pitchFamily="34" charset="0"/>
              </a:rPr>
              <a:t>Rise of non-state actors</a:t>
            </a:r>
          </a:p>
          <a:p>
            <a:pPr marL="0" indent="0">
              <a:buNone/>
            </a:pPr>
            <a:endParaRPr lang="en-US" dirty="0" smtClean="0">
              <a:latin typeface="Calibri Light" panose="020F0302020204030204" pitchFamily="34" charset="0"/>
            </a:endParaRPr>
          </a:p>
          <a:p>
            <a:r>
              <a:rPr lang="en-US" dirty="0" smtClean="0">
                <a:latin typeface="Calibri Light" panose="020F0302020204030204" pitchFamily="34" charset="0"/>
              </a:rPr>
              <a:t>Insurgencies on borders</a:t>
            </a:r>
          </a:p>
          <a:p>
            <a:pPr marL="0" indent="0">
              <a:buNone/>
            </a:pPr>
            <a:endParaRPr lang="en-US" dirty="0" smtClean="0">
              <a:latin typeface="Calibri Light" panose="020F0302020204030204" pitchFamily="34" charset="0"/>
            </a:endParaRPr>
          </a:p>
          <a:p>
            <a:r>
              <a:rPr lang="en-US" dirty="0" err="1" smtClean="0">
                <a:latin typeface="Calibri Light" panose="020F0302020204030204" pitchFamily="34" charset="0"/>
              </a:rPr>
              <a:t>Daesh</a:t>
            </a:r>
            <a:r>
              <a:rPr lang="en-US" dirty="0" smtClean="0">
                <a:latin typeface="Calibri Light" panose="020F0302020204030204" pitchFamily="34" charset="0"/>
              </a:rPr>
              <a:t>/Al Qaeda</a:t>
            </a:r>
          </a:p>
          <a:p>
            <a:pPr marL="0" indent="0">
              <a:buNone/>
            </a:pPr>
            <a:endParaRPr lang="en-US" dirty="0" smtClean="0">
              <a:latin typeface="Calibri Light" panose="020F0302020204030204" pitchFamily="34" charset="0"/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13" b="22413"/>
          <a:stretch>
            <a:fillRect/>
          </a:stretch>
        </p:blipFill>
        <p:spPr>
          <a:xfrm>
            <a:off x="0" y="955964"/>
            <a:ext cx="12192000" cy="185997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690366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4612</TotalTime>
  <Words>216</Words>
  <Application>Microsoft Office PowerPoint</Application>
  <PresentationFormat>Widescreen</PresentationFormat>
  <Paragraphs>96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Cambria</vt:lpstr>
      <vt:lpstr>Times New Roman</vt:lpstr>
      <vt:lpstr>Office Theme</vt:lpstr>
      <vt:lpstr>2_Office Theme</vt:lpstr>
      <vt:lpstr>المجتمع والسياسة والأمن في إسرائيل   Society, Politics, and Security in Israel   חברה פוליטיקה וביטחון ישראלי  </vt:lpstr>
      <vt:lpstr>Objectives</vt:lpstr>
      <vt:lpstr>Politics</vt:lpstr>
      <vt:lpstr>PowerPoint Presentation</vt:lpstr>
      <vt:lpstr>Fragmented Political System</vt:lpstr>
      <vt:lpstr> </vt:lpstr>
      <vt:lpstr>Complex and Diverse Society</vt:lpstr>
      <vt:lpstr>Identity Crisis</vt:lpstr>
      <vt:lpstr>Geopolitical Shifts and Challenges </vt:lpstr>
      <vt:lpstr> The Iranian Axis </vt:lpstr>
      <vt:lpstr>The New Syria</vt:lpstr>
      <vt:lpstr>Military Strategy </vt:lpstr>
      <vt:lpstr>Strategic Limitations</vt:lpstr>
      <vt:lpstr>US-Israel Ties: Unbreakable or Unshakeable?</vt:lpstr>
      <vt:lpstr>What about Palestine?</vt:lpstr>
      <vt:lpstr>The Road Ahead?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لمجتمع والسياسة في إسرائيل Israeli Society and Politics חברה ופוליטיקה ישראלי</dc:title>
  <dc:creator>Haim Malka</dc:creator>
  <cp:lastModifiedBy>Nancy Dull Stuck</cp:lastModifiedBy>
  <cp:revision>128</cp:revision>
  <cp:lastPrinted>2016-03-17T21:03:42Z</cp:lastPrinted>
  <dcterms:created xsi:type="dcterms:W3CDTF">2014-04-10T13:36:24Z</dcterms:created>
  <dcterms:modified xsi:type="dcterms:W3CDTF">2018-04-11T13:58:11Z</dcterms:modified>
</cp:coreProperties>
</file>