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4377" r:id="rId2"/>
    <p:sldMasterId id="2147484390" r:id="rId3"/>
  </p:sldMasterIdLst>
  <p:notesMasterIdLst>
    <p:notesMasterId r:id="rId17"/>
  </p:notesMasterIdLst>
  <p:handoutMasterIdLst>
    <p:handoutMasterId r:id="rId18"/>
  </p:handoutMasterIdLst>
  <p:sldIdLst>
    <p:sldId id="530" r:id="rId4"/>
    <p:sldId id="570" r:id="rId5"/>
    <p:sldId id="557" r:id="rId6"/>
    <p:sldId id="569" r:id="rId7"/>
    <p:sldId id="542" r:id="rId8"/>
    <p:sldId id="568" r:id="rId9"/>
    <p:sldId id="561" r:id="rId10"/>
    <p:sldId id="579" r:id="rId11"/>
    <p:sldId id="576" r:id="rId12"/>
    <p:sldId id="584" r:id="rId13"/>
    <p:sldId id="583" r:id="rId14"/>
    <p:sldId id="578" r:id="rId15"/>
    <p:sldId id="510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521415D9-36F7-43E2-AB2F-B90AF26B5E84}">
      <p14:sectionLst xmlns:p14="http://schemas.microsoft.com/office/powerpoint/2010/main">
        <p14:section name="Default Section" id="{55B2DD3E-1D53-4237-8352-721FAAB7E9A3}">
          <p14:sldIdLst>
            <p14:sldId id="530"/>
            <p14:sldId id="570"/>
            <p14:sldId id="557"/>
            <p14:sldId id="569"/>
            <p14:sldId id="542"/>
            <p14:sldId id="568"/>
            <p14:sldId id="561"/>
            <p14:sldId id="579"/>
            <p14:sldId id="576"/>
            <p14:sldId id="584"/>
            <p14:sldId id="583"/>
            <p14:sldId id="578"/>
            <p14:sldId id="510"/>
          </p14:sldIdLst>
        </p14:section>
        <p14:section name="Untitled Section" id="{E98F9B58-57A9-47CB-8992-DBDCB3DB178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atienne Ruy" initials="DR" lastIdx="1" clrIdx="0">
    <p:extLst>
      <p:ext uri="{19B8F6BF-5375-455C-9EA6-DF929625EA0E}">
        <p15:presenceInfo xmlns:p15="http://schemas.microsoft.com/office/powerpoint/2012/main" userId="S-1-5-21-1479664408-1137348619-37284488-227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58"/>
    <a:srgbClr val="003D65"/>
    <a:srgbClr val="D0A800"/>
    <a:srgbClr val="822429"/>
    <a:srgbClr val="006699"/>
    <a:srgbClr val="A50021"/>
    <a:srgbClr val="800000"/>
    <a:srgbClr val="003399"/>
    <a:srgbClr val="55171A"/>
    <a:srgbClr val="661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85612" autoAdjust="0"/>
  </p:normalViewPr>
  <p:slideViewPr>
    <p:cSldViewPr>
      <p:cViewPr varScale="1">
        <p:scale>
          <a:sx n="94" d="100"/>
          <a:sy n="94" d="100"/>
        </p:scale>
        <p:origin x="160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7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2"/>
    </p:cViewPr>
  </p:sorterViewPr>
  <p:notesViewPr>
    <p:cSldViewPr>
      <p:cViewPr varScale="1">
        <p:scale>
          <a:sx n="82" d="100"/>
          <a:sy n="82" d="100"/>
        </p:scale>
        <p:origin x="-2178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654" cy="46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defTabSz="913697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0222" y="0"/>
            <a:ext cx="3038654" cy="46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algn="r" defTabSz="913697" eaLnBrk="0" hangingPunct="0">
              <a:defRPr sz="1200"/>
            </a:lvl1pPr>
          </a:lstStyle>
          <a:p>
            <a:pPr>
              <a:defRPr/>
            </a:pPr>
            <a:fld id="{44A94DDB-98B8-40C4-89C4-CF692EF4E2AD}" type="datetimeFigureOut">
              <a:rPr lang="en-US"/>
              <a:pPr>
                <a:defRPr/>
              </a:pPr>
              <a:t>4/9/2018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29887"/>
            <a:ext cx="3038654" cy="46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 defTabSz="913697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0222" y="8829887"/>
            <a:ext cx="3038654" cy="46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 algn="r" defTabSz="913697" eaLnBrk="0" hangingPunct="0">
              <a:defRPr sz="1200"/>
            </a:lvl1pPr>
          </a:lstStyle>
          <a:p>
            <a:pPr>
              <a:defRPr/>
            </a:pPr>
            <a:fld id="{3B5F93CB-D22C-4C89-B333-B4FBCC1288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364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54" cy="46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defTabSz="913697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748" y="0"/>
            <a:ext cx="3038653" cy="46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algn="r" defTabSz="913697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619" y="4415713"/>
            <a:ext cx="5141163" cy="418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427"/>
            <a:ext cx="3038654" cy="46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defTabSz="913697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748" y="8831427"/>
            <a:ext cx="3038653" cy="46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algn="r" defTabSz="913697" eaLnBrk="0" hangingPunct="0">
              <a:defRPr sz="1200"/>
            </a:lvl1pPr>
          </a:lstStyle>
          <a:p>
            <a:pPr>
              <a:defRPr/>
            </a:pPr>
            <a:fld id="{649F965B-C99D-4302-835C-BAC2A356DB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19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9F965B-C99D-4302-835C-BAC2A356DBB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674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9F965B-C99D-4302-835C-BAC2A356DBB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325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9F965B-C99D-4302-835C-BAC2A356DBB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07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9F965B-C99D-4302-835C-BAC2A356DBB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830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9F965B-C99D-4302-835C-BAC2A356DBB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382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9F965B-C99D-4302-835C-BAC2A356DBB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837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9F965B-C99D-4302-835C-BAC2A356DBB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10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9F965B-C99D-4302-835C-BAC2A356DBB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536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9F965B-C99D-4302-835C-BAC2A356DBB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954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9F965B-C99D-4302-835C-BAC2A356DBB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10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Challenges</a:t>
            </a:r>
            <a:r>
              <a:rPr lang="en-US" baseline="0" dirty="0"/>
              <a:t> for the transatlantic partnership: free trade, security cooperation, Brexit, Russia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9F965B-C99D-4302-835C-BAC2A356DBB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250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0" y="6629400"/>
            <a:ext cx="2216150" cy="228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dirty="0">
                <a:latin typeface="Arial" charset="0"/>
                <a:ea typeface="ヒラギノ角ゴ Pro W3" pitchFamily="1" charset="-128"/>
                <a:cs typeface="+mn-cs"/>
              </a:rPr>
              <a:t> </a:t>
            </a: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2254250" y="6629400"/>
            <a:ext cx="6889750" cy="228600"/>
          </a:xfrm>
          <a:prstGeom prst="rect">
            <a:avLst/>
          </a:prstGeom>
          <a:solidFill>
            <a:srgbClr val="8224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latin typeface="Arial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0" y="3032125"/>
            <a:ext cx="9144000" cy="76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dirty="0">
                <a:latin typeface="Arial" charset="0"/>
                <a:ea typeface="ヒラギノ角ゴ Pro W3" pitchFamily="1" charset="-128"/>
                <a:cs typeface="+mn-cs"/>
              </a:rPr>
              <a:t> </a:t>
            </a:r>
          </a:p>
        </p:txBody>
      </p:sp>
      <p:pic>
        <p:nvPicPr>
          <p:cNvPr id="7" name="Picture 26" descr="ppt_title_m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0" descr="Euro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8" y="5788025"/>
            <a:ext cx="55626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343400"/>
            <a:ext cx="3124200" cy="685800"/>
          </a:xfrm>
        </p:spPr>
        <p:txBody>
          <a:bodyPr/>
          <a:lstStyle>
            <a:lvl1pPr marL="0" indent="0">
              <a:defRPr sz="1400" b="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3352800"/>
            <a:ext cx="6248400" cy="488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B8637-A711-4C19-877A-F9C4C16F5B47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31323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15050" y="1447800"/>
            <a:ext cx="1733550" cy="4191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47800"/>
            <a:ext cx="5048250" cy="4191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6CAAE-0940-481E-AB11-540E04D52F9F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31323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47800"/>
            <a:ext cx="6934200" cy="488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914400" y="2362200"/>
            <a:ext cx="3390900" cy="32766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7700" y="2362200"/>
            <a:ext cx="3390900" cy="3276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A71A4-666F-4F17-89A1-C08041AA61BD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31323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0" y="6629400"/>
            <a:ext cx="2216150" cy="228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>
                <a:solidFill>
                  <a:srgbClr val="000000"/>
                </a:solidFill>
                <a:latin typeface="Arial" charset="0"/>
                <a:ea typeface="ヒラギノ角ゴ Pro W3" pitchFamily="1" charset="-128"/>
                <a:cs typeface="+mn-cs"/>
              </a:rPr>
              <a:t> </a:t>
            </a: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2254250" y="6629400"/>
            <a:ext cx="6889750" cy="228600"/>
          </a:xfrm>
          <a:prstGeom prst="rect">
            <a:avLst/>
          </a:prstGeom>
          <a:solidFill>
            <a:srgbClr val="8224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0" y="3032125"/>
            <a:ext cx="9144000" cy="76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>
                <a:solidFill>
                  <a:srgbClr val="000000"/>
                </a:solidFill>
                <a:latin typeface="Arial" charset="0"/>
                <a:ea typeface="ヒラギノ角ゴ Pro W3" pitchFamily="1" charset="-128"/>
                <a:cs typeface="+mn-cs"/>
              </a:rPr>
              <a:t> </a:t>
            </a:r>
          </a:p>
        </p:txBody>
      </p:sp>
      <p:pic>
        <p:nvPicPr>
          <p:cNvPr id="7" name="Picture 26" descr="ppt_title_mas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" descr="Euro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5788025"/>
            <a:ext cx="55626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343400"/>
            <a:ext cx="3124200" cy="685800"/>
          </a:xfrm>
        </p:spPr>
        <p:txBody>
          <a:bodyPr/>
          <a:lstStyle>
            <a:lvl1pPr marL="0" indent="0">
              <a:defRPr sz="1400" b="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3352800"/>
            <a:ext cx="6248400" cy="488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3953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CAA0B-35D9-4F2D-868F-1ABDC9F6C9BE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31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93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C42F6-D4D1-4531-B5C1-57255FD6AEC6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31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311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3909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0" y="2362200"/>
            <a:ext cx="33909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D46AD-13E0-4115-91B2-F03458D2FC27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31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63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AE26D-E825-40E6-B2D6-3A76A103ADA4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31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68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139EF-FE61-4E16-A3E9-6F61F6C90E57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31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61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6A768-6904-445B-AA0F-4A8194A8ECB2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31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64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046A9-CB81-4AE6-AC4C-DE20CC2412D8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313232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58974-6AFB-48F7-870E-B2AB5AFBF2A2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31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48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033B3-814D-4B44-9C00-00B6E29F9C96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31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937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E4F19-15D3-4B12-8D4F-F2DAA6323980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31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76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15050" y="1447800"/>
            <a:ext cx="1733550" cy="4191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47800"/>
            <a:ext cx="5048250" cy="4191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30AA1-940F-4EF9-817D-636DF15D9F5F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31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5399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47800"/>
            <a:ext cx="6934200" cy="488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914400" y="2362200"/>
            <a:ext cx="3390900" cy="32766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7700" y="2362200"/>
            <a:ext cx="3390900" cy="327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FFFA4-29D0-4B94-B4B3-74ECB1467BE3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31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5164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343400"/>
            <a:ext cx="3124200" cy="685800"/>
          </a:xfrm>
        </p:spPr>
        <p:txBody>
          <a:bodyPr/>
          <a:lstStyle>
            <a:lvl1pPr marL="0" indent="0">
              <a:defRPr sz="1400" b="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3352800"/>
            <a:ext cx="6248400" cy="488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0" y="6629400"/>
            <a:ext cx="2216150" cy="228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2254250" y="6629400"/>
            <a:ext cx="6889750" cy="228600"/>
          </a:xfrm>
          <a:prstGeom prst="rect">
            <a:avLst/>
          </a:prstGeom>
          <a:solidFill>
            <a:srgbClr val="8224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0" y="3032125"/>
            <a:ext cx="9144000" cy="76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3098" name="Picture 26" descr="ppt_title_m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024188"/>
          </a:xfrm>
          <a:prstGeom prst="rect">
            <a:avLst/>
          </a:prstGeom>
          <a:noFill/>
        </p:spPr>
      </p:pic>
      <p:pic>
        <p:nvPicPr>
          <p:cNvPr id="3102" name="Picture 30" descr="Euro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8" y="5788025"/>
            <a:ext cx="5562600" cy="601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506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20248C-5256-4374-A93F-547B741D2546}" type="slidenum">
              <a:rPr lang="en-US"/>
              <a:pPr/>
              <a:t>‹#›</a:t>
            </a:fld>
            <a:endParaRPr lang="en-US">
              <a:solidFill>
                <a:srgbClr val="31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4361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2648D4-40C9-42D6-BF57-C6E2A0FB391E}" type="slidenum">
              <a:rPr lang="en-US"/>
              <a:pPr/>
              <a:t>‹#›</a:t>
            </a:fld>
            <a:endParaRPr lang="en-US">
              <a:solidFill>
                <a:srgbClr val="31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756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3909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0" y="2362200"/>
            <a:ext cx="33909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7F5555-9AD2-4FCE-A2E1-37A3D8D66B16}" type="slidenum">
              <a:rPr lang="en-US"/>
              <a:pPr/>
              <a:t>‹#›</a:t>
            </a:fld>
            <a:endParaRPr lang="en-US">
              <a:solidFill>
                <a:srgbClr val="31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3472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47FBB0-78CF-4ED5-9CEB-E93984EB2855}" type="slidenum">
              <a:rPr lang="en-US"/>
              <a:pPr/>
              <a:t>‹#›</a:t>
            </a:fld>
            <a:endParaRPr lang="en-US">
              <a:solidFill>
                <a:srgbClr val="31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64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84C5D-68BC-4295-8E6A-61ECAFEDF4FC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313232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399F4C-3BA0-4CD4-890E-BE7BE14DFC0D}" type="slidenum">
              <a:rPr lang="en-US"/>
              <a:pPr/>
              <a:t>‹#›</a:t>
            </a:fld>
            <a:endParaRPr lang="en-US">
              <a:solidFill>
                <a:srgbClr val="31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576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701773-0FFB-448E-9260-F02D8E53C150}" type="slidenum">
              <a:rPr lang="en-US"/>
              <a:pPr/>
              <a:t>‹#›</a:t>
            </a:fld>
            <a:endParaRPr lang="en-US">
              <a:solidFill>
                <a:srgbClr val="31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6547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D117B4-22C9-497A-9167-9B07CF05BF44}" type="slidenum">
              <a:rPr lang="en-US"/>
              <a:pPr/>
              <a:t>‹#›</a:t>
            </a:fld>
            <a:endParaRPr lang="en-US">
              <a:solidFill>
                <a:srgbClr val="31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406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017FD7-5052-431E-97BB-DFB2F3D6158E}" type="slidenum">
              <a:rPr lang="en-US"/>
              <a:pPr/>
              <a:t>‹#›</a:t>
            </a:fld>
            <a:endParaRPr lang="en-US">
              <a:solidFill>
                <a:srgbClr val="31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1840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EF9FBD-78A8-4064-B5E0-6A4D70FD9FC3}" type="slidenum">
              <a:rPr lang="en-US"/>
              <a:pPr/>
              <a:t>‹#›</a:t>
            </a:fld>
            <a:endParaRPr lang="en-US">
              <a:solidFill>
                <a:srgbClr val="31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2880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15050" y="1447800"/>
            <a:ext cx="1733550" cy="4191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47800"/>
            <a:ext cx="5048250" cy="4191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FB83C1-FF5F-4316-AFC1-298B9BEDBBAA}" type="slidenum">
              <a:rPr lang="en-US"/>
              <a:pPr/>
              <a:t>‹#›</a:t>
            </a:fld>
            <a:endParaRPr lang="en-US">
              <a:solidFill>
                <a:srgbClr val="31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692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47800"/>
            <a:ext cx="6934200" cy="488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914400" y="2362200"/>
            <a:ext cx="3390900" cy="327660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7700" y="2362200"/>
            <a:ext cx="3390900" cy="327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620000" y="5943600"/>
            <a:ext cx="533400" cy="304800"/>
          </a:xfrm>
        </p:spPr>
        <p:txBody>
          <a:bodyPr/>
          <a:lstStyle>
            <a:lvl1pPr>
              <a:defRPr/>
            </a:lvl1pPr>
          </a:lstStyle>
          <a:p>
            <a:fld id="{D16E84E5-8C53-4503-BAC5-6B9D90B7D668}" type="slidenum">
              <a:rPr lang="en-US"/>
              <a:pPr/>
              <a:t>‹#›</a:t>
            </a:fld>
            <a:endParaRPr lang="en-US">
              <a:solidFill>
                <a:srgbClr val="31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14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3909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0" y="2362200"/>
            <a:ext cx="33909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963A0-76F2-4BC0-861E-F5531AF9F056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31323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D5C0D-8FCA-43DB-9996-CC181C6C9912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31323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E2789-0DF0-443B-9239-B34F5514EDB1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31323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B0302-A58D-487A-AC2D-99E696A3C76B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31323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FC51E-15AC-4D37-8DD1-CE24579E0B20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31323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07F60-E82E-421C-9120-F53249E0F39D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31323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47800"/>
            <a:ext cx="6934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6934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7" descr="ppt_template_foot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854700"/>
            <a:ext cx="9144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785813"/>
            <a:ext cx="1943100" cy="228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dirty="0">
                <a:latin typeface="Arial" charset="0"/>
                <a:ea typeface="ヒラギノ角ゴ Pro W3" pitchFamily="1" charset="-128"/>
                <a:cs typeface="+mn-cs"/>
              </a:rPr>
              <a:t> 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81200" y="785813"/>
            <a:ext cx="7162800" cy="228600"/>
          </a:xfrm>
          <a:prstGeom prst="rect">
            <a:avLst/>
          </a:prstGeom>
          <a:solidFill>
            <a:srgbClr val="8224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latin typeface="Arial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59436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55514D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fld id="{5482C4CC-6DCC-485C-80BB-7971DCD3635C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313232"/>
              </a:solidFill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6248400" y="59436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1400" dirty="0">
                <a:solidFill>
                  <a:srgbClr val="55514D"/>
                </a:solidFill>
                <a:latin typeface="Arial" charset="0"/>
                <a:ea typeface="ヒラギノ角ゴ Pro W3" pitchFamily="1" charset="-128"/>
                <a:cs typeface="+mn-cs"/>
              </a:rPr>
              <a:t>www.csis.org  |</a:t>
            </a:r>
          </a:p>
        </p:txBody>
      </p:sp>
      <p:pic>
        <p:nvPicPr>
          <p:cNvPr id="2" name="Picture 21" descr="Europ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93763" y="258763"/>
            <a:ext cx="3962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63" r:id="rId1"/>
    <p:sldLayoutId id="2147484352" r:id="rId2"/>
    <p:sldLayoutId id="2147484353" r:id="rId3"/>
    <p:sldLayoutId id="2147484354" r:id="rId4"/>
    <p:sldLayoutId id="2147484355" r:id="rId5"/>
    <p:sldLayoutId id="2147484356" r:id="rId6"/>
    <p:sldLayoutId id="2147484357" r:id="rId7"/>
    <p:sldLayoutId id="2147484358" r:id="rId8"/>
    <p:sldLayoutId id="2147484359" r:id="rId9"/>
    <p:sldLayoutId id="2147484360" r:id="rId10"/>
    <p:sldLayoutId id="2147484361" r:id="rId11"/>
    <p:sldLayoutId id="2147484362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ヒラギノ角ゴ Pro W3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+mn-lt"/>
          <a:ea typeface="+mn-ea"/>
          <a:cs typeface="ヒラギノ角ゴ Pro W3"/>
        </a:defRPr>
      </a:lvl1pPr>
      <a:lvl2pPr marL="742950" indent="-285750" algn="l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o"/>
        <a:defRPr sz="16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 b="1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200" i="1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 i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 i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 i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47800"/>
            <a:ext cx="6934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6934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7" descr="ppt_template_foote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470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785813"/>
            <a:ext cx="1943100" cy="228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>
                <a:solidFill>
                  <a:srgbClr val="000000"/>
                </a:solidFill>
                <a:latin typeface="Arial" charset="0"/>
                <a:ea typeface="ヒラギノ角ゴ Pro W3" pitchFamily="1" charset="-128"/>
                <a:cs typeface="+mn-cs"/>
              </a:rPr>
              <a:t> 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81200" y="785813"/>
            <a:ext cx="7162800" cy="228600"/>
          </a:xfrm>
          <a:prstGeom prst="rect">
            <a:avLst/>
          </a:prstGeom>
          <a:solidFill>
            <a:srgbClr val="8224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59436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55514D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fld id="{60E359B6-35E0-45D0-AD4D-6432658D94A4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313232"/>
              </a:solidFill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6248400" y="59436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1400">
                <a:solidFill>
                  <a:srgbClr val="55514D"/>
                </a:solidFill>
                <a:latin typeface="Arial" charset="0"/>
                <a:ea typeface="ヒラギノ角ゴ Pro W3" pitchFamily="1" charset="-128"/>
                <a:cs typeface="+mn-cs"/>
              </a:rPr>
              <a:t>www.csis.org  |</a:t>
            </a:r>
          </a:p>
        </p:txBody>
      </p:sp>
      <p:pic>
        <p:nvPicPr>
          <p:cNvPr id="2" name="Picture 21" descr="Europ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258763"/>
            <a:ext cx="39624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82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8" r:id="rId1"/>
    <p:sldLayoutId id="2147484379" r:id="rId2"/>
    <p:sldLayoutId id="2147484380" r:id="rId3"/>
    <p:sldLayoutId id="2147484381" r:id="rId4"/>
    <p:sldLayoutId id="2147484382" r:id="rId5"/>
    <p:sldLayoutId id="2147484383" r:id="rId6"/>
    <p:sldLayoutId id="2147484384" r:id="rId7"/>
    <p:sldLayoutId id="2147484385" r:id="rId8"/>
    <p:sldLayoutId id="2147484386" r:id="rId9"/>
    <p:sldLayoutId id="2147484387" r:id="rId10"/>
    <p:sldLayoutId id="2147484388" r:id="rId11"/>
    <p:sldLayoutId id="214748438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ヒラギノ角ゴ Pro W3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o"/>
        <a:defRPr sz="16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 b="1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 i="1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 i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 i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 i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47800"/>
            <a:ext cx="6934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6934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1" name="Picture 7" descr="ppt_template_foot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854700"/>
            <a:ext cx="9144000" cy="100330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785813"/>
            <a:ext cx="1943100" cy="228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81200" y="785813"/>
            <a:ext cx="7162800" cy="228600"/>
          </a:xfrm>
          <a:prstGeom prst="rect">
            <a:avLst/>
          </a:prstGeom>
          <a:solidFill>
            <a:srgbClr val="8224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59436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55514D"/>
                </a:solidFill>
              </a:defRPr>
            </a:lvl1pPr>
          </a:lstStyle>
          <a:p>
            <a:pPr eaLnBrk="0" hangingPunct="0"/>
            <a:fld id="{49BE89FE-A03B-4094-9880-9A0EB3D9B94B}" type="slidenum">
              <a:rPr lang="en-US"/>
              <a:pPr eaLnBrk="0" hangingPunct="0"/>
              <a:t>‹#›</a:t>
            </a:fld>
            <a:endParaRPr lang="en-US">
              <a:solidFill>
                <a:srgbClr val="313232"/>
              </a:solidFill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6248400" y="59436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>
                <a:solidFill>
                  <a:srgbClr val="55514D"/>
                </a:solidFill>
              </a:rPr>
              <a:t>www.csis.org  |</a:t>
            </a:r>
          </a:p>
        </p:txBody>
      </p:sp>
      <p:pic>
        <p:nvPicPr>
          <p:cNvPr id="1045" name="Picture 21" descr="Europ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93763" y="258763"/>
            <a:ext cx="3962400" cy="427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986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1" r:id="rId1"/>
    <p:sldLayoutId id="2147484392" r:id="rId2"/>
    <p:sldLayoutId id="2147484393" r:id="rId3"/>
    <p:sldLayoutId id="2147484394" r:id="rId4"/>
    <p:sldLayoutId id="2147484395" r:id="rId5"/>
    <p:sldLayoutId id="2147484396" r:id="rId6"/>
    <p:sldLayoutId id="2147484397" r:id="rId7"/>
    <p:sldLayoutId id="2147484398" r:id="rId8"/>
    <p:sldLayoutId id="2147484399" r:id="rId9"/>
    <p:sldLayoutId id="2147484400" r:id="rId10"/>
    <p:sldLayoutId id="2147484401" r:id="rId11"/>
    <p:sldLayoutId id="2147484402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  <a:ea typeface="ヒラギノ角ゴ Pro W3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  <a:ea typeface="ヒラギノ角ゴ Pro W3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  <a:ea typeface="ヒラギノ角ゴ Pro W3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  <a:ea typeface="ヒラギノ角ゴ Pro W3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  <a:ea typeface="ヒラギノ角ゴ Pro W3"/>
          <a:cs typeface="ヒラギノ角ゴ Pro W3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  <a:ea typeface="ヒラギノ角ゴ Pro W3"/>
          <a:cs typeface="ヒラギノ角ゴ Pro W3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  <a:ea typeface="ヒラギノ角ゴ Pro W3"/>
          <a:cs typeface="ヒラギノ角ゴ Pro W3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  <a:ea typeface="ヒラギノ角ゴ Pro W3"/>
          <a:cs typeface="ヒラギノ角ゴ Pro W3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o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 b="1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200" i="1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 i="1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 i="1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 i="1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 i="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B26CC60-868E-4266-9C15-AF60ADBC32F4}" type="slidenum"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pPr/>
              <a:t>1</a:t>
            </a:fld>
            <a:endParaRPr lang="en-US" dirty="0">
              <a:solidFill>
                <a:srgbClr val="313232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219200" y="1219200"/>
            <a:ext cx="6541007" cy="1095755"/>
          </a:xfrm>
          <a:prstGeom prst="roundRect">
            <a:avLst/>
          </a:prstGeom>
          <a:solidFill>
            <a:schemeClr val="bg1"/>
          </a:solidFill>
          <a:ln w="762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0"/>
          <a:lstStyle/>
          <a:p>
            <a:pPr marL="0" lvl="1" algn="ctr">
              <a:defRPr/>
            </a:pPr>
            <a:r>
              <a:rPr lang="en-US" sz="2600" b="1" dirty="0">
                <a:solidFill>
                  <a:srgbClr val="003D65"/>
                </a:solidFill>
                <a:latin typeface="+mn-lt"/>
              </a:rPr>
              <a:t>A European House Divided: Europe’s Future Considered</a:t>
            </a:r>
          </a:p>
        </p:txBody>
      </p:sp>
      <p:pic>
        <p:nvPicPr>
          <p:cNvPr id="4102" name="Picture 6" descr="http://www.voxeurop.eu/files/images/article/brexituk-elec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469" y="2590800"/>
            <a:ext cx="5144467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35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8CAE1B-3720-4AD9-B46A-4AA9D8D884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CAA0B-35D9-4F2D-868F-1ABDC9F6C9BE}" type="slidenum">
              <a:rPr lang="en-US" smtClean="0"/>
              <a:pPr>
                <a:defRPr/>
              </a:pPr>
              <a:t>10</a:t>
            </a:fld>
            <a:endParaRPr lang="en-US">
              <a:solidFill>
                <a:srgbClr val="31323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B2E516B-0648-4AD4-AB09-A4901DBD5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700" y="1219200"/>
            <a:ext cx="5334000" cy="533400"/>
          </a:xfrm>
        </p:spPr>
        <p:txBody>
          <a:bodyPr/>
          <a:lstStyle/>
          <a:p>
            <a:pPr algn="ctr"/>
            <a:r>
              <a:rPr lang="en-US" dirty="0"/>
              <a:t>The Western Balkans</a:t>
            </a:r>
          </a:p>
        </p:txBody>
      </p:sp>
      <p:pic>
        <p:nvPicPr>
          <p:cNvPr id="2054" name="Picture 6" descr=" ">
            <a:extLst>
              <a:ext uri="{FF2B5EF4-FFF2-40B4-BE49-F238E27FC236}">
                <a16:creationId xmlns:a16="http://schemas.microsoft.com/office/drawing/2014/main" id="{7EE73DB2-7805-4D85-ABF6-9E1AB7947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4410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lated image">
            <a:extLst>
              <a:ext uri="{FF2B5EF4-FFF2-40B4-BE49-F238E27FC236}">
                <a16:creationId xmlns:a16="http://schemas.microsoft.com/office/drawing/2014/main" id="{05B2E662-66A4-4880-9AF2-A25778AE1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38400"/>
            <a:ext cx="3639103" cy="242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476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477" y="1143000"/>
            <a:ext cx="4953000" cy="457200"/>
          </a:xfrm>
        </p:spPr>
        <p:txBody>
          <a:bodyPr/>
          <a:lstStyle/>
          <a:p>
            <a:r>
              <a:rPr lang="en-US" dirty="0"/>
              <a:t>China’s Footprint in Europe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CAA0B-35D9-4F2D-868F-1ABDC9F6C9BE}" type="slidenum">
              <a:rPr lang="en-US" smtClean="0"/>
              <a:pPr>
                <a:defRPr/>
              </a:pPr>
              <a:t>11</a:t>
            </a:fld>
            <a:endParaRPr lang="en-US">
              <a:solidFill>
                <a:srgbClr val="313232"/>
              </a:solidFill>
            </a:endParaRPr>
          </a:p>
        </p:txBody>
      </p:sp>
      <p:pic>
        <p:nvPicPr>
          <p:cNvPr id="1026" name="Picture 2" descr="http://www.ship2shore.it/upload/images/06_2017/cosco-piraeus-web-170613155555_big.png">
            <a:extLst>
              <a:ext uri="{FF2B5EF4-FFF2-40B4-BE49-F238E27FC236}">
                <a16:creationId xmlns:a16="http://schemas.microsoft.com/office/drawing/2014/main" id="{27263453-A9DB-4067-AC35-91450CD6A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977" y="1752600"/>
            <a:ext cx="60960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687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00273"/>
            <a:ext cx="7950200" cy="542894"/>
          </a:xfrm>
        </p:spPr>
        <p:txBody>
          <a:bodyPr/>
          <a:lstStyle/>
          <a:p>
            <a:r>
              <a:rPr lang="en-US" dirty="0"/>
              <a:t>North vs. South; East vs. West: A Divided Europe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CAA0B-35D9-4F2D-868F-1ABDC9F6C9BE}" type="slidenum">
              <a:rPr lang="en-US" smtClean="0"/>
              <a:pPr>
                <a:defRPr/>
              </a:pPr>
              <a:t>12</a:t>
            </a:fld>
            <a:endParaRPr lang="en-US">
              <a:solidFill>
                <a:srgbClr val="313232"/>
              </a:solidFill>
            </a:endParaRPr>
          </a:p>
        </p:txBody>
      </p:sp>
      <p:pic>
        <p:nvPicPr>
          <p:cNvPr id="3076" name="Picture 4" descr="https://www.hrw.org/sites/default/files/styles/open_graph/public/multimedia_images_2015/_j5a0118_web.jpg?itok=j12dP44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99259"/>
            <a:ext cx="35560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upload.wikimedia.org/wikipedia/commons/thumb/3/37/Golden_Dawn_members_at_rally_in_Athens_2015.jpg/350px-Golden_Dawn_members_at_rally_in_Athens_20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209" y="3765550"/>
            <a:ext cx="2931401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cdn.images.express.co.uk/img/dynamic/1/590x/Angela-Merkel-Brexit-EU-72266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90950"/>
            <a:ext cx="3049651" cy="180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dw.com/image/368547_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809" y="1670684"/>
            <a:ext cx="2602199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544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89E39A68-947E-450B-BEAE-792565EAF2E0}" type="slidenum">
              <a:rPr lang="en-US" sz="1400" smtClean="0">
                <a:solidFill>
                  <a:srgbClr val="55514D"/>
                </a:solidFill>
              </a:rPr>
              <a:pPr/>
              <a:t>13</a:t>
            </a:fld>
            <a:endParaRPr lang="en-US" sz="1400">
              <a:solidFill>
                <a:srgbClr val="313232"/>
              </a:solidFill>
            </a:endParaRPr>
          </a:p>
        </p:txBody>
      </p:sp>
      <p:sp>
        <p:nvSpPr>
          <p:cNvPr id="6" name="Rounded Rectangle 4"/>
          <p:cNvSpPr/>
          <p:nvPr/>
        </p:nvSpPr>
        <p:spPr bwMode="auto">
          <a:xfrm>
            <a:off x="1181100" y="1752600"/>
            <a:ext cx="6705600" cy="31242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7" name="Rounded Rectangle 3"/>
          <p:cNvSpPr>
            <a:spLocks noChangeArrowheads="1"/>
          </p:cNvSpPr>
          <p:nvPr/>
        </p:nvSpPr>
        <p:spPr bwMode="auto">
          <a:xfrm>
            <a:off x="1759772" y="2019300"/>
            <a:ext cx="5624456" cy="2590800"/>
          </a:xfrm>
          <a:prstGeom prst="roundRect">
            <a:avLst>
              <a:gd name="adj" fmla="val 16667"/>
            </a:avLst>
          </a:prstGeom>
          <a:noFill/>
          <a:ln w="50800" algn="ctr">
            <a:solidFill>
              <a:srgbClr val="003D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" name="Rounded Rectangle 3"/>
          <p:cNvSpPr>
            <a:spLocks noChangeArrowheads="1"/>
          </p:cNvSpPr>
          <p:nvPr/>
        </p:nvSpPr>
        <p:spPr bwMode="auto">
          <a:xfrm>
            <a:off x="2019300" y="2209800"/>
            <a:ext cx="5105400" cy="2209800"/>
          </a:xfrm>
          <a:prstGeom prst="roundRect">
            <a:avLst>
              <a:gd name="adj" fmla="val 16667"/>
            </a:avLst>
          </a:prstGeom>
          <a:solidFill>
            <a:schemeClr val="bg1">
              <a:alpha val="90195"/>
            </a:schemeClr>
          </a:solidFill>
          <a:ln w="76200" algn="ctr">
            <a:solidFill>
              <a:schemeClr val="bg2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tIns="91440" rIns="9144" bIns="0"/>
          <a:lstStyle/>
          <a:p>
            <a:pPr algn="ctr">
              <a:spcBef>
                <a:spcPts val="600"/>
              </a:spcBef>
              <a:defRPr/>
            </a:pPr>
            <a:endParaRPr lang="en-US" sz="2000" dirty="0">
              <a:solidFill>
                <a:srgbClr val="003D65"/>
              </a:solidFill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sz="2800" dirty="0">
                <a:solidFill>
                  <a:srgbClr val="003D65"/>
                </a:solidFill>
              </a:rPr>
              <a:t>For more information: </a:t>
            </a:r>
            <a:br>
              <a:rPr lang="en-US" sz="2800" dirty="0"/>
            </a:br>
            <a:r>
              <a:rPr lang="en-US" sz="2800" dirty="0">
                <a:solidFill>
                  <a:schemeClr val="accent6">
                    <a:lumMod val="75000"/>
                    <a:lumOff val="25000"/>
                  </a:schemeClr>
                </a:solidFill>
                <a:latin typeface="Century Schoolbook" pitchFamily="18" charset="0"/>
              </a:rPr>
              <a:t>https://www.csis.org/regions/europe</a:t>
            </a:r>
            <a:endParaRPr lang="en-US" sz="2800" b="1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375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71F174B-4FA9-4951-A9A1-B4C1F1DB2E8A}" type="slidenum">
              <a:rPr lang="en-US" smtClean="0"/>
              <a:pPr/>
              <a:t>2</a:t>
            </a:fld>
            <a:endParaRPr lang="en-US">
              <a:solidFill>
                <a:srgbClr val="31323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256121"/>
            <a:ext cx="80131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2600" b="1" dirty="0">
                <a:solidFill>
                  <a:srgbClr val="004165"/>
                </a:solidFill>
              </a:rPr>
              <a:t>From Six to Twenty Eight</a:t>
            </a:r>
          </a:p>
        </p:txBody>
      </p:sp>
      <p:pic>
        <p:nvPicPr>
          <p:cNvPr id="1026" name="Picture 2" descr="http://www.mfa.gov.tr/images/enformasyon/hotspot/Gymnich_anaFoto.jpg">
            <a:extLst>
              <a:ext uri="{FF2B5EF4-FFF2-40B4-BE49-F238E27FC236}">
                <a16:creationId xmlns:a16="http://schemas.microsoft.com/office/drawing/2014/main" id="{4F4E0C89-9C76-46D9-A5A6-7F75E1FA3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54" y="3048000"/>
            <a:ext cx="4723942" cy="236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garrethmcdaid.com/wp-content/uploads/2014/07/EU-signing_1999367c.jpg">
            <a:extLst>
              <a:ext uri="{FF2B5EF4-FFF2-40B4-BE49-F238E27FC236}">
                <a16:creationId xmlns:a16="http://schemas.microsoft.com/office/drawing/2014/main" id="{016C59C6-D923-4044-BF7A-D12D85CB5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59749"/>
            <a:ext cx="3617805" cy="225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CC16CB-A698-4239-8528-C45CAC2C3363}"/>
              </a:ext>
            </a:extLst>
          </p:cNvPr>
          <p:cNvSpPr txBox="1"/>
          <p:nvPr/>
        </p:nvSpPr>
        <p:spPr>
          <a:xfrm>
            <a:off x="304800" y="4628075"/>
            <a:ext cx="3398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Signing of the Treaty of Paris (1951): Creation of the European Coal and Steel Community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547918-87AA-411A-96F3-42E01FC22D8F}"/>
              </a:ext>
            </a:extLst>
          </p:cNvPr>
          <p:cNvSpPr txBox="1"/>
          <p:nvPr/>
        </p:nvSpPr>
        <p:spPr>
          <a:xfrm>
            <a:off x="4476333" y="2171357"/>
            <a:ext cx="4222584" cy="647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EU stands at 28 member states. The 2009 Treaty of Lisbon enhances security cooperation through Common Security and Defense Policy (CSDP)</a:t>
            </a:r>
          </a:p>
        </p:txBody>
      </p:sp>
    </p:spTree>
    <p:extLst>
      <p:ext uri="{BB962C8B-B14F-4D97-AF65-F5344CB8AC3E}">
        <p14:creationId xmlns:p14="http://schemas.microsoft.com/office/powerpoint/2010/main" val="3947120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95400"/>
            <a:ext cx="8001000" cy="492443"/>
          </a:xfrm>
        </p:spPr>
        <p:txBody>
          <a:bodyPr/>
          <a:lstStyle/>
          <a:p>
            <a:pPr algn="ctr"/>
            <a:r>
              <a:rPr lang="en-US" dirty="0"/>
              <a:t>Global Financial Crisis and the Great Recession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CAA0B-35D9-4F2D-868F-1ABDC9F6C9BE}" type="slidenum">
              <a:rPr lang="en-US" smtClean="0"/>
              <a:pPr>
                <a:defRPr/>
              </a:pPr>
              <a:t>3</a:t>
            </a:fld>
            <a:endParaRPr lang="en-US">
              <a:solidFill>
                <a:srgbClr val="31323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58335"/>
            <a:ext cx="4143941" cy="25891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417" y="1981200"/>
            <a:ext cx="42501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34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442" y="1222057"/>
            <a:ext cx="8001000" cy="492443"/>
          </a:xfrm>
        </p:spPr>
        <p:txBody>
          <a:bodyPr/>
          <a:lstStyle/>
          <a:p>
            <a:pPr algn="ctr"/>
            <a:r>
              <a:rPr lang="en-US" dirty="0"/>
              <a:t>Greek Debt Crisis and Economic Stagnation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CAA0B-35D9-4F2D-868F-1ABDC9F6C9BE}" type="slidenum">
              <a:rPr lang="en-US" smtClean="0"/>
              <a:pPr>
                <a:defRPr/>
              </a:pPr>
              <a:t>4</a:t>
            </a:fld>
            <a:endParaRPr lang="en-US">
              <a:solidFill>
                <a:srgbClr val="31323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885" y="1981200"/>
            <a:ext cx="609011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34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219200"/>
            <a:ext cx="4876800" cy="476046"/>
          </a:xfrm>
        </p:spPr>
        <p:txBody>
          <a:bodyPr/>
          <a:lstStyle/>
          <a:p>
            <a:r>
              <a:rPr lang="en-US" dirty="0"/>
              <a:t>Putin’s Revanchist Russia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CAA0B-35D9-4F2D-868F-1ABDC9F6C9BE}" type="slidenum">
              <a:rPr lang="en-US" smtClean="0"/>
              <a:pPr>
                <a:defRPr/>
              </a:pPr>
              <a:t>5</a:t>
            </a:fld>
            <a:endParaRPr lang="en-US">
              <a:solidFill>
                <a:srgbClr val="31323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276" y="1828800"/>
            <a:ext cx="6227724" cy="34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39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71F174B-4FA9-4951-A9A1-B4C1F1DB2E8A}" type="slidenum">
              <a:rPr lang="en-US" smtClean="0"/>
              <a:pPr/>
              <a:t>6</a:t>
            </a:fld>
            <a:endParaRPr lang="en-US">
              <a:solidFill>
                <a:srgbClr val="31323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0800" y="12192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b="1" dirty="0">
                <a:solidFill>
                  <a:srgbClr val="004165"/>
                </a:solidFill>
              </a:rPr>
              <a:t>European Migration Crisis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1184" t="15565" r="12773" b="9088"/>
          <a:stretch/>
        </p:blipFill>
        <p:spPr>
          <a:xfrm>
            <a:off x="304800" y="1905000"/>
            <a:ext cx="4394947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8181" t="-1" r="5153" b="1328"/>
          <a:stretch/>
        </p:blipFill>
        <p:spPr>
          <a:xfrm>
            <a:off x="4868951" y="2362200"/>
            <a:ext cx="3943274" cy="328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74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1143000"/>
            <a:ext cx="6934200" cy="492443"/>
          </a:xfrm>
        </p:spPr>
        <p:txBody>
          <a:bodyPr/>
          <a:lstStyle/>
          <a:p>
            <a:pPr algn="ctr"/>
            <a:r>
              <a:rPr lang="en-US" dirty="0"/>
              <a:t>‘Brexit’ Referendum Succeeds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CAA0B-35D9-4F2D-868F-1ABDC9F6C9BE}" type="slidenum">
              <a:rPr lang="en-US" smtClean="0"/>
              <a:pPr>
                <a:defRPr/>
              </a:pPr>
              <a:t>7</a:t>
            </a:fld>
            <a:endParaRPr lang="en-US">
              <a:solidFill>
                <a:srgbClr val="313232"/>
              </a:solidFill>
            </a:endParaRPr>
          </a:p>
        </p:txBody>
      </p:sp>
      <p:pic>
        <p:nvPicPr>
          <p:cNvPr id="2052" name="Picture 4" descr="https://4a7efb2d53317100f611-1d7064c4f7b6de25658a4199efb34975.ssl.cf1.rackcdn.com/brexit-referendum-5-cybersecurity-implications-showcase_image-3-p-2160.jpg">
            <a:extLst>
              <a:ext uri="{FF2B5EF4-FFF2-40B4-BE49-F238E27FC236}">
                <a16:creationId xmlns:a16="http://schemas.microsoft.com/office/drawing/2014/main" id="{EEB4C650-05F4-4AEA-A08A-23F8EC549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886" y="1905000"/>
            <a:ext cx="5608027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402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066800"/>
            <a:ext cx="6934200" cy="492443"/>
          </a:xfrm>
        </p:spPr>
        <p:txBody>
          <a:bodyPr/>
          <a:lstStyle/>
          <a:p>
            <a:pPr algn="ctr"/>
            <a:r>
              <a:rPr lang="en-US" dirty="0"/>
              <a:t>Europe’s Terrorist Attacks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CAA0B-35D9-4F2D-868F-1ABDC9F6C9BE}" type="slidenum">
              <a:rPr lang="en-US" smtClean="0"/>
              <a:pPr>
                <a:defRPr/>
              </a:pPr>
              <a:t>8</a:t>
            </a:fld>
            <a:endParaRPr lang="en-US">
              <a:solidFill>
                <a:srgbClr val="313232"/>
              </a:solidFill>
            </a:endParaRPr>
          </a:p>
        </p:txBody>
      </p:sp>
      <p:pic>
        <p:nvPicPr>
          <p:cNvPr id="3" name="Picture 2" descr="http://bsmedia.business-standard.com/_media/bs/img/article/2016-12/20/full/1482227422-166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5" b="289"/>
          <a:stretch/>
        </p:blipFill>
        <p:spPr bwMode="auto">
          <a:xfrm>
            <a:off x="304800" y="1752600"/>
            <a:ext cx="3378235" cy="374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chef-1.bbci.co.uk/news/624/cpsprodpb/17D33/production/_90478579_mediaitem9047857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" r="9780"/>
          <a:stretch/>
        </p:blipFill>
        <p:spPr bwMode="auto">
          <a:xfrm>
            <a:off x="4038600" y="2088995"/>
            <a:ext cx="4800600" cy="306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760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219200"/>
            <a:ext cx="6934200" cy="492443"/>
          </a:xfrm>
        </p:spPr>
        <p:txBody>
          <a:bodyPr/>
          <a:lstStyle/>
          <a:p>
            <a:pPr algn="ctr"/>
            <a:r>
              <a:rPr lang="en-US" dirty="0"/>
              <a:t>Populism and Nationalism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CAA0B-35D9-4F2D-868F-1ABDC9F6C9BE}" type="slidenum">
              <a:rPr lang="en-US" smtClean="0"/>
              <a:pPr>
                <a:defRPr/>
              </a:pPr>
              <a:t>9</a:t>
            </a:fld>
            <a:endParaRPr lang="en-US">
              <a:solidFill>
                <a:srgbClr val="31323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981200"/>
            <a:ext cx="4010107" cy="22598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08" y="2456021"/>
            <a:ext cx="419404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91879"/>
      </p:ext>
    </p:extLst>
  </p:cSld>
  <p:clrMapOvr>
    <a:masterClrMapping/>
  </p:clrMapOvr>
</p:sld>
</file>

<file path=ppt/theme/theme1.xml><?xml version="1.0" encoding="utf-8"?>
<a:theme xmlns:a="http://schemas.openxmlformats.org/drawingml/2006/main" name="Europe_PP_template">
  <a:themeElements>
    <a:clrScheme name="Africa_PP_template 13">
      <a:dk1>
        <a:srgbClr val="000000"/>
      </a:dk1>
      <a:lt1>
        <a:srgbClr val="FFFFFF"/>
      </a:lt1>
      <a:dk2>
        <a:srgbClr val="004165"/>
      </a:dk2>
      <a:lt2>
        <a:srgbClr val="808080"/>
      </a:lt2>
      <a:accent1>
        <a:srgbClr val="D1CECB"/>
      </a:accent1>
      <a:accent2>
        <a:srgbClr val="004165"/>
      </a:accent2>
      <a:accent3>
        <a:srgbClr val="FFFFFF"/>
      </a:accent3>
      <a:accent4>
        <a:srgbClr val="000000"/>
      </a:accent4>
      <a:accent5>
        <a:srgbClr val="E5E3E2"/>
      </a:accent5>
      <a:accent6>
        <a:srgbClr val="003A5B"/>
      </a:accent6>
      <a:hlink>
        <a:srgbClr val="78A0B2"/>
      </a:hlink>
      <a:folHlink>
        <a:srgbClr val="AA272F"/>
      </a:folHlink>
    </a:clrScheme>
    <a:fontScheme name="Africa_PP_template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>
          <a:defRPr sz="1600" dirty="0">
            <a:solidFill>
              <a:srgbClr val="003D65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Africa_P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rica_P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rica_P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rica_P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rica_P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rica_P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rica_P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rica_P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rica_P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rica_P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rica_P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rica_P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rica_PP_template 13">
        <a:dk1>
          <a:srgbClr val="000000"/>
        </a:dk1>
        <a:lt1>
          <a:srgbClr val="FFFFFF"/>
        </a:lt1>
        <a:dk2>
          <a:srgbClr val="004165"/>
        </a:dk2>
        <a:lt2>
          <a:srgbClr val="808080"/>
        </a:lt2>
        <a:accent1>
          <a:srgbClr val="D1CECB"/>
        </a:accent1>
        <a:accent2>
          <a:srgbClr val="004165"/>
        </a:accent2>
        <a:accent3>
          <a:srgbClr val="FFFFFF"/>
        </a:accent3>
        <a:accent4>
          <a:srgbClr val="000000"/>
        </a:accent4>
        <a:accent5>
          <a:srgbClr val="E5E3E2"/>
        </a:accent5>
        <a:accent6>
          <a:srgbClr val="003A5B"/>
        </a:accent6>
        <a:hlink>
          <a:srgbClr val="78A0B2"/>
        </a:hlink>
        <a:folHlink>
          <a:srgbClr val="AA27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Europe_PP_template">
  <a:themeElements>
    <a:clrScheme name="Africa_PP_template 13">
      <a:dk1>
        <a:srgbClr val="000000"/>
      </a:dk1>
      <a:lt1>
        <a:srgbClr val="FFFFFF"/>
      </a:lt1>
      <a:dk2>
        <a:srgbClr val="004165"/>
      </a:dk2>
      <a:lt2>
        <a:srgbClr val="808080"/>
      </a:lt2>
      <a:accent1>
        <a:srgbClr val="D1CECB"/>
      </a:accent1>
      <a:accent2>
        <a:srgbClr val="004165"/>
      </a:accent2>
      <a:accent3>
        <a:srgbClr val="FFFFFF"/>
      </a:accent3>
      <a:accent4>
        <a:srgbClr val="000000"/>
      </a:accent4>
      <a:accent5>
        <a:srgbClr val="E5E3E2"/>
      </a:accent5>
      <a:accent6>
        <a:srgbClr val="003A5B"/>
      </a:accent6>
      <a:hlink>
        <a:srgbClr val="78A0B2"/>
      </a:hlink>
      <a:folHlink>
        <a:srgbClr val="AA272F"/>
      </a:folHlink>
    </a:clrScheme>
    <a:fontScheme name="Africa_PP_template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Africa_P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rica_P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rica_P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rica_P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rica_P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rica_P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rica_P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rica_P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rica_P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rica_P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rica_P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rica_P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rica_PP_template 13">
        <a:dk1>
          <a:srgbClr val="000000"/>
        </a:dk1>
        <a:lt1>
          <a:srgbClr val="FFFFFF"/>
        </a:lt1>
        <a:dk2>
          <a:srgbClr val="004165"/>
        </a:dk2>
        <a:lt2>
          <a:srgbClr val="808080"/>
        </a:lt2>
        <a:accent1>
          <a:srgbClr val="D1CECB"/>
        </a:accent1>
        <a:accent2>
          <a:srgbClr val="004165"/>
        </a:accent2>
        <a:accent3>
          <a:srgbClr val="FFFFFF"/>
        </a:accent3>
        <a:accent4>
          <a:srgbClr val="000000"/>
        </a:accent4>
        <a:accent5>
          <a:srgbClr val="E5E3E2"/>
        </a:accent5>
        <a:accent6>
          <a:srgbClr val="003A5B"/>
        </a:accent6>
        <a:hlink>
          <a:srgbClr val="78A0B2"/>
        </a:hlink>
        <a:folHlink>
          <a:srgbClr val="AA27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urope_PP_template">
  <a:themeElements>
    <a:clrScheme name="Africa_PP_template 13">
      <a:dk1>
        <a:srgbClr val="000000"/>
      </a:dk1>
      <a:lt1>
        <a:srgbClr val="FFFFFF"/>
      </a:lt1>
      <a:dk2>
        <a:srgbClr val="004165"/>
      </a:dk2>
      <a:lt2>
        <a:srgbClr val="808080"/>
      </a:lt2>
      <a:accent1>
        <a:srgbClr val="D1CECB"/>
      </a:accent1>
      <a:accent2>
        <a:srgbClr val="004165"/>
      </a:accent2>
      <a:accent3>
        <a:srgbClr val="FFFFFF"/>
      </a:accent3>
      <a:accent4>
        <a:srgbClr val="000000"/>
      </a:accent4>
      <a:accent5>
        <a:srgbClr val="E5E3E2"/>
      </a:accent5>
      <a:accent6>
        <a:srgbClr val="003A5B"/>
      </a:accent6>
      <a:hlink>
        <a:srgbClr val="78A0B2"/>
      </a:hlink>
      <a:folHlink>
        <a:srgbClr val="AA272F"/>
      </a:folHlink>
    </a:clrScheme>
    <a:fontScheme name="Africa_PP_template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/>
            <a:cs typeface="ヒラギノ角ゴ Pro W3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/>
            <a:cs typeface="ヒラギノ角ゴ Pro W3"/>
          </a:defRPr>
        </a:defPPr>
      </a:lstStyle>
    </a:lnDef>
  </a:objectDefaults>
  <a:extraClrSchemeLst>
    <a:extraClrScheme>
      <a:clrScheme name="Africa_P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rica_P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rica_P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rica_P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rica_P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rica_P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rica_P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rica_P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rica_P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rica_P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rica_P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rica_P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rica_PP_template 13">
        <a:dk1>
          <a:srgbClr val="000000"/>
        </a:dk1>
        <a:lt1>
          <a:srgbClr val="FFFFFF"/>
        </a:lt1>
        <a:dk2>
          <a:srgbClr val="004165"/>
        </a:dk2>
        <a:lt2>
          <a:srgbClr val="808080"/>
        </a:lt2>
        <a:accent1>
          <a:srgbClr val="D1CECB"/>
        </a:accent1>
        <a:accent2>
          <a:srgbClr val="004165"/>
        </a:accent2>
        <a:accent3>
          <a:srgbClr val="FFFFFF"/>
        </a:accent3>
        <a:accent4>
          <a:srgbClr val="000000"/>
        </a:accent4>
        <a:accent5>
          <a:srgbClr val="E5E3E2"/>
        </a:accent5>
        <a:accent6>
          <a:srgbClr val="003A5B"/>
        </a:accent6>
        <a:hlink>
          <a:srgbClr val="78A0B2"/>
        </a:hlink>
        <a:folHlink>
          <a:srgbClr val="AA27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03.02.17 Women's Global Leadership Program</Template>
  <TotalTime>221</TotalTime>
  <Words>147</Words>
  <Application>Microsoft Office PowerPoint</Application>
  <PresentationFormat>On-screen Show (4:3)</PresentationFormat>
  <Paragraphs>41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Century Schoolbook</vt:lpstr>
      <vt:lpstr>Times</vt:lpstr>
      <vt:lpstr>ヒラギノ角ゴ Pro W3</vt:lpstr>
      <vt:lpstr>Europe_PP_template</vt:lpstr>
      <vt:lpstr>2_Europe_PP_template</vt:lpstr>
      <vt:lpstr>1_Europe_PP_template</vt:lpstr>
      <vt:lpstr>PowerPoint Presentation</vt:lpstr>
      <vt:lpstr>PowerPoint Presentation</vt:lpstr>
      <vt:lpstr>Global Financial Crisis and the Great Recession</vt:lpstr>
      <vt:lpstr>Greek Debt Crisis and Economic Stagnation</vt:lpstr>
      <vt:lpstr>Putin’s Revanchist Russia</vt:lpstr>
      <vt:lpstr>PowerPoint Presentation</vt:lpstr>
      <vt:lpstr>‘Brexit’ Referendum Succeeds</vt:lpstr>
      <vt:lpstr>Europe’s Terrorist Attacks</vt:lpstr>
      <vt:lpstr>Populism and Nationalism</vt:lpstr>
      <vt:lpstr>The Western Balkans</vt:lpstr>
      <vt:lpstr>China’s Footprint in Europe</vt:lpstr>
      <vt:lpstr>North vs. South; East vs. West: A Divided Europe</vt:lpstr>
      <vt:lpstr>PowerPoint Presentation</vt:lpstr>
    </vt:vector>
  </TitlesOfParts>
  <Company>CSIS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 Shafron</dc:creator>
  <cp:lastModifiedBy>Max Shafron</cp:lastModifiedBy>
  <cp:revision>32</cp:revision>
  <cp:lastPrinted>2016-04-14T22:11:25Z</cp:lastPrinted>
  <dcterms:created xsi:type="dcterms:W3CDTF">2017-04-20T20:01:23Z</dcterms:created>
  <dcterms:modified xsi:type="dcterms:W3CDTF">2018-04-09T13:30:28Z</dcterms:modified>
</cp:coreProperties>
</file>