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6.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drawings/drawing3.xml" ContentType="application/vnd.openxmlformats-officedocument.drawingml.chartshapes+xml"/>
  <Override PartName="/ppt/notesSlides/notesSlide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1.xml" ContentType="application/vnd.openxmlformats-officedocument.drawingml.chart+xml"/>
  <Override PartName="/ppt/notesSlides/notesSlide17.xml" ContentType="application/vnd.openxmlformats-officedocument.presentationml.notesSlide+xml"/>
  <Override PartName="/ppt/charts/chart12.xml" ContentType="application/vnd.openxmlformats-officedocument.drawingml.chart+xml"/>
  <Override PartName="/ppt/notesSlides/notesSlide18.xml" ContentType="application/vnd.openxmlformats-officedocument.presentationml.notesSlide+xml"/>
  <Override PartName="/ppt/charts/chart13.xml" ContentType="application/vnd.openxmlformats-officedocument.drawingml.chart+xml"/>
  <Override PartName="/ppt/drawings/drawing4.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notesSlides/notesSlide21.xml" ContentType="application/vnd.openxmlformats-officedocument.presentationml.notesSlide+xml"/>
  <Override PartName="/ppt/charts/chart15.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6.xml" ContentType="application/vnd.openxmlformats-officedocument.drawingml.chart+xml"/>
  <Override PartName="/ppt/drawings/drawing5.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7.xml" ContentType="application/vnd.openxmlformats-officedocument.drawingml.chart+xml"/>
  <Override PartName="/ppt/notesSlides/notesSlide34.xml" ContentType="application/vnd.openxmlformats-officedocument.presentationml.notesSlide+xml"/>
  <Override PartName="/ppt/charts/chart18.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8.xml" ContentType="application/vnd.openxmlformats-officedocument.presentationml.notesSlide+xml"/>
  <Override PartName="/ppt/charts/chart21.xml" ContentType="application/vnd.openxmlformats-officedocument.drawingml.chart+xml"/>
  <Override PartName="/ppt/notesSlides/notesSlide39.xml" ContentType="application/vnd.openxmlformats-officedocument.presentationml.notesSlide+xml"/>
  <Override PartName="/ppt/charts/chart22.xml" ContentType="application/vnd.openxmlformats-officedocument.drawingml.chart+xml"/>
  <Override PartName="/ppt/drawings/drawing6.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notesMasterIdLst>
    <p:notesMasterId r:id="rId55"/>
  </p:notesMasterIdLst>
  <p:handoutMasterIdLst>
    <p:handoutMasterId r:id="rId56"/>
  </p:handoutMasterIdLst>
  <p:sldIdLst>
    <p:sldId id="736" r:id="rId2"/>
    <p:sldId id="893" r:id="rId3"/>
    <p:sldId id="894" r:id="rId4"/>
    <p:sldId id="895" r:id="rId5"/>
    <p:sldId id="896" r:id="rId6"/>
    <p:sldId id="885" r:id="rId7"/>
    <p:sldId id="851" r:id="rId8"/>
    <p:sldId id="782" r:id="rId9"/>
    <p:sldId id="832" r:id="rId10"/>
    <p:sldId id="861" r:id="rId11"/>
    <p:sldId id="935" r:id="rId12"/>
    <p:sldId id="936" r:id="rId13"/>
    <p:sldId id="834" r:id="rId14"/>
    <p:sldId id="868" r:id="rId15"/>
    <p:sldId id="943" r:id="rId16"/>
    <p:sldId id="891" r:id="rId17"/>
    <p:sldId id="942" r:id="rId18"/>
    <p:sldId id="907" r:id="rId19"/>
    <p:sldId id="912" r:id="rId20"/>
    <p:sldId id="913" r:id="rId21"/>
    <p:sldId id="914" r:id="rId22"/>
    <p:sldId id="915" r:id="rId23"/>
    <p:sldId id="948" r:id="rId24"/>
    <p:sldId id="949" r:id="rId25"/>
    <p:sldId id="916" r:id="rId26"/>
    <p:sldId id="917" r:id="rId27"/>
    <p:sldId id="918" r:id="rId28"/>
    <p:sldId id="965" r:id="rId29"/>
    <p:sldId id="966" r:id="rId30"/>
    <p:sldId id="967" r:id="rId31"/>
    <p:sldId id="968" r:id="rId32"/>
    <p:sldId id="921" r:id="rId33"/>
    <p:sldId id="892" r:id="rId34"/>
    <p:sldId id="864" r:id="rId35"/>
    <p:sldId id="863" r:id="rId36"/>
    <p:sldId id="925" r:id="rId37"/>
    <p:sldId id="923" r:id="rId38"/>
    <p:sldId id="964" r:id="rId39"/>
    <p:sldId id="937" r:id="rId40"/>
    <p:sldId id="940" r:id="rId41"/>
    <p:sldId id="938" r:id="rId42"/>
    <p:sldId id="941" r:id="rId43"/>
    <p:sldId id="939" r:id="rId44"/>
    <p:sldId id="951" r:id="rId45"/>
    <p:sldId id="952" r:id="rId46"/>
    <p:sldId id="953" r:id="rId47"/>
    <p:sldId id="954" r:id="rId48"/>
    <p:sldId id="955" r:id="rId49"/>
    <p:sldId id="956" r:id="rId50"/>
    <p:sldId id="957" r:id="rId51"/>
    <p:sldId id="958" r:id="rId52"/>
    <p:sldId id="865" r:id="rId53"/>
    <p:sldId id="763" r:id="rId5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0095AB"/>
    <a:srgbClr val="004165"/>
    <a:srgbClr val="00ADFB"/>
    <a:srgbClr val="10BC9F"/>
    <a:srgbClr val="252D3A"/>
    <a:srgbClr val="FB8800"/>
    <a:srgbClr val="5F007F"/>
    <a:srgbClr val="C55F8A"/>
    <a:srgbClr val="C55F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88" autoAdjust="0"/>
    <p:restoredTop sz="70023" autoAdjust="0"/>
  </p:normalViewPr>
  <p:slideViewPr>
    <p:cSldViewPr snapToGrid="0">
      <p:cViewPr varScale="1">
        <p:scale>
          <a:sx n="50" d="100"/>
          <a:sy n="50" d="100"/>
        </p:scale>
        <p:origin x="954" y="48"/>
      </p:cViewPr>
      <p:guideLst>
        <p:guide orient="horz" pos="2160"/>
        <p:guide pos="3840"/>
      </p:guideLst>
    </p:cSldViewPr>
  </p:slideViewPr>
  <p:notesTextViewPr>
    <p:cViewPr>
      <p:scale>
        <a:sx n="3" d="2"/>
        <a:sy n="3" d="2"/>
      </p:scale>
      <p:origin x="0" y="0"/>
    </p:cViewPr>
  </p:notesTextViewPr>
  <p:sorterViewPr>
    <p:cViewPr>
      <p:scale>
        <a:sx n="160" d="100"/>
        <a:sy n="160" d="100"/>
      </p:scale>
      <p:origin x="0" y="-9324"/>
    </p:cViewPr>
  </p:sorterViewPr>
  <p:notesViewPr>
    <p:cSldViewPr snapToGrid="0">
      <p:cViewPr varScale="1">
        <p:scale>
          <a:sx n="68" d="100"/>
          <a:sy n="68" d="100"/>
        </p:scale>
        <p:origin x="325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1" Type="http://schemas.openxmlformats.org/officeDocument/2006/relationships/oleObject" Target="file:///C:\Users\AStanley\Desktop\Slides%202018\prices%20chart.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AStanley\Downloads\U.S.%20tight%20oil%20production%20(1).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sis.org\csisfs\ENERGY_NATL_SECURITY\Sieminski\oil%20prices%20bp-statistical-review-of-world-energy-2017.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AStanley\Desktop\Graphs-Excel\Peak%20Demand%20Scenarios.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JBarnett\Documents\Peak%20Oil%20Demand%20Graph%202.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AStanley\Desktop\Consumption%20sectors%20-%20EIA.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AStanley\Desktop\Q3-4\US%20oil%20exports.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JBarnett\Documents\Peak%20Oil%20Demand%20Graphs.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AStanley\AppData\Local\Microsoft\Windows\INetCache\Content.Outlook\ZTZKCR9X\Natural%20Gas%20Graphics%20(0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stan\Downloads\08302017Data%20for%20Sarah%20Energy%20and%20Development%20report.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AStanley\AppData\Local\Microsoft\Windows\INetCache\Content.Outlook\ZTZKCR9X\Natural%20Gas%20Graphics%20(002).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AStanley\AppData\Local\Microsoft\Windows\INetCache\Content.Outlook\ZTZKCR9X\Natural%20Gas%20Graphics.xlsx" TargetMode="Externa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AStanley\AppData\Local\Microsoft\Windows\INetCache\Content.Outlook\ZTZKCR9X\Natural%20Gas%20Graphics%20(002).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oleObject" Target="Chart%202%20in%20Microsoft%20PowerPoint"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765429133251704E-2"/>
          <c:y val="0.109755404031962"/>
          <c:w val="0.91508598925134299"/>
          <c:h val="0.80875346547778904"/>
        </c:manualLayout>
      </c:layout>
      <c:lineChart>
        <c:grouping val="standard"/>
        <c:varyColors val="0"/>
        <c:ser>
          <c:idx val="0"/>
          <c:order val="0"/>
          <c:tx>
            <c:strRef>
              <c:f>page10!$B$6</c:f>
              <c:strCache>
                <c:ptCount val="1"/>
                <c:pt idx="0">
                  <c:v>petroleum and other liquids (including biofuels)</c:v>
                </c:pt>
              </c:strCache>
            </c:strRef>
          </c:tx>
          <c:spPr>
            <a:ln w="38100" cap="rnd">
              <a:solidFill>
                <a:srgbClr val="004165"/>
              </a:solidFill>
              <a:round/>
            </a:ln>
            <a:effectLst/>
          </c:spPr>
          <c:marker>
            <c:symbol val="none"/>
          </c:marker>
          <c:cat>
            <c:numRef>
              <c:f>page10!$C$5:$BA$5</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page10!$C$6:$BA$6</c:f>
              <c:numCache>
                <c:formatCode>General</c:formatCode>
                <c:ptCount val="51"/>
                <c:pt idx="0">
                  <c:v>137.2268</c:v>
                </c:pt>
                <c:pt idx="1">
                  <c:v>138.37649999999999</c:v>
                </c:pt>
                <c:pt idx="2">
                  <c:v>138.99940000000001</c:v>
                </c:pt>
                <c:pt idx="3">
                  <c:v>138.70779999999999</c:v>
                </c:pt>
                <c:pt idx="4">
                  <c:v>141.51300000000001</c:v>
                </c:pt>
                <c:pt idx="5">
                  <c:v>143.70580000000001</c:v>
                </c:pt>
                <c:pt idx="6">
                  <c:v>147.1652</c:v>
                </c:pt>
                <c:pt idx="7">
                  <c:v>150.28729999999999</c:v>
                </c:pt>
                <c:pt idx="8">
                  <c:v>151.50319999999999</c:v>
                </c:pt>
                <c:pt idx="9">
                  <c:v>154.19739999999999</c:v>
                </c:pt>
                <c:pt idx="10">
                  <c:v>157.0188</c:v>
                </c:pt>
                <c:pt idx="11">
                  <c:v>158.8698</c:v>
                </c:pt>
                <c:pt idx="12">
                  <c:v>159.37909999999999</c:v>
                </c:pt>
                <c:pt idx="13">
                  <c:v>162.16239999999999</c:v>
                </c:pt>
                <c:pt idx="14">
                  <c:v>168.10769999999999</c:v>
                </c:pt>
                <c:pt idx="15">
                  <c:v>170.3597</c:v>
                </c:pt>
                <c:pt idx="16">
                  <c:v>172.9051</c:v>
                </c:pt>
                <c:pt idx="17">
                  <c:v>174.154</c:v>
                </c:pt>
                <c:pt idx="18">
                  <c:v>171.911</c:v>
                </c:pt>
                <c:pt idx="19">
                  <c:v>172.13659999999999</c:v>
                </c:pt>
                <c:pt idx="20">
                  <c:v>178.04069999999999</c:v>
                </c:pt>
                <c:pt idx="21">
                  <c:v>179.96369999999999</c:v>
                </c:pt>
                <c:pt idx="22">
                  <c:v>183.15280000000001</c:v>
                </c:pt>
                <c:pt idx="23">
                  <c:v>185.5985</c:v>
                </c:pt>
                <c:pt idx="24">
                  <c:v>188.05959999999999</c:v>
                </c:pt>
                <c:pt idx="25">
                  <c:v>190.58109999999999</c:v>
                </c:pt>
                <c:pt idx="26">
                  <c:v>193.75309999999999</c:v>
                </c:pt>
                <c:pt idx="27">
                  <c:v>196.70339999999999</c:v>
                </c:pt>
                <c:pt idx="28">
                  <c:v>199.85589999999999</c:v>
                </c:pt>
                <c:pt idx="29">
                  <c:v>199.55869999999999</c:v>
                </c:pt>
                <c:pt idx="30">
                  <c:v>199.99700000000001</c:v>
                </c:pt>
                <c:pt idx="31">
                  <c:v>201.4889</c:v>
                </c:pt>
                <c:pt idx="32">
                  <c:v>202.4092</c:v>
                </c:pt>
                <c:pt idx="33">
                  <c:v>203.06979999999999</c:v>
                </c:pt>
                <c:pt idx="34">
                  <c:v>203.68780000000001</c:v>
                </c:pt>
                <c:pt idx="35">
                  <c:v>203.92240000000001</c:v>
                </c:pt>
                <c:pt idx="36">
                  <c:v>204.02430000000001</c:v>
                </c:pt>
                <c:pt idx="37">
                  <c:v>204.7619</c:v>
                </c:pt>
                <c:pt idx="38">
                  <c:v>205.7989</c:v>
                </c:pt>
                <c:pt idx="39">
                  <c:v>207.00069999999999</c:v>
                </c:pt>
                <c:pt idx="40">
                  <c:v>208.1447</c:v>
                </c:pt>
                <c:pt idx="41">
                  <c:v>209.40969999999999</c:v>
                </c:pt>
                <c:pt idx="42">
                  <c:v>210.69319999999999</c:v>
                </c:pt>
                <c:pt idx="43">
                  <c:v>212.22120000000001</c:v>
                </c:pt>
                <c:pt idx="44">
                  <c:v>214.0523</c:v>
                </c:pt>
                <c:pt idx="45">
                  <c:v>215.99590000000001</c:v>
                </c:pt>
                <c:pt idx="46">
                  <c:v>217.8837</c:v>
                </c:pt>
                <c:pt idx="47">
                  <c:v>219.78049999999999</c:v>
                </c:pt>
                <c:pt idx="48">
                  <c:v>221.85</c:v>
                </c:pt>
                <c:pt idx="49">
                  <c:v>223.97450000000001</c:v>
                </c:pt>
                <c:pt idx="50">
                  <c:v>225.98820000000001</c:v>
                </c:pt>
              </c:numCache>
            </c:numRef>
          </c:val>
          <c:smooth val="0"/>
          <c:extLst>
            <c:ext xmlns:c16="http://schemas.microsoft.com/office/drawing/2014/chart" uri="{C3380CC4-5D6E-409C-BE32-E72D297353CC}">
              <c16:uniqueId val="{00000000-4EE6-49A0-A9EE-07C5123A2D71}"/>
            </c:ext>
          </c:extLst>
        </c:ser>
        <c:ser>
          <c:idx val="1"/>
          <c:order val="1"/>
          <c:tx>
            <c:strRef>
              <c:f>page10!$B$7</c:f>
              <c:strCache>
                <c:ptCount val="1"/>
                <c:pt idx="0">
                  <c:v>natural gas</c:v>
                </c:pt>
              </c:strCache>
            </c:strRef>
          </c:tx>
          <c:spPr>
            <a:ln w="38100" cap="rnd">
              <a:solidFill>
                <a:srgbClr val="00B0F0"/>
              </a:solidFill>
              <a:round/>
            </a:ln>
            <a:effectLst/>
          </c:spPr>
          <c:marker>
            <c:symbol val="none"/>
          </c:marker>
          <c:cat>
            <c:numRef>
              <c:f>page10!$C$5:$BA$5</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page10!$C$7:$BA$7</c:f>
              <c:numCache>
                <c:formatCode>General</c:formatCode>
                <c:ptCount val="51"/>
                <c:pt idx="0">
                  <c:v>75.2804</c:v>
                </c:pt>
                <c:pt idx="1">
                  <c:v>76.935300000000012</c:v>
                </c:pt>
                <c:pt idx="2">
                  <c:v>77.031599999999997</c:v>
                </c:pt>
                <c:pt idx="3">
                  <c:v>78.65779999999998</c:v>
                </c:pt>
                <c:pt idx="4">
                  <c:v>78.896299999999997</c:v>
                </c:pt>
                <c:pt idx="5">
                  <c:v>81.244799999999998</c:v>
                </c:pt>
                <c:pt idx="6">
                  <c:v>83.2804</c:v>
                </c:pt>
                <c:pt idx="7">
                  <c:v>83.450999999999993</c:v>
                </c:pt>
                <c:pt idx="8">
                  <c:v>84.157300000000006</c:v>
                </c:pt>
                <c:pt idx="9">
                  <c:v>86.361999999999995</c:v>
                </c:pt>
                <c:pt idx="10">
                  <c:v>89.782700000000006</c:v>
                </c:pt>
                <c:pt idx="11">
                  <c:v>90.396799999999999</c:v>
                </c:pt>
                <c:pt idx="12">
                  <c:v>94.066400000000002</c:v>
                </c:pt>
                <c:pt idx="13">
                  <c:v>96.605199999999982</c:v>
                </c:pt>
                <c:pt idx="14">
                  <c:v>100.0492</c:v>
                </c:pt>
                <c:pt idx="15">
                  <c:v>102.34139999999999</c:v>
                </c:pt>
                <c:pt idx="16">
                  <c:v>105.1561</c:v>
                </c:pt>
                <c:pt idx="17">
                  <c:v>108.6973</c:v>
                </c:pt>
                <c:pt idx="18">
                  <c:v>112.21129999999999</c:v>
                </c:pt>
                <c:pt idx="19">
                  <c:v>108.7319</c:v>
                </c:pt>
                <c:pt idx="20">
                  <c:v>118.0624</c:v>
                </c:pt>
                <c:pt idx="21">
                  <c:v>121.3073</c:v>
                </c:pt>
                <c:pt idx="22">
                  <c:v>125.11879999999999</c:v>
                </c:pt>
                <c:pt idx="23">
                  <c:v>127.24469999999999</c:v>
                </c:pt>
                <c:pt idx="24">
                  <c:v>127.4474</c:v>
                </c:pt>
                <c:pt idx="25">
                  <c:v>128.92789999999999</c:v>
                </c:pt>
                <c:pt idx="26">
                  <c:v>128.86770000000001</c:v>
                </c:pt>
                <c:pt idx="27">
                  <c:v>130.67230000000001</c:v>
                </c:pt>
                <c:pt idx="28">
                  <c:v>131.43379999999999</c:v>
                </c:pt>
                <c:pt idx="29">
                  <c:v>131.4717</c:v>
                </c:pt>
                <c:pt idx="30">
                  <c:v>131.7243</c:v>
                </c:pt>
                <c:pt idx="31">
                  <c:v>133.29900000000001</c:v>
                </c:pt>
                <c:pt idx="32">
                  <c:v>135.5789</c:v>
                </c:pt>
                <c:pt idx="33">
                  <c:v>138.18430000000001</c:v>
                </c:pt>
                <c:pt idx="34">
                  <c:v>141.02199999999999</c:v>
                </c:pt>
                <c:pt idx="35">
                  <c:v>143.38919999999999</c:v>
                </c:pt>
                <c:pt idx="36">
                  <c:v>145.5421</c:v>
                </c:pt>
                <c:pt idx="37">
                  <c:v>147.4718</c:v>
                </c:pt>
                <c:pt idx="38">
                  <c:v>149.5378</c:v>
                </c:pt>
                <c:pt idx="39">
                  <c:v>151.84690000000001</c:v>
                </c:pt>
                <c:pt idx="40">
                  <c:v>154.3262</c:v>
                </c:pt>
                <c:pt idx="41">
                  <c:v>156.78319999999999</c:v>
                </c:pt>
                <c:pt idx="42">
                  <c:v>159.52260000000001</c:v>
                </c:pt>
                <c:pt idx="43">
                  <c:v>162.10990000000001</c:v>
                </c:pt>
                <c:pt idx="44">
                  <c:v>165.32929999999999</c:v>
                </c:pt>
                <c:pt idx="45">
                  <c:v>168.6456</c:v>
                </c:pt>
                <c:pt idx="46">
                  <c:v>171.71090000000001</c:v>
                </c:pt>
                <c:pt idx="47">
                  <c:v>174.69980000000001</c:v>
                </c:pt>
                <c:pt idx="48">
                  <c:v>177.8501</c:v>
                </c:pt>
                <c:pt idx="49">
                  <c:v>181.06020000000001</c:v>
                </c:pt>
                <c:pt idx="50">
                  <c:v>184.03739999999999</c:v>
                </c:pt>
              </c:numCache>
            </c:numRef>
          </c:val>
          <c:smooth val="0"/>
          <c:extLst>
            <c:ext xmlns:c16="http://schemas.microsoft.com/office/drawing/2014/chart" uri="{C3380CC4-5D6E-409C-BE32-E72D297353CC}">
              <c16:uniqueId val="{00000001-4EE6-49A0-A9EE-07C5123A2D71}"/>
            </c:ext>
          </c:extLst>
        </c:ser>
        <c:ser>
          <c:idx val="2"/>
          <c:order val="2"/>
          <c:tx>
            <c:strRef>
              <c:f>page10!$B$8</c:f>
              <c:strCache>
                <c:ptCount val="1"/>
                <c:pt idx="0">
                  <c:v>coal</c:v>
                </c:pt>
              </c:strCache>
            </c:strRef>
          </c:tx>
          <c:spPr>
            <a:ln w="38100" cap="rnd">
              <a:solidFill>
                <a:srgbClr val="C00000"/>
              </a:solidFill>
              <a:round/>
            </a:ln>
            <a:effectLst/>
          </c:spPr>
          <c:marker>
            <c:symbol val="none"/>
          </c:marker>
          <c:cat>
            <c:numRef>
              <c:f>page10!$C$5:$BA$5</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page10!$C$8:$BA$8</c:f>
              <c:numCache>
                <c:formatCode>General</c:formatCode>
                <c:ptCount val="51"/>
                <c:pt idx="0">
                  <c:v>89.249600000000001</c:v>
                </c:pt>
                <c:pt idx="1">
                  <c:v>83.569000000000003</c:v>
                </c:pt>
                <c:pt idx="2">
                  <c:v>81.999300000000005</c:v>
                </c:pt>
                <c:pt idx="3">
                  <c:v>83.741900000000001</c:v>
                </c:pt>
                <c:pt idx="4">
                  <c:v>84.307100000000005</c:v>
                </c:pt>
                <c:pt idx="5">
                  <c:v>86.87079999999996</c:v>
                </c:pt>
                <c:pt idx="6">
                  <c:v>89.160300000000007</c:v>
                </c:pt>
                <c:pt idx="7">
                  <c:v>88.022899999999979</c:v>
                </c:pt>
                <c:pt idx="8">
                  <c:v>86.853399999999979</c:v>
                </c:pt>
                <c:pt idx="9">
                  <c:v>89.862200000000001</c:v>
                </c:pt>
                <c:pt idx="10">
                  <c:v>96.453900000000004</c:v>
                </c:pt>
                <c:pt idx="11">
                  <c:v>97.797200000000004</c:v>
                </c:pt>
                <c:pt idx="12">
                  <c:v>100.59650000000001</c:v>
                </c:pt>
                <c:pt idx="13">
                  <c:v>108.7607</c:v>
                </c:pt>
                <c:pt idx="14">
                  <c:v>118.4734</c:v>
                </c:pt>
                <c:pt idx="15">
                  <c:v>126.1836</c:v>
                </c:pt>
                <c:pt idx="16">
                  <c:v>133.14769999999999</c:v>
                </c:pt>
                <c:pt idx="17">
                  <c:v>140.15209999999999</c:v>
                </c:pt>
                <c:pt idx="18">
                  <c:v>142.2466</c:v>
                </c:pt>
                <c:pt idx="19">
                  <c:v>140.33789999999999</c:v>
                </c:pt>
                <c:pt idx="20">
                  <c:v>141.2628</c:v>
                </c:pt>
                <c:pt idx="21">
                  <c:v>149.48570000000001</c:v>
                </c:pt>
                <c:pt idx="22">
                  <c:v>153.8793</c:v>
                </c:pt>
                <c:pt idx="23">
                  <c:v>156.28110000000001</c:v>
                </c:pt>
                <c:pt idx="24">
                  <c:v>154.51589999999999</c:v>
                </c:pt>
                <c:pt idx="25">
                  <c:v>158.21209999999999</c:v>
                </c:pt>
                <c:pt idx="26">
                  <c:v>158.0498</c:v>
                </c:pt>
                <c:pt idx="27">
                  <c:v>159.82669999999999</c:v>
                </c:pt>
                <c:pt idx="28">
                  <c:v>160.82239999999999</c:v>
                </c:pt>
                <c:pt idx="29">
                  <c:v>161.745</c:v>
                </c:pt>
                <c:pt idx="30">
                  <c:v>161.93430000000001</c:v>
                </c:pt>
                <c:pt idx="31">
                  <c:v>162.1653</c:v>
                </c:pt>
                <c:pt idx="32">
                  <c:v>162.63380000000001</c:v>
                </c:pt>
                <c:pt idx="33">
                  <c:v>163.14230000000001</c:v>
                </c:pt>
                <c:pt idx="34">
                  <c:v>162.71080000000001</c:v>
                </c:pt>
                <c:pt idx="35">
                  <c:v>161.8741</c:v>
                </c:pt>
                <c:pt idx="36">
                  <c:v>160.857</c:v>
                </c:pt>
                <c:pt idx="37">
                  <c:v>160.15539999999999</c:v>
                </c:pt>
                <c:pt idx="38">
                  <c:v>159.6687</c:v>
                </c:pt>
                <c:pt idx="39">
                  <c:v>159.09979999999999</c:v>
                </c:pt>
                <c:pt idx="40">
                  <c:v>158.83250000000001</c:v>
                </c:pt>
                <c:pt idx="41">
                  <c:v>159.01259999999999</c:v>
                </c:pt>
                <c:pt idx="42">
                  <c:v>158.86580000000001</c:v>
                </c:pt>
                <c:pt idx="43">
                  <c:v>158.94499999999999</c:v>
                </c:pt>
                <c:pt idx="44">
                  <c:v>159.0592</c:v>
                </c:pt>
                <c:pt idx="45">
                  <c:v>159.27590000000001</c:v>
                </c:pt>
                <c:pt idx="46">
                  <c:v>159.57660000000001</c:v>
                </c:pt>
                <c:pt idx="47">
                  <c:v>159.69800000000001</c:v>
                </c:pt>
                <c:pt idx="48">
                  <c:v>159.9384</c:v>
                </c:pt>
                <c:pt idx="49">
                  <c:v>160.20760000000001</c:v>
                </c:pt>
                <c:pt idx="50">
                  <c:v>160.54089999999999</c:v>
                </c:pt>
              </c:numCache>
            </c:numRef>
          </c:val>
          <c:smooth val="0"/>
          <c:extLst>
            <c:ext xmlns:c16="http://schemas.microsoft.com/office/drawing/2014/chart" uri="{C3380CC4-5D6E-409C-BE32-E72D297353CC}">
              <c16:uniqueId val="{00000002-4EE6-49A0-A9EE-07C5123A2D71}"/>
            </c:ext>
          </c:extLst>
        </c:ser>
        <c:ser>
          <c:idx val="3"/>
          <c:order val="3"/>
          <c:tx>
            <c:strRef>
              <c:f>page10!$B$9</c:f>
              <c:strCache>
                <c:ptCount val="1"/>
                <c:pt idx="0">
                  <c:v>nuclear</c:v>
                </c:pt>
              </c:strCache>
            </c:strRef>
          </c:tx>
          <c:spPr>
            <a:ln w="38100" cap="rnd">
              <a:solidFill>
                <a:srgbClr val="FFC000"/>
              </a:solidFill>
              <a:round/>
            </a:ln>
            <a:effectLst/>
          </c:spPr>
          <c:marker>
            <c:symbol val="none"/>
          </c:marker>
          <c:cat>
            <c:numRef>
              <c:f>page10!$C$5:$BA$5</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page10!$C$9:$BA$9</c:f>
              <c:numCache>
                <c:formatCode>General</c:formatCode>
                <c:ptCount val="51"/>
                <c:pt idx="0">
                  <c:v>20.3569</c:v>
                </c:pt>
                <c:pt idx="1">
                  <c:v>21.183</c:v>
                </c:pt>
                <c:pt idx="2">
                  <c:v>21.2746</c:v>
                </c:pt>
                <c:pt idx="3">
                  <c:v>22.008400000000002</c:v>
                </c:pt>
                <c:pt idx="4">
                  <c:v>22.405899999999999</c:v>
                </c:pt>
                <c:pt idx="5">
                  <c:v>23.257999999999999</c:v>
                </c:pt>
                <c:pt idx="6">
                  <c:v>24.108000000000001</c:v>
                </c:pt>
                <c:pt idx="7">
                  <c:v>23.880199999999981</c:v>
                </c:pt>
                <c:pt idx="8">
                  <c:v>24.307500000000001</c:v>
                </c:pt>
                <c:pt idx="9">
                  <c:v>25.084099999999999</c:v>
                </c:pt>
                <c:pt idx="10">
                  <c:v>25.650500000000001</c:v>
                </c:pt>
                <c:pt idx="11">
                  <c:v>26.382999999999999</c:v>
                </c:pt>
                <c:pt idx="12">
                  <c:v>26.671800000000001</c:v>
                </c:pt>
                <c:pt idx="13">
                  <c:v>26.295400000000001</c:v>
                </c:pt>
                <c:pt idx="14">
                  <c:v>27.248899999999999</c:v>
                </c:pt>
                <c:pt idx="15">
                  <c:v>27.3049</c:v>
                </c:pt>
                <c:pt idx="16">
                  <c:v>27.671199999999999</c:v>
                </c:pt>
                <c:pt idx="17">
                  <c:v>27.159800000000001</c:v>
                </c:pt>
                <c:pt idx="18">
                  <c:v>27.031199999999991</c:v>
                </c:pt>
                <c:pt idx="19">
                  <c:v>26.6417</c:v>
                </c:pt>
                <c:pt idx="20">
                  <c:v>27.380400000000002</c:v>
                </c:pt>
                <c:pt idx="21">
                  <c:v>26.248699999999971</c:v>
                </c:pt>
                <c:pt idx="22">
                  <c:v>24.4758</c:v>
                </c:pt>
                <c:pt idx="23">
                  <c:v>24.653400000000001</c:v>
                </c:pt>
                <c:pt idx="24">
                  <c:v>25.139600000000009</c:v>
                </c:pt>
                <c:pt idx="25">
                  <c:v>26.003499999999999</c:v>
                </c:pt>
                <c:pt idx="26">
                  <c:v>26.563800000000001</c:v>
                </c:pt>
                <c:pt idx="27">
                  <c:v>26.9437</c:v>
                </c:pt>
                <c:pt idx="28">
                  <c:v>27.750599999999981</c:v>
                </c:pt>
                <c:pt idx="29">
                  <c:v>28.217600000000001</c:v>
                </c:pt>
                <c:pt idx="30">
                  <c:v>28.525099999999981</c:v>
                </c:pt>
                <c:pt idx="31">
                  <c:v>28.9755</c:v>
                </c:pt>
                <c:pt idx="32">
                  <c:v>29.0427</c:v>
                </c:pt>
                <c:pt idx="33">
                  <c:v>29.278500000000001</c:v>
                </c:pt>
                <c:pt idx="34">
                  <c:v>29.636099999999999</c:v>
                </c:pt>
                <c:pt idx="35">
                  <c:v>30.895800000000001</c:v>
                </c:pt>
                <c:pt idx="36">
                  <c:v>31.669499999999999</c:v>
                </c:pt>
                <c:pt idx="37">
                  <c:v>32.002499999999998</c:v>
                </c:pt>
                <c:pt idx="38">
                  <c:v>32.353999999999999</c:v>
                </c:pt>
                <c:pt idx="39">
                  <c:v>32.991100000000003</c:v>
                </c:pt>
                <c:pt idx="40">
                  <c:v>33.502899999999997</c:v>
                </c:pt>
                <c:pt idx="41">
                  <c:v>33.922800000000002</c:v>
                </c:pt>
                <c:pt idx="42">
                  <c:v>34.655900000000003</c:v>
                </c:pt>
                <c:pt idx="43">
                  <c:v>35.118600000000001</c:v>
                </c:pt>
                <c:pt idx="44">
                  <c:v>35.377699999999997</c:v>
                </c:pt>
                <c:pt idx="45">
                  <c:v>35.399700000000003</c:v>
                </c:pt>
                <c:pt idx="46">
                  <c:v>35.9099</c:v>
                </c:pt>
                <c:pt idx="47">
                  <c:v>36.340299999999999</c:v>
                </c:pt>
                <c:pt idx="48">
                  <c:v>36.948600000000013</c:v>
                </c:pt>
                <c:pt idx="49">
                  <c:v>37.362400000000001</c:v>
                </c:pt>
                <c:pt idx="50">
                  <c:v>37.928699999999999</c:v>
                </c:pt>
              </c:numCache>
            </c:numRef>
          </c:val>
          <c:smooth val="0"/>
          <c:extLst>
            <c:ext xmlns:c16="http://schemas.microsoft.com/office/drawing/2014/chart" uri="{C3380CC4-5D6E-409C-BE32-E72D297353CC}">
              <c16:uniqueId val="{00000003-4EE6-49A0-A9EE-07C5123A2D71}"/>
            </c:ext>
          </c:extLst>
        </c:ser>
        <c:ser>
          <c:idx val="4"/>
          <c:order val="4"/>
          <c:tx>
            <c:strRef>
              <c:f>page10!$B$10</c:f>
              <c:strCache>
                <c:ptCount val="1"/>
                <c:pt idx="0">
                  <c:v>renewable energy (excluding biofuels)</c:v>
                </c:pt>
              </c:strCache>
            </c:strRef>
          </c:tx>
          <c:spPr>
            <a:ln w="38100" cap="rnd">
              <a:solidFill>
                <a:srgbClr val="10BC9F"/>
              </a:solidFill>
              <a:round/>
            </a:ln>
            <a:effectLst/>
          </c:spPr>
          <c:marker>
            <c:symbol val="none"/>
          </c:marker>
          <c:cat>
            <c:numRef>
              <c:f>page10!$C$5:$BA$5</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page10!$C$10:$BA$10</c:f>
              <c:numCache>
                <c:formatCode>General</c:formatCode>
                <c:ptCount val="51"/>
                <c:pt idx="0">
                  <c:v>33.886699999999998</c:v>
                </c:pt>
                <c:pt idx="1">
                  <c:v>34.599000000000011</c:v>
                </c:pt>
                <c:pt idx="2">
                  <c:v>35.046000000000006</c:v>
                </c:pt>
                <c:pt idx="3">
                  <c:v>36.213000000000001</c:v>
                </c:pt>
                <c:pt idx="4">
                  <c:v>36.984000000000002</c:v>
                </c:pt>
                <c:pt idx="5">
                  <c:v>38.653300000000002</c:v>
                </c:pt>
                <c:pt idx="6">
                  <c:v>39.369700000000002</c:v>
                </c:pt>
                <c:pt idx="7">
                  <c:v>40.017000000000003</c:v>
                </c:pt>
                <c:pt idx="8">
                  <c:v>40.107500000000002</c:v>
                </c:pt>
                <c:pt idx="9">
                  <c:v>40.396000000000001</c:v>
                </c:pt>
                <c:pt idx="10">
                  <c:v>41.014400000000002</c:v>
                </c:pt>
                <c:pt idx="11">
                  <c:v>40.8996</c:v>
                </c:pt>
                <c:pt idx="12">
                  <c:v>41.597000000000001</c:v>
                </c:pt>
                <c:pt idx="13">
                  <c:v>42.068800000000003</c:v>
                </c:pt>
                <c:pt idx="14">
                  <c:v>44.159799999999997</c:v>
                </c:pt>
                <c:pt idx="15">
                  <c:v>45.8476</c:v>
                </c:pt>
                <c:pt idx="16">
                  <c:v>47.415100000000002</c:v>
                </c:pt>
                <c:pt idx="17">
                  <c:v>48.786000000000001</c:v>
                </c:pt>
                <c:pt idx="18">
                  <c:v>52.6462</c:v>
                </c:pt>
                <c:pt idx="19">
                  <c:v>53.7898</c:v>
                </c:pt>
                <c:pt idx="20">
                  <c:v>58.057899999999997</c:v>
                </c:pt>
                <c:pt idx="21">
                  <c:v>60.389400000000002</c:v>
                </c:pt>
                <c:pt idx="22">
                  <c:v>63.675200000000011</c:v>
                </c:pt>
                <c:pt idx="23">
                  <c:v>67.810300000000012</c:v>
                </c:pt>
                <c:pt idx="24">
                  <c:v>70.578799999999958</c:v>
                </c:pt>
                <c:pt idx="25">
                  <c:v>71.720200000000006</c:v>
                </c:pt>
                <c:pt idx="26">
                  <c:v>73.483199999999997</c:v>
                </c:pt>
                <c:pt idx="27">
                  <c:v>74.87909999999998</c:v>
                </c:pt>
                <c:pt idx="28">
                  <c:v>77.884799999999998</c:v>
                </c:pt>
                <c:pt idx="29">
                  <c:v>79.882499999999979</c:v>
                </c:pt>
                <c:pt idx="30">
                  <c:v>82.717200000000005</c:v>
                </c:pt>
                <c:pt idx="31">
                  <c:v>85.741399999999999</c:v>
                </c:pt>
                <c:pt idx="32">
                  <c:v>88.768199999999993</c:v>
                </c:pt>
                <c:pt idx="33">
                  <c:v>91.152599999999978</c:v>
                </c:pt>
                <c:pt idx="34">
                  <c:v>93.146100000000004</c:v>
                </c:pt>
                <c:pt idx="35">
                  <c:v>94.839200000000005</c:v>
                </c:pt>
                <c:pt idx="36">
                  <c:v>97.19589999999998</c:v>
                </c:pt>
                <c:pt idx="37">
                  <c:v>100.2025</c:v>
                </c:pt>
                <c:pt idx="38">
                  <c:v>103.1564</c:v>
                </c:pt>
                <c:pt idx="39">
                  <c:v>106.19889999999999</c:v>
                </c:pt>
                <c:pt idx="40">
                  <c:v>108.4388</c:v>
                </c:pt>
                <c:pt idx="41">
                  <c:v>110.301</c:v>
                </c:pt>
                <c:pt idx="42">
                  <c:v>112.11239999999999</c:v>
                </c:pt>
                <c:pt idx="43">
                  <c:v>113.9911</c:v>
                </c:pt>
                <c:pt idx="44">
                  <c:v>115.97450000000001</c:v>
                </c:pt>
                <c:pt idx="45">
                  <c:v>117.93340000000001</c:v>
                </c:pt>
                <c:pt idx="46">
                  <c:v>120.10420000000001</c:v>
                </c:pt>
                <c:pt idx="47">
                  <c:v>122.1854</c:v>
                </c:pt>
                <c:pt idx="48">
                  <c:v>124.12</c:v>
                </c:pt>
                <c:pt idx="49">
                  <c:v>126.0108</c:v>
                </c:pt>
                <c:pt idx="50">
                  <c:v>127.9692</c:v>
                </c:pt>
              </c:numCache>
            </c:numRef>
          </c:val>
          <c:smooth val="0"/>
          <c:extLst>
            <c:ext xmlns:c16="http://schemas.microsoft.com/office/drawing/2014/chart" uri="{C3380CC4-5D6E-409C-BE32-E72D297353CC}">
              <c16:uniqueId val="{00000004-4EE6-49A0-A9EE-07C5123A2D71}"/>
            </c:ext>
          </c:extLst>
        </c:ser>
        <c:dLbls>
          <c:showLegendKey val="0"/>
          <c:showVal val="0"/>
          <c:showCatName val="0"/>
          <c:showSerName val="0"/>
          <c:showPercent val="0"/>
          <c:showBubbleSize val="0"/>
        </c:dLbls>
        <c:smooth val="0"/>
        <c:axId val="-2003314248"/>
        <c:axId val="-2003310856"/>
      </c:lineChart>
      <c:catAx>
        <c:axId val="-2003314248"/>
        <c:scaling>
          <c:orientation val="minMax"/>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Expo Serif Pro" panose="02040502060300020003"/>
                <a:ea typeface="+mn-ea"/>
                <a:cs typeface="Arial" panose="020B0604020202020204" pitchFamily="34" charset="0"/>
              </a:defRPr>
            </a:pPr>
            <a:endParaRPr lang="en-US"/>
          </a:p>
        </c:txPr>
        <c:crossAx val="-2003310856"/>
        <c:crosses val="autoZero"/>
        <c:auto val="1"/>
        <c:lblAlgn val="ctr"/>
        <c:lblOffset val="100"/>
        <c:tickLblSkip val="10"/>
        <c:tickMarkSkip val="5"/>
        <c:noMultiLvlLbl val="0"/>
      </c:catAx>
      <c:valAx>
        <c:axId val="-2003310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Expo Serif Pro" panose="02040502060300020003"/>
                <a:ea typeface="+mn-ea"/>
                <a:cs typeface="Arial" panose="020B0604020202020204" pitchFamily="34" charset="0"/>
              </a:defRPr>
            </a:pPr>
            <a:endParaRPr lang="en-US"/>
          </a:p>
        </c:txPr>
        <c:crossAx val="-2003314248"/>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93103803201101"/>
          <c:y val="9.00214526138952E-2"/>
          <c:w val="0.68822174248398604"/>
          <c:h val="0.82648690786253398"/>
        </c:manualLayout>
      </c:layout>
      <c:areaChart>
        <c:grouping val="percentStacked"/>
        <c:varyColors val="0"/>
        <c:ser>
          <c:idx val="0"/>
          <c:order val="0"/>
          <c:tx>
            <c:strRef>
              <c:f>'World-renew-gen'!$B$6</c:f>
              <c:strCache>
                <c:ptCount val="1"/>
                <c:pt idx="0">
                  <c:v>Hydro</c:v>
                </c:pt>
              </c:strCache>
            </c:strRef>
          </c:tx>
          <c:spPr>
            <a:solidFill>
              <a:srgbClr val="004165"/>
            </a:solidFill>
            <a:ln w="25400">
              <a:noFill/>
            </a:ln>
            <a:effectLst/>
          </c:spPr>
          <c:cat>
            <c:numRef>
              <c:f>'World-renew-gen'!$C$1:$AG$1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'World-renew-gen'!$C$6:$AG$6</c:f>
              <c:numCache>
                <c:formatCode>#,##0</c:formatCode>
                <c:ptCount val="31"/>
                <c:pt idx="0">
                  <c:v>3398.5916000000002</c:v>
                </c:pt>
                <c:pt idx="1">
                  <c:v>3460.0700999999999</c:v>
                </c:pt>
                <c:pt idx="2">
                  <c:v>3622.6747999999998</c:v>
                </c:pt>
                <c:pt idx="3">
                  <c:v>3748.5117</c:v>
                </c:pt>
                <c:pt idx="4">
                  <c:v>3849.6923999999999</c:v>
                </c:pt>
                <c:pt idx="5">
                  <c:v>3850.4270000000001</c:v>
                </c:pt>
                <c:pt idx="6">
                  <c:v>3909.9917</c:v>
                </c:pt>
                <c:pt idx="7">
                  <c:v>3949.3103000000001</c:v>
                </c:pt>
                <c:pt idx="8">
                  <c:v>4061.3310999999999</c:v>
                </c:pt>
                <c:pt idx="9">
                  <c:v>4148.0780999999997</c:v>
                </c:pt>
                <c:pt idx="10">
                  <c:v>4239.2719999999999</c:v>
                </c:pt>
                <c:pt idx="11">
                  <c:v>4319.3677000000007</c:v>
                </c:pt>
                <c:pt idx="12">
                  <c:v>4395.5600999999997</c:v>
                </c:pt>
                <c:pt idx="13">
                  <c:v>4464.0790999999999</c:v>
                </c:pt>
                <c:pt idx="14">
                  <c:v>4532.3022000000001</c:v>
                </c:pt>
                <c:pt idx="15">
                  <c:v>4587.0493000000006</c:v>
                </c:pt>
                <c:pt idx="16">
                  <c:v>4683.0405000000001</c:v>
                </c:pt>
                <c:pt idx="17">
                  <c:v>4791.8837999999996</c:v>
                </c:pt>
                <c:pt idx="18">
                  <c:v>4895.6298999999999</c:v>
                </c:pt>
                <c:pt idx="19">
                  <c:v>4994.0448999999999</c:v>
                </c:pt>
                <c:pt idx="20">
                  <c:v>5061.6630999999998</c:v>
                </c:pt>
                <c:pt idx="21">
                  <c:v>5119.7061000000003</c:v>
                </c:pt>
                <c:pt idx="22">
                  <c:v>5178.4066999999995</c:v>
                </c:pt>
                <c:pt idx="23">
                  <c:v>5236.1059999999998</c:v>
                </c:pt>
                <c:pt idx="24">
                  <c:v>5299.6274000000003</c:v>
                </c:pt>
                <c:pt idx="25">
                  <c:v>5362.6021000000001</c:v>
                </c:pt>
                <c:pt idx="26">
                  <c:v>5429.9102000000003</c:v>
                </c:pt>
                <c:pt idx="27">
                  <c:v>5501.4486999999999</c:v>
                </c:pt>
                <c:pt idx="28">
                  <c:v>5562.7212</c:v>
                </c:pt>
                <c:pt idx="29">
                  <c:v>5619.6010999999999</c:v>
                </c:pt>
                <c:pt idx="30">
                  <c:v>5677.8900999999996</c:v>
                </c:pt>
              </c:numCache>
            </c:numRef>
          </c:val>
          <c:extLst>
            <c:ext xmlns:c16="http://schemas.microsoft.com/office/drawing/2014/chart" uri="{C3380CC4-5D6E-409C-BE32-E72D297353CC}">
              <c16:uniqueId val="{00000000-5653-474D-A3C9-078579DF103A}"/>
            </c:ext>
          </c:extLst>
        </c:ser>
        <c:ser>
          <c:idx val="1"/>
          <c:order val="1"/>
          <c:tx>
            <c:strRef>
              <c:f>'World-renew-gen'!$B$5</c:f>
              <c:strCache>
                <c:ptCount val="1"/>
                <c:pt idx="0">
                  <c:v>Wind</c:v>
                </c:pt>
              </c:strCache>
            </c:strRef>
          </c:tx>
          <c:spPr>
            <a:solidFill>
              <a:srgbClr val="10BC9F"/>
            </a:solidFill>
            <a:ln w="25400">
              <a:noFill/>
            </a:ln>
            <a:effectLst/>
          </c:spPr>
          <c:cat>
            <c:numRef>
              <c:f>'World-renew-gen'!$C$1:$AG$1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'World-renew-gen'!$C$5:$AG$5</c:f>
              <c:numCache>
                <c:formatCode>#,##0</c:formatCode>
                <c:ptCount val="31"/>
                <c:pt idx="0">
                  <c:v>340.20100000000002</c:v>
                </c:pt>
                <c:pt idx="1">
                  <c:v>434.3005</c:v>
                </c:pt>
                <c:pt idx="2">
                  <c:v>532.17250000000001</c:v>
                </c:pt>
                <c:pt idx="3">
                  <c:v>643.50229999999851</c:v>
                </c:pt>
                <c:pt idx="4">
                  <c:v>715.39219999999864</c:v>
                </c:pt>
                <c:pt idx="5">
                  <c:v>742.28219999999999</c:v>
                </c:pt>
                <c:pt idx="6">
                  <c:v>826.16289999999935</c:v>
                </c:pt>
                <c:pt idx="7">
                  <c:v>888.43979999999999</c:v>
                </c:pt>
                <c:pt idx="8">
                  <c:v>997.90449999999998</c:v>
                </c:pt>
                <c:pt idx="9">
                  <c:v>1077.4876999999999</c:v>
                </c:pt>
                <c:pt idx="10">
                  <c:v>1198.7478000000001</c:v>
                </c:pt>
                <c:pt idx="11">
                  <c:v>1329.0636</c:v>
                </c:pt>
                <c:pt idx="12">
                  <c:v>1459.1561999999999</c:v>
                </c:pt>
                <c:pt idx="13">
                  <c:v>1558.4042999999999</c:v>
                </c:pt>
                <c:pt idx="14">
                  <c:v>1617.9459999999999</c:v>
                </c:pt>
                <c:pt idx="15">
                  <c:v>1667.4878000000001</c:v>
                </c:pt>
                <c:pt idx="16">
                  <c:v>1721.2545</c:v>
                </c:pt>
                <c:pt idx="17">
                  <c:v>1794.4813999999999</c:v>
                </c:pt>
                <c:pt idx="18">
                  <c:v>1870.7089000000001</c:v>
                </c:pt>
                <c:pt idx="19">
                  <c:v>1947.9762000000001</c:v>
                </c:pt>
                <c:pt idx="20">
                  <c:v>2005.4998000000001</c:v>
                </c:pt>
                <c:pt idx="21">
                  <c:v>2057.1228000000001</c:v>
                </c:pt>
                <c:pt idx="22">
                  <c:v>2108.8240000000001</c:v>
                </c:pt>
                <c:pt idx="23">
                  <c:v>2158.4589999999998</c:v>
                </c:pt>
                <c:pt idx="24">
                  <c:v>2210.0839999999998</c:v>
                </c:pt>
                <c:pt idx="25">
                  <c:v>2262.9548</c:v>
                </c:pt>
                <c:pt idx="26">
                  <c:v>2318.1433000000002</c:v>
                </c:pt>
                <c:pt idx="27">
                  <c:v>2369.9041000000002</c:v>
                </c:pt>
                <c:pt idx="28">
                  <c:v>2420.8395999999998</c:v>
                </c:pt>
                <c:pt idx="29">
                  <c:v>2473.4863</c:v>
                </c:pt>
                <c:pt idx="30">
                  <c:v>2524.4854</c:v>
                </c:pt>
              </c:numCache>
            </c:numRef>
          </c:val>
          <c:extLst>
            <c:ext xmlns:c16="http://schemas.microsoft.com/office/drawing/2014/chart" uri="{C3380CC4-5D6E-409C-BE32-E72D297353CC}">
              <c16:uniqueId val="{00000001-5653-474D-A3C9-078579DF103A}"/>
            </c:ext>
          </c:extLst>
        </c:ser>
        <c:ser>
          <c:idx val="2"/>
          <c:order val="2"/>
          <c:tx>
            <c:strRef>
              <c:f>'World-renew-gen'!$B$4</c:f>
              <c:strCache>
                <c:ptCount val="1"/>
                <c:pt idx="0">
                  <c:v>Solar</c:v>
                </c:pt>
              </c:strCache>
            </c:strRef>
          </c:tx>
          <c:spPr>
            <a:solidFill>
              <a:srgbClr val="00ADFB"/>
            </a:solidFill>
            <a:ln w="25400">
              <a:noFill/>
            </a:ln>
            <a:effectLst/>
          </c:spPr>
          <c:cat>
            <c:numRef>
              <c:f>'World-renew-gen'!$C$1:$AG$1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'World-renew-gen'!$C$4:$AG$4</c:f>
              <c:numCache>
                <c:formatCode>#,##0</c:formatCode>
                <c:ptCount val="31"/>
                <c:pt idx="0">
                  <c:v>32.880200000000002</c:v>
                </c:pt>
                <c:pt idx="1">
                  <c:v>63.970300000000002</c:v>
                </c:pt>
                <c:pt idx="2">
                  <c:v>102.85039999999999</c:v>
                </c:pt>
                <c:pt idx="3">
                  <c:v>146.8835</c:v>
                </c:pt>
                <c:pt idx="4">
                  <c:v>201.2938</c:v>
                </c:pt>
                <c:pt idx="5">
                  <c:v>222.71709999999999</c:v>
                </c:pt>
                <c:pt idx="6">
                  <c:v>275.5976</c:v>
                </c:pt>
                <c:pt idx="7">
                  <c:v>315.46829999999892</c:v>
                </c:pt>
                <c:pt idx="8">
                  <c:v>370.2905999999989</c:v>
                </c:pt>
                <c:pt idx="9">
                  <c:v>405.55290000000002</c:v>
                </c:pt>
                <c:pt idx="10">
                  <c:v>454.60980000000001</c:v>
                </c:pt>
                <c:pt idx="11">
                  <c:v>508.28469999999999</c:v>
                </c:pt>
                <c:pt idx="12">
                  <c:v>572.36739999999827</c:v>
                </c:pt>
                <c:pt idx="13">
                  <c:v>616.00049999999999</c:v>
                </c:pt>
                <c:pt idx="14">
                  <c:v>659.2106</c:v>
                </c:pt>
                <c:pt idx="15">
                  <c:v>701.69259999999997</c:v>
                </c:pt>
                <c:pt idx="16">
                  <c:v>739.62909999999999</c:v>
                </c:pt>
                <c:pt idx="17">
                  <c:v>788.16959999999938</c:v>
                </c:pt>
                <c:pt idx="18">
                  <c:v>837.1902</c:v>
                </c:pt>
                <c:pt idx="19">
                  <c:v>893.14940000000001</c:v>
                </c:pt>
                <c:pt idx="20">
                  <c:v>943.97270000000003</c:v>
                </c:pt>
                <c:pt idx="21">
                  <c:v>986.37080000000003</c:v>
                </c:pt>
                <c:pt idx="22">
                  <c:v>1023.6202</c:v>
                </c:pt>
                <c:pt idx="23">
                  <c:v>1071.3895</c:v>
                </c:pt>
                <c:pt idx="24">
                  <c:v>1114.7152000000001</c:v>
                </c:pt>
                <c:pt idx="25">
                  <c:v>1157.7904000000001</c:v>
                </c:pt>
                <c:pt idx="26">
                  <c:v>1210.0255</c:v>
                </c:pt>
                <c:pt idx="27">
                  <c:v>1253.8226</c:v>
                </c:pt>
                <c:pt idx="28">
                  <c:v>1296.7435</c:v>
                </c:pt>
                <c:pt idx="29">
                  <c:v>1339.7655</c:v>
                </c:pt>
                <c:pt idx="30">
                  <c:v>1390.2873999999999</c:v>
                </c:pt>
              </c:numCache>
            </c:numRef>
          </c:val>
          <c:extLst>
            <c:ext xmlns:c16="http://schemas.microsoft.com/office/drawing/2014/chart" uri="{C3380CC4-5D6E-409C-BE32-E72D297353CC}">
              <c16:uniqueId val="{00000002-5653-474D-A3C9-078579DF103A}"/>
            </c:ext>
          </c:extLst>
        </c:ser>
        <c:ser>
          <c:idx val="3"/>
          <c:order val="3"/>
          <c:tx>
            <c:strRef>
              <c:f>'World-renew-gen'!$B$3</c:f>
              <c:strCache>
                <c:ptCount val="1"/>
                <c:pt idx="0">
                  <c:v>Geothermal</c:v>
                </c:pt>
              </c:strCache>
            </c:strRef>
          </c:tx>
          <c:spPr>
            <a:solidFill>
              <a:srgbClr val="FB8800"/>
            </a:solidFill>
            <a:ln w="25400">
              <a:noFill/>
            </a:ln>
            <a:effectLst/>
          </c:spPr>
          <c:cat>
            <c:numRef>
              <c:f>'World-renew-gen'!$C$1:$AG$1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'World-renew-gen'!$C$3:$AG$3</c:f>
              <c:numCache>
                <c:formatCode>#,##0</c:formatCode>
                <c:ptCount val="31"/>
                <c:pt idx="0">
                  <c:v>66.418999999999997</c:v>
                </c:pt>
                <c:pt idx="1">
                  <c:v>67.168999999999983</c:v>
                </c:pt>
                <c:pt idx="2">
                  <c:v>67.61</c:v>
                </c:pt>
                <c:pt idx="3">
                  <c:v>68.884</c:v>
                </c:pt>
                <c:pt idx="4">
                  <c:v>74.44</c:v>
                </c:pt>
                <c:pt idx="5">
                  <c:v>76.014300000000006</c:v>
                </c:pt>
                <c:pt idx="6">
                  <c:v>77.066000000000003</c:v>
                </c:pt>
                <c:pt idx="7">
                  <c:v>80.113500000000002</c:v>
                </c:pt>
                <c:pt idx="8">
                  <c:v>85.747699999999995</c:v>
                </c:pt>
                <c:pt idx="9">
                  <c:v>87.083200000000005</c:v>
                </c:pt>
                <c:pt idx="10">
                  <c:v>91.144800000000004</c:v>
                </c:pt>
                <c:pt idx="11">
                  <c:v>98.022799999999947</c:v>
                </c:pt>
                <c:pt idx="12">
                  <c:v>103.929</c:v>
                </c:pt>
                <c:pt idx="13">
                  <c:v>109.8764</c:v>
                </c:pt>
                <c:pt idx="14">
                  <c:v>117.2492</c:v>
                </c:pt>
                <c:pt idx="15">
                  <c:v>122.3074</c:v>
                </c:pt>
                <c:pt idx="16">
                  <c:v>140.75569999999999</c:v>
                </c:pt>
                <c:pt idx="17">
                  <c:v>171.59270000000001</c:v>
                </c:pt>
                <c:pt idx="18">
                  <c:v>203.363</c:v>
                </c:pt>
                <c:pt idx="19">
                  <c:v>239.52610000000001</c:v>
                </c:pt>
                <c:pt idx="20">
                  <c:v>261.9300999999989</c:v>
                </c:pt>
                <c:pt idx="21">
                  <c:v>273.5675</c:v>
                </c:pt>
                <c:pt idx="22">
                  <c:v>285.65309999999999</c:v>
                </c:pt>
                <c:pt idx="23">
                  <c:v>295.43299999999891</c:v>
                </c:pt>
                <c:pt idx="24">
                  <c:v>306.26519999999891</c:v>
                </c:pt>
                <c:pt idx="25">
                  <c:v>316.92020000000002</c:v>
                </c:pt>
                <c:pt idx="26">
                  <c:v>326.30549999999999</c:v>
                </c:pt>
                <c:pt idx="27">
                  <c:v>336.5702</c:v>
                </c:pt>
                <c:pt idx="28">
                  <c:v>341.5498</c:v>
                </c:pt>
                <c:pt idx="29">
                  <c:v>346.63659999999891</c:v>
                </c:pt>
                <c:pt idx="30">
                  <c:v>353.36829999999992</c:v>
                </c:pt>
              </c:numCache>
            </c:numRef>
          </c:val>
          <c:extLst>
            <c:ext xmlns:c16="http://schemas.microsoft.com/office/drawing/2014/chart" uri="{C3380CC4-5D6E-409C-BE32-E72D297353CC}">
              <c16:uniqueId val="{00000003-5653-474D-A3C9-078579DF103A}"/>
            </c:ext>
          </c:extLst>
        </c:ser>
        <c:ser>
          <c:idx val="4"/>
          <c:order val="4"/>
          <c:tx>
            <c:strRef>
              <c:f>'World-renew-gen'!$B$2</c:f>
              <c:strCache>
                <c:ptCount val="1"/>
                <c:pt idx="0">
                  <c:v>Other</c:v>
                </c:pt>
              </c:strCache>
            </c:strRef>
          </c:tx>
          <c:spPr>
            <a:solidFill>
              <a:srgbClr val="FF2D26"/>
            </a:solidFill>
            <a:ln w="25400">
              <a:noFill/>
            </a:ln>
            <a:effectLst/>
          </c:spPr>
          <c:cat>
            <c:numRef>
              <c:f>'World-renew-gen'!$C$1:$AG$1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'World-renew-gen'!$C$2:$AG$2</c:f>
              <c:numCache>
                <c:formatCode>#,##0</c:formatCode>
                <c:ptCount val="31"/>
                <c:pt idx="0">
                  <c:v>366.17149999999992</c:v>
                </c:pt>
                <c:pt idx="1">
                  <c:v>386.72640000000001</c:v>
                </c:pt>
                <c:pt idx="2">
                  <c:v>418.92819999999881</c:v>
                </c:pt>
                <c:pt idx="3">
                  <c:v>454.637</c:v>
                </c:pt>
                <c:pt idx="4">
                  <c:v>490.63889999999992</c:v>
                </c:pt>
                <c:pt idx="5">
                  <c:v>494.98</c:v>
                </c:pt>
                <c:pt idx="6">
                  <c:v>504.93369999999891</c:v>
                </c:pt>
                <c:pt idx="7">
                  <c:v>510.42270000000002</c:v>
                </c:pt>
                <c:pt idx="8">
                  <c:v>532.75070000000005</c:v>
                </c:pt>
                <c:pt idx="9">
                  <c:v>541.79769999999996</c:v>
                </c:pt>
                <c:pt idx="10">
                  <c:v>557.44380000000001</c:v>
                </c:pt>
                <c:pt idx="11">
                  <c:v>573.78420000000006</c:v>
                </c:pt>
                <c:pt idx="12">
                  <c:v>586.77930000000003</c:v>
                </c:pt>
                <c:pt idx="13">
                  <c:v>592.82039999999938</c:v>
                </c:pt>
                <c:pt idx="14">
                  <c:v>598.97389999999996</c:v>
                </c:pt>
                <c:pt idx="15">
                  <c:v>602.18399999999997</c:v>
                </c:pt>
                <c:pt idx="16">
                  <c:v>617.77970000000005</c:v>
                </c:pt>
                <c:pt idx="17">
                  <c:v>636.92039999999997</c:v>
                </c:pt>
                <c:pt idx="18">
                  <c:v>652.99709999999936</c:v>
                </c:pt>
                <c:pt idx="19">
                  <c:v>667.97969999999998</c:v>
                </c:pt>
                <c:pt idx="20">
                  <c:v>674.87009999999998</c:v>
                </c:pt>
                <c:pt idx="21">
                  <c:v>680.47580000000005</c:v>
                </c:pt>
                <c:pt idx="22">
                  <c:v>685.89829999999938</c:v>
                </c:pt>
                <c:pt idx="23">
                  <c:v>692.19129999999996</c:v>
                </c:pt>
                <c:pt idx="24">
                  <c:v>698.9905</c:v>
                </c:pt>
                <c:pt idx="25">
                  <c:v>705.56219999999814</c:v>
                </c:pt>
                <c:pt idx="26">
                  <c:v>715.61300000000006</c:v>
                </c:pt>
                <c:pt idx="27">
                  <c:v>726.74770000000001</c:v>
                </c:pt>
                <c:pt idx="28">
                  <c:v>736.50159999999937</c:v>
                </c:pt>
                <c:pt idx="29">
                  <c:v>746.44349999999997</c:v>
                </c:pt>
                <c:pt idx="30">
                  <c:v>756.26699999999937</c:v>
                </c:pt>
              </c:numCache>
            </c:numRef>
          </c:val>
          <c:extLst>
            <c:ext xmlns:c16="http://schemas.microsoft.com/office/drawing/2014/chart" uri="{C3380CC4-5D6E-409C-BE32-E72D297353CC}">
              <c16:uniqueId val="{00000004-5653-474D-A3C9-078579DF103A}"/>
            </c:ext>
          </c:extLst>
        </c:ser>
        <c:dLbls>
          <c:showLegendKey val="0"/>
          <c:showVal val="0"/>
          <c:showCatName val="0"/>
          <c:showSerName val="0"/>
          <c:showPercent val="0"/>
          <c:showBubbleSize val="0"/>
        </c:dLbls>
        <c:axId val="-2125513048"/>
        <c:axId val="-2125511464"/>
      </c:areaChart>
      <c:catAx>
        <c:axId val="-2125513048"/>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25511464"/>
        <c:crosses val="autoZero"/>
        <c:auto val="1"/>
        <c:lblAlgn val="ctr"/>
        <c:lblOffset val="100"/>
        <c:tickLblSkip val="5"/>
        <c:tickMarkSkip val="5"/>
        <c:noMultiLvlLbl val="0"/>
      </c:catAx>
      <c:valAx>
        <c:axId val="-2125511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25513048"/>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sz="1200">
          <a:solidFill>
            <a:schemeClr val="tx1"/>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800" dirty="0">
                <a:solidFill>
                  <a:srgbClr val="003D65"/>
                </a:solidFill>
                <a:latin typeface="+mn-lt"/>
              </a:rPr>
              <a:t>Brent Crude Oil Daily Average Spot Price </a:t>
            </a:r>
          </a:p>
          <a:p>
            <a:pPr>
              <a:defRPr sz="1600" b="1" i="0" u="none" strike="noStrike" kern="1200" baseline="0">
                <a:solidFill>
                  <a:schemeClr val="tx2"/>
                </a:solidFill>
                <a:latin typeface="+mn-lt"/>
                <a:ea typeface="+mn-ea"/>
                <a:cs typeface="+mn-cs"/>
              </a:defRPr>
            </a:pPr>
            <a:r>
              <a:rPr lang="en-US" b="0" dirty="0">
                <a:latin typeface="+mn-lt"/>
              </a:rPr>
              <a:t>2010 - 2018</a:t>
            </a:r>
          </a:p>
        </c:rich>
      </c:tx>
      <c:overlay val="0"/>
      <c:spPr>
        <a:noFill/>
        <a:ln>
          <a:noFill/>
        </a:ln>
        <a:effectLst/>
      </c:spPr>
    </c:title>
    <c:autoTitleDeleted val="0"/>
    <c:plotArea>
      <c:layout>
        <c:manualLayout>
          <c:layoutTarget val="inner"/>
          <c:xMode val="edge"/>
          <c:yMode val="edge"/>
          <c:x val="9.7165410694160598E-2"/>
          <c:y val="0.12648484567476501"/>
          <c:w val="0.88968368546125698"/>
          <c:h val="0.78759303188211605"/>
        </c:manualLayout>
      </c:layout>
      <c:lineChart>
        <c:grouping val="standard"/>
        <c:varyColors val="0"/>
        <c:ser>
          <c:idx val="0"/>
          <c:order val="0"/>
          <c:tx>
            <c:strRef>
              <c:f>Sheet1!$B$7</c:f>
              <c:strCache>
                <c:ptCount val="1"/>
                <c:pt idx="0">
                  <c:v>value</c:v>
                </c:pt>
              </c:strCache>
            </c:strRef>
          </c:tx>
          <c:spPr>
            <a:ln w="31750" cap="rnd">
              <a:solidFill>
                <a:srgbClr val="003D65"/>
              </a:solidFill>
              <a:round/>
            </a:ln>
            <a:effectLst/>
          </c:spPr>
          <c:marker>
            <c:symbol val="diamond"/>
            <c:size val="2"/>
            <c:spPr>
              <a:solidFill>
                <a:srgbClr val="0095AB"/>
              </a:solidFill>
              <a:ln w="9525">
                <a:noFill/>
                <a:round/>
              </a:ln>
              <a:effectLst/>
            </c:spPr>
          </c:marker>
          <c:cat>
            <c:numRef>
              <c:f>Sheet1!$A$8:$A$2069</c:f>
              <c:numCache>
                <c:formatCode>yyyy\-mm\-dd</c:formatCode>
                <c:ptCount val="2062"/>
                <c:pt idx="0">
                  <c:v>43157</c:v>
                </c:pt>
                <c:pt idx="1">
                  <c:v>43154</c:v>
                </c:pt>
                <c:pt idx="2">
                  <c:v>43153</c:v>
                </c:pt>
                <c:pt idx="3">
                  <c:v>43152</c:v>
                </c:pt>
                <c:pt idx="4">
                  <c:v>43151</c:v>
                </c:pt>
                <c:pt idx="5">
                  <c:v>43150</c:v>
                </c:pt>
                <c:pt idx="6">
                  <c:v>43147</c:v>
                </c:pt>
                <c:pt idx="7">
                  <c:v>43146</c:v>
                </c:pt>
                <c:pt idx="8">
                  <c:v>43145</c:v>
                </c:pt>
                <c:pt idx="9">
                  <c:v>43144</c:v>
                </c:pt>
                <c:pt idx="10">
                  <c:v>43143</c:v>
                </c:pt>
                <c:pt idx="11">
                  <c:v>43140</c:v>
                </c:pt>
                <c:pt idx="12">
                  <c:v>43139</c:v>
                </c:pt>
                <c:pt idx="13">
                  <c:v>43138</c:v>
                </c:pt>
                <c:pt idx="14">
                  <c:v>43137</c:v>
                </c:pt>
                <c:pt idx="15">
                  <c:v>43136</c:v>
                </c:pt>
                <c:pt idx="16">
                  <c:v>43133</c:v>
                </c:pt>
                <c:pt idx="17">
                  <c:v>43132</c:v>
                </c:pt>
                <c:pt idx="18">
                  <c:v>43131</c:v>
                </c:pt>
                <c:pt idx="19">
                  <c:v>43130</c:v>
                </c:pt>
                <c:pt idx="20">
                  <c:v>43129</c:v>
                </c:pt>
                <c:pt idx="21">
                  <c:v>43126</c:v>
                </c:pt>
                <c:pt idx="22">
                  <c:v>43125</c:v>
                </c:pt>
                <c:pt idx="23">
                  <c:v>43124</c:v>
                </c:pt>
                <c:pt idx="24">
                  <c:v>43123</c:v>
                </c:pt>
                <c:pt idx="25">
                  <c:v>43122</c:v>
                </c:pt>
                <c:pt idx="26">
                  <c:v>43119</c:v>
                </c:pt>
                <c:pt idx="27">
                  <c:v>43118</c:v>
                </c:pt>
                <c:pt idx="28">
                  <c:v>43117</c:v>
                </c:pt>
                <c:pt idx="29">
                  <c:v>43116</c:v>
                </c:pt>
                <c:pt idx="30">
                  <c:v>43115</c:v>
                </c:pt>
                <c:pt idx="31">
                  <c:v>43112</c:v>
                </c:pt>
                <c:pt idx="32">
                  <c:v>43111</c:v>
                </c:pt>
                <c:pt idx="33">
                  <c:v>43110</c:v>
                </c:pt>
                <c:pt idx="34">
                  <c:v>43109</c:v>
                </c:pt>
                <c:pt idx="35">
                  <c:v>43108</c:v>
                </c:pt>
                <c:pt idx="36">
                  <c:v>43105</c:v>
                </c:pt>
                <c:pt idx="37">
                  <c:v>43104</c:v>
                </c:pt>
                <c:pt idx="38">
                  <c:v>43103</c:v>
                </c:pt>
                <c:pt idx="39">
                  <c:v>43102</c:v>
                </c:pt>
                <c:pt idx="40">
                  <c:v>43098</c:v>
                </c:pt>
                <c:pt idx="41">
                  <c:v>43097</c:v>
                </c:pt>
                <c:pt idx="42">
                  <c:v>43096</c:v>
                </c:pt>
                <c:pt idx="43">
                  <c:v>43091</c:v>
                </c:pt>
                <c:pt idx="44">
                  <c:v>43090</c:v>
                </c:pt>
                <c:pt idx="45">
                  <c:v>43089</c:v>
                </c:pt>
                <c:pt idx="46">
                  <c:v>43088</c:v>
                </c:pt>
                <c:pt idx="47">
                  <c:v>43087</c:v>
                </c:pt>
                <c:pt idx="48">
                  <c:v>43084</c:v>
                </c:pt>
                <c:pt idx="49">
                  <c:v>43083</c:v>
                </c:pt>
                <c:pt idx="50">
                  <c:v>43082</c:v>
                </c:pt>
                <c:pt idx="51">
                  <c:v>43081</c:v>
                </c:pt>
                <c:pt idx="52">
                  <c:v>43080</c:v>
                </c:pt>
                <c:pt idx="53">
                  <c:v>43077</c:v>
                </c:pt>
                <c:pt idx="54">
                  <c:v>43076</c:v>
                </c:pt>
                <c:pt idx="55">
                  <c:v>43075</c:v>
                </c:pt>
                <c:pt idx="56">
                  <c:v>43074</c:v>
                </c:pt>
                <c:pt idx="57">
                  <c:v>43073</c:v>
                </c:pt>
                <c:pt idx="58">
                  <c:v>43070</c:v>
                </c:pt>
                <c:pt idx="59">
                  <c:v>43069</c:v>
                </c:pt>
                <c:pt idx="60">
                  <c:v>43068</c:v>
                </c:pt>
                <c:pt idx="61">
                  <c:v>43067</c:v>
                </c:pt>
                <c:pt idx="62">
                  <c:v>43066</c:v>
                </c:pt>
                <c:pt idx="63">
                  <c:v>43063</c:v>
                </c:pt>
                <c:pt idx="64">
                  <c:v>43062</c:v>
                </c:pt>
                <c:pt idx="65">
                  <c:v>43061</c:v>
                </c:pt>
                <c:pt idx="66">
                  <c:v>43060</c:v>
                </c:pt>
                <c:pt idx="67">
                  <c:v>43059</c:v>
                </c:pt>
                <c:pt idx="68">
                  <c:v>43056</c:v>
                </c:pt>
                <c:pt idx="69">
                  <c:v>43055</c:v>
                </c:pt>
                <c:pt idx="70">
                  <c:v>43054</c:v>
                </c:pt>
                <c:pt idx="71">
                  <c:v>43053</c:v>
                </c:pt>
                <c:pt idx="72">
                  <c:v>43052</c:v>
                </c:pt>
                <c:pt idx="73">
                  <c:v>43049</c:v>
                </c:pt>
                <c:pt idx="74">
                  <c:v>43048</c:v>
                </c:pt>
                <c:pt idx="75">
                  <c:v>43047</c:v>
                </c:pt>
                <c:pt idx="76">
                  <c:v>43046</c:v>
                </c:pt>
                <c:pt idx="77">
                  <c:v>43045</c:v>
                </c:pt>
                <c:pt idx="78">
                  <c:v>43042</c:v>
                </c:pt>
                <c:pt idx="79">
                  <c:v>43041</c:v>
                </c:pt>
                <c:pt idx="80">
                  <c:v>43040</c:v>
                </c:pt>
                <c:pt idx="81">
                  <c:v>43039</c:v>
                </c:pt>
                <c:pt idx="82">
                  <c:v>43038</c:v>
                </c:pt>
                <c:pt idx="83">
                  <c:v>43035</c:v>
                </c:pt>
                <c:pt idx="84">
                  <c:v>43034</c:v>
                </c:pt>
                <c:pt idx="85">
                  <c:v>43033</c:v>
                </c:pt>
                <c:pt idx="86">
                  <c:v>43032</c:v>
                </c:pt>
                <c:pt idx="87">
                  <c:v>43031</c:v>
                </c:pt>
                <c:pt idx="88">
                  <c:v>43028</c:v>
                </c:pt>
                <c:pt idx="89">
                  <c:v>43027</c:v>
                </c:pt>
                <c:pt idx="90">
                  <c:v>43026</c:v>
                </c:pt>
                <c:pt idx="91">
                  <c:v>43025</c:v>
                </c:pt>
                <c:pt idx="92">
                  <c:v>43024</c:v>
                </c:pt>
                <c:pt idx="93">
                  <c:v>43021</c:v>
                </c:pt>
                <c:pt idx="94">
                  <c:v>43020</c:v>
                </c:pt>
                <c:pt idx="95">
                  <c:v>43019</c:v>
                </c:pt>
                <c:pt idx="96">
                  <c:v>43018</c:v>
                </c:pt>
                <c:pt idx="97">
                  <c:v>43017</c:v>
                </c:pt>
                <c:pt idx="98">
                  <c:v>43014</c:v>
                </c:pt>
                <c:pt idx="99">
                  <c:v>43013</c:v>
                </c:pt>
                <c:pt idx="100">
                  <c:v>43012</c:v>
                </c:pt>
                <c:pt idx="101">
                  <c:v>43011</c:v>
                </c:pt>
                <c:pt idx="102">
                  <c:v>43010</c:v>
                </c:pt>
                <c:pt idx="103">
                  <c:v>43007</c:v>
                </c:pt>
                <c:pt idx="104">
                  <c:v>43006</c:v>
                </c:pt>
                <c:pt idx="105">
                  <c:v>43005</c:v>
                </c:pt>
                <c:pt idx="106">
                  <c:v>43004</c:v>
                </c:pt>
                <c:pt idx="107">
                  <c:v>43003</c:v>
                </c:pt>
                <c:pt idx="108">
                  <c:v>43000</c:v>
                </c:pt>
                <c:pt idx="109">
                  <c:v>42999</c:v>
                </c:pt>
                <c:pt idx="110">
                  <c:v>42998</c:v>
                </c:pt>
                <c:pt idx="111">
                  <c:v>42997</c:v>
                </c:pt>
                <c:pt idx="112">
                  <c:v>42996</c:v>
                </c:pt>
                <c:pt idx="113">
                  <c:v>42993</c:v>
                </c:pt>
                <c:pt idx="114">
                  <c:v>42992</c:v>
                </c:pt>
                <c:pt idx="115">
                  <c:v>42991</c:v>
                </c:pt>
                <c:pt idx="116">
                  <c:v>42990</c:v>
                </c:pt>
                <c:pt idx="117">
                  <c:v>42989</c:v>
                </c:pt>
                <c:pt idx="118">
                  <c:v>42986</c:v>
                </c:pt>
                <c:pt idx="119">
                  <c:v>42985</c:v>
                </c:pt>
                <c:pt idx="120">
                  <c:v>42984</c:v>
                </c:pt>
                <c:pt idx="121">
                  <c:v>42983</c:v>
                </c:pt>
                <c:pt idx="122">
                  <c:v>42982</c:v>
                </c:pt>
                <c:pt idx="123">
                  <c:v>42979</c:v>
                </c:pt>
                <c:pt idx="124">
                  <c:v>42978</c:v>
                </c:pt>
                <c:pt idx="125">
                  <c:v>42977</c:v>
                </c:pt>
                <c:pt idx="126">
                  <c:v>42976</c:v>
                </c:pt>
                <c:pt idx="127">
                  <c:v>42975</c:v>
                </c:pt>
                <c:pt idx="128">
                  <c:v>42972</c:v>
                </c:pt>
                <c:pt idx="129">
                  <c:v>42971</c:v>
                </c:pt>
                <c:pt idx="130">
                  <c:v>42970</c:v>
                </c:pt>
                <c:pt idx="131">
                  <c:v>42969</c:v>
                </c:pt>
                <c:pt idx="132">
                  <c:v>42968</c:v>
                </c:pt>
                <c:pt idx="133">
                  <c:v>42965</c:v>
                </c:pt>
                <c:pt idx="134">
                  <c:v>42964</c:v>
                </c:pt>
                <c:pt idx="135">
                  <c:v>42963</c:v>
                </c:pt>
                <c:pt idx="136">
                  <c:v>42962</c:v>
                </c:pt>
                <c:pt idx="137">
                  <c:v>42961</c:v>
                </c:pt>
                <c:pt idx="138">
                  <c:v>42958</c:v>
                </c:pt>
                <c:pt idx="139">
                  <c:v>42957</c:v>
                </c:pt>
                <c:pt idx="140">
                  <c:v>42956</c:v>
                </c:pt>
                <c:pt idx="141">
                  <c:v>42955</c:v>
                </c:pt>
                <c:pt idx="142">
                  <c:v>42954</c:v>
                </c:pt>
                <c:pt idx="143">
                  <c:v>42951</c:v>
                </c:pt>
                <c:pt idx="144">
                  <c:v>42950</c:v>
                </c:pt>
                <c:pt idx="145">
                  <c:v>42949</c:v>
                </c:pt>
                <c:pt idx="146">
                  <c:v>42948</c:v>
                </c:pt>
                <c:pt idx="147">
                  <c:v>42947</c:v>
                </c:pt>
                <c:pt idx="148">
                  <c:v>42944</c:v>
                </c:pt>
                <c:pt idx="149">
                  <c:v>42943</c:v>
                </c:pt>
                <c:pt idx="150">
                  <c:v>42942</c:v>
                </c:pt>
                <c:pt idx="151">
                  <c:v>42941</c:v>
                </c:pt>
                <c:pt idx="152">
                  <c:v>42940</c:v>
                </c:pt>
                <c:pt idx="153">
                  <c:v>42937</c:v>
                </c:pt>
                <c:pt idx="154">
                  <c:v>42936</c:v>
                </c:pt>
                <c:pt idx="155">
                  <c:v>42935</c:v>
                </c:pt>
                <c:pt idx="156">
                  <c:v>42934</c:v>
                </c:pt>
                <c:pt idx="157">
                  <c:v>42933</c:v>
                </c:pt>
                <c:pt idx="158">
                  <c:v>42930</c:v>
                </c:pt>
                <c:pt idx="159">
                  <c:v>42929</c:v>
                </c:pt>
                <c:pt idx="160">
                  <c:v>42928</c:v>
                </c:pt>
                <c:pt idx="161">
                  <c:v>42927</c:v>
                </c:pt>
                <c:pt idx="162">
                  <c:v>42926</c:v>
                </c:pt>
                <c:pt idx="163">
                  <c:v>42923</c:v>
                </c:pt>
                <c:pt idx="164">
                  <c:v>42922</c:v>
                </c:pt>
                <c:pt idx="165">
                  <c:v>42921</c:v>
                </c:pt>
                <c:pt idx="166">
                  <c:v>42920</c:v>
                </c:pt>
                <c:pt idx="167">
                  <c:v>42919</c:v>
                </c:pt>
                <c:pt idx="168">
                  <c:v>42916</c:v>
                </c:pt>
                <c:pt idx="169">
                  <c:v>42915</c:v>
                </c:pt>
                <c:pt idx="170">
                  <c:v>42914</c:v>
                </c:pt>
                <c:pt idx="171">
                  <c:v>42913</c:v>
                </c:pt>
                <c:pt idx="172">
                  <c:v>42912</c:v>
                </c:pt>
                <c:pt idx="173">
                  <c:v>42909</c:v>
                </c:pt>
                <c:pt idx="174">
                  <c:v>42908</c:v>
                </c:pt>
                <c:pt idx="175">
                  <c:v>42907</c:v>
                </c:pt>
                <c:pt idx="176">
                  <c:v>42906</c:v>
                </c:pt>
                <c:pt idx="177">
                  <c:v>42905</c:v>
                </c:pt>
                <c:pt idx="178">
                  <c:v>42902</c:v>
                </c:pt>
                <c:pt idx="179">
                  <c:v>42901</c:v>
                </c:pt>
                <c:pt idx="180">
                  <c:v>42900</c:v>
                </c:pt>
                <c:pt idx="181">
                  <c:v>42899</c:v>
                </c:pt>
                <c:pt idx="182">
                  <c:v>42898</c:v>
                </c:pt>
                <c:pt idx="183">
                  <c:v>42895</c:v>
                </c:pt>
                <c:pt idx="184">
                  <c:v>42894</c:v>
                </c:pt>
                <c:pt idx="185">
                  <c:v>42893</c:v>
                </c:pt>
                <c:pt idx="186">
                  <c:v>42892</c:v>
                </c:pt>
                <c:pt idx="187">
                  <c:v>42891</c:v>
                </c:pt>
                <c:pt idx="188">
                  <c:v>42888</c:v>
                </c:pt>
                <c:pt idx="189">
                  <c:v>42887</c:v>
                </c:pt>
                <c:pt idx="190">
                  <c:v>42886</c:v>
                </c:pt>
                <c:pt idx="191">
                  <c:v>42885</c:v>
                </c:pt>
                <c:pt idx="192">
                  <c:v>42884</c:v>
                </c:pt>
                <c:pt idx="193">
                  <c:v>42881</c:v>
                </c:pt>
                <c:pt idx="194">
                  <c:v>42880</c:v>
                </c:pt>
                <c:pt idx="195">
                  <c:v>42879</c:v>
                </c:pt>
                <c:pt idx="196">
                  <c:v>42878</c:v>
                </c:pt>
                <c:pt idx="197">
                  <c:v>42877</c:v>
                </c:pt>
                <c:pt idx="198">
                  <c:v>42874</c:v>
                </c:pt>
                <c:pt idx="199">
                  <c:v>42873</c:v>
                </c:pt>
                <c:pt idx="200">
                  <c:v>42872</c:v>
                </c:pt>
                <c:pt idx="201">
                  <c:v>42871</c:v>
                </c:pt>
                <c:pt idx="202">
                  <c:v>42870</c:v>
                </c:pt>
                <c:pt idx="203">
                  <c:v>42867</c:v>
                </c:pt>
                <c:pt idx="204">
                  <c:v>42866</c:v>
                </c:pt>
                <c:pt idx="205">
                  <c:v>42865</c:v>
                </c:pt>
                <c:pt idx="206">
                  <c:v>42864</c:v>
                </c:pt>
                <c:pt idx="207">
                  <c:v>42863</c:v>
                </c:pt>
                <c:pt idx="208">
                  <c:v>42860</c:v>
                </c:pt>
                <c:pt idx="209">
                  <c:v>42859</c:v>
                </c:pt>
                <c:pt idx="210">
                  <c:v>42858</c:v>
                </c:pt>
                <c:pt idx="211">
                  <c:v>42857</c:v>
                </c:pt>
                <c:pt idx="212">
                  <c:v>42856</c:v>
                </c:pt>
                <c:pt idx="213">
                  <c:v>42853</c:v>
                </c:pt>
                <c:pt idx="214">
                  <c:v>42852</c:v>
                </c:pt>
                <c:pt idx="215">
                  <c:v>42851</c:v>
                </c:pt>
                <c:pt idx="216">
                  <c:v>42850</c:v>
                </c:pt>
                <c:pt idx="217">
                  <c:v>42849</c:v>
                </c:pt>
                <c:pt idx="218">
                  <c:v>42846</c:v>
                </c:pt>
                <c:pt idx="219">
                  <c:v>42845</c:v>
                </c:pt>
                <c:pt idx="220">
                  <c:v>42844</c:v>
                </c:pt>
                <c:pt idx="221">
                  <c:v>42843</c:v>
                </c:pt>
                <c:pt idx="222">
                  <c:v>42842</c:v>
                </c:pt>
                <c:pt idx="223">
                  <c:v>42838</c:v>
                </c:pt>
                <c:pt idx="224">
                  <c:v>42837</c:v>
                </c:pt>
                <c:pt idx="225">
                  <c:v>42836</c:v>
                </c:pt>
                <c:pt idx="226">
                  <c:v>42835</c:v>
                </c:pt>
                <c:pt idx="227">
                  <c:v>42832</c:v>
                </c:pt>
                <c:pt idx="228">
                  <c:v>42831</c:v>
                </c:pt>
                <c:pt idx="229">
                  <c:v>42830</c:v>
                </c:pt>
                <c:pt idx="230">
                  <c:v>42829</c:v>
                </c:pt>
                <c:pt idx="231">
                  <c:v>42828</c:v>
                </c:pt>
                <c:pt idx="232">
                  <c:v>42825</c:v>
                </c:pt>
                <c:pt idx="233">
                  <c:v>42824</c:v>
                </c:pt>
                <c:pt idx="234">
                  <c:v>42823</c:v>
                </c:pt>
                <c:pt idx="235">
                  <c:v>42822</c:v>
                </c:pt>
                <c:pt idx="236">
                  <c:v>42821</c:v>
                </c:pt>
                <c:pt idx="237">
                  <c:v>42818</c:v>
                </c:pt>
                <c:pt idx="238">
                  <c:v>42817</c:v>
                </c:pt>
                <c:pt idx="239">
                  <c:v>42816</c:v>
                </c:pt>
                <c:pt idx="240">
                  <c:v>42815</c:v>
                </c:pt>
                <c:pt idx="241">
                  <c:v>42814</c:v>
                </c:pt>
                <c:pt idx="242">
                  <c:v>42811</c:v>
                </c:pt>
                <c:pt idx="243">
                  <c:v>42810</c:v>
                </c:pt>
                <c:pt idx="244">
                  <c:v>42809</c:v>
                </c:pt>
                <c:pt idx="245">
                  <c:v>42808</c:v>
                </c:pt>
                <c:pt idx="246">
                  <c:v>42807</c:v>
                </c:pt>
                <c:pt idx="247">
                  <c:v>42804</c:v>
                </c:pt>
                <c:pt idx="248">
                  <c:v>42803</c:v>
                </c:pt>
                <c:pt idx="249">
                  <c:v>42802</c:v>
                </c:pt>
                <c:pt idx="250">
                  <c:v>42801</c:v>
                </c:pt>
                <c:pt idx="251">
                  <c:v>42800</c:v>
                </c:pt>
                <c:pt idx="252">
                  <c:v>42797</c:v>
                </c:pt>
                <c:pt idx="253">
                  <c:v>42796</c:v>
                </c:pt>
                <c:pt idx="254">
                  <c:v>42795</c:v>
                </c:pt>
                <c:pt idx="255">
                  <c:v>42794</c:v>
                </c:pt>
                <c:pt idx="256">
                  <c:v>42793</c:v>
                </c:pt>
                <c:pt idx="257">
                  <c:v>42790</c:v>
                </c:pt>
                <c:pt idx="258">
                  <c:v>42789</c:v>
                </c:pt>
                <c:pt idx="259">
                  <c:v>42788</c:v>
                </c:pt>
                <c:pt idx="260">
                  <c:v>42787</c:v>
                </c:pt>
                <c:pt idx="261">
                  <c:v>42786</c:v>
                </c:pt>
                <c:pt idx="262">
                  <c:v>42783</c:v>
                </c:pt>
                <c:pt idx="263">
                  <c:v>42782</c:v>
                </c:pt>
                <c:pt idx="264">
                  <c:v>42781</c:v>
                </c:pt>
                <c:pt idx="265">
                  <c:v>42780</c:v>
                </c:pt>
                <c:pt idx="266">
                  <c:v>42779</c:v>
                </c:pt>
                <c:pt idx="267">
                  <c:v>42776</c:v>
                </c:pt>
                <c:pt idx="268">
                  <c:v>42775</c:v>
                </c:pt>
                <c:pt idx="269">
                  <c:v>42774</c:v>
                </c:pt>
                <c:pt idx="270">
                  <c:v>42773</c:v>
                </c:pt>
                <c:pt idx="271">
                  <c:v>42772</c:v>
                </c:pt>
                <c:pt idx="272">
                  <c:v>42769</c:v>
                </c:pt>
                <c:pt idx="273">
                  <c:v>42768</c:v>
                </c:pt>
                <c:pt idx="274">
                  <c:v>42767</c:v>
                </c:pt>
                <c:pt idx="275">
                  <c:v>42766</c:v>
                </c:pt>
                <c:pt idx="276">
                  <c:v>42765</c:v>
                </c:pt>
                <c:pt idx="277">
                  <c:v>42762</c:v>
                </c:pt>
                <c:pt idx="278">
                  <c:v>42761</c:v>
                </c:pt>
                <c:pt idx="279">
                  <c:v>42760</c:v>
                </c:pt>
                <c:pt idx="280">
                  <c:v>42759</c:v>
                </c:pt>
                <c:pt idx="281">
                  <c:v>42758</c:v>
                </c:pt>
                <c:pt idx="282">
                  <c:v>42755</c:v>
                </c:pt>
                <c:pt idx="283">
                  <c:v>42754</c:v>
                </c:pt>
                <c:pt idx="284">
                  <c:v>42753</c:v>
                </c:pt>
                <c:pt idx="285">
                  <c:v>42752</c:v>
                </c:pt>
                <c:pt idx="286">
                  <c:v>42751</c:v>
                </c:pt>
                <c:pt idx="287">
                  <c:v>42748</c:v>
                </c:pt>
                <c:pt idx="288">
                  <c:v>42747</c:v>
                </c:pt>
                <c:pt idx="289">
                  <c:v>42746</c:v>
                </c:pt>
                <c:pt idx="290">
                  <c:v>42745</c:v>
                </c:pt>
                <c:pt idx="291">
                  <c:v>42744</c:v>
                </c:pt>
                <c:pt idx="292">
                  <c:v>42741</c:v>
                </c:pt>
                <c:pt idx="293">
                  <c:v>42740</c:v>
                </c:pt>
                <c:pt idx="294">
                  <c:v>42739</c:v>
                </c:pt>
                <c:pt idx="295">
                  <c:v>42738</c:v>
                </c:pt>
                <c:pt idx="296">
                  <c:v>42734</c:v>
                </c:pt>
                <c:pt idx="297">
                  <c:v>42733</c:v>
                </c:pt>
                <c:pt idx="298">
                  <c:v>42732</c:v>
                </c:pt>
                <c:pt idx="299">
                  <c:v>42731</c:v>
                </c:pt>
                <c:pt idx="300">
                  <c:v>42727</c:v>
                </c:pt>
                <c:pt idx="301">
                  <c:v>42726</c:v>
                </c:pt>
                <c:pt idx="302">
                  <c:v>42725</c:v>
                </c:pt>
                <c:pt idx="303">
                  <c:v>42724</c:v>
                </c:pt>
                <c:pt idx="304">
                  <c:v>42723</c:v>
                </c:pt>
                <c:pt idx="305">
                  <c:v>42720</c:v>
                </c:pt>
                <c:pt idx="306">
                  <c:v>42719</c:v>
                </c:pt>
                <c:pt idx="307">
                  <c:v>42718</c:v>
                </c:pt>
                <c:pt idx="308">
                  <c:v>42717</c:v>
                </c:pt>
                <c:pt idx="309">
                  <c:v>42716</c:v>
                </c:pt>
                <c:pt idx="310">
                  <c:v>42713</c:v>
                </c:pt>
                <c:pt idx="311">
                  <c:v>42712</c:v>
                </c:pt>
                <c:pt idx="312">
                  <c:v>42711</c:v>
                </c:pt>
                <c:pt idx="313">
                  <c:v>42710</c:v>
                </c:pt>
                <c:pt idx="314">
                  <c:v>42709</c:v>
                </c:pt>
                <c:pt idx="315">
                  <c:v>42706</c:v>
                </c:pt>
                <c:pt idx="316">
                  <c:v>42705</c:v>
                </c:pt>
                <c:pt idx="317">
                  <c:v>42704</c:v>
                </c:pt>
                <c:pt idx="318">
                  <c:v>42703</c:v>
                </c:pt>
                <c:pt idx="319">
                  <c:v>42702</c:v>
                </c:pt>
                <c:pt idx="320">
                  <c:v>42699</c:v>
                </c:pt>
                <c:pt idx="321">
                  <c:v>42698</c:v>
                </c:pt>
                <c:pt idx="322">
                  <c:v>42697</c:v>
                </c:pt>
                <c:pt idx="323">
                  <c:v>42696</c:v>
                </c:pt>
                <c:pt idx="324">
                  <c:v>42695</c:v>
                </c:pt>
                <c:pt idx="325">
                  <c:v>42692</c:v>
                </c:pt>
                <c:pt idx="326">
                  <c:v>42691</c:v>
                </c:pt>
                <c:pt idx="327">
                  <c:v>42690</c:v>
                </c:pt>
                <c:pt idx="328">
                  <c:v>42689</c:v>
                </c:pt>
                <c:pt idx="329">
                  <c:v>42688</c:v>
                </c:pt>
                <c:pt idx="330">
                  <c:v>42685</c:v>
                </c:pt>
                <c:pt idx="331">
                  <c:v>42684</c:v>
                </c:pt>
                <c:pt idx="332">
                  <c:v>42683</c:v>
                </c:pt>
                <c:pt idx="333">
                  <c:v>42682</c:v>
                </c:pt>
                <c:pt idx="334">
                  <c:v>42681</c:v>
                </c:pt>
                <c:pt idx="335">
                  <c:v>42678</c:v>
                </c:pt>
                <c:pt idx="336">
                  <c:v>42677</c:v>
                </c:pt>
                <c:pt idx="337">
                  <c:v>42676</c:v>
                </c:pt>
                <c:pt idx="338">
                  <c:v>42674</c:v>
                </c:pt>
                <c:pt idx="339">
                  <c:v>42671</c:v>
                </c:pt>
                <c:pt idx="340">
                  <c:v>42670</c:v>
                </c:pt>
                <c:pt idx="341">
                  <c:v>42669</c:v>
                </c:pt>
                <c:pt idx="342">
                  <c:v>42668</c:v>
                </c:pt>
                <c:pt idx="343">
                  <c:v>42667</c:v>
                </c:pt>
                <c:pt idx="344">
                  <c:v>42664</c:v>
                </c:pt>
                <c:pt idx="345">
                  <c:v>42663</c:v>
                </c:pt>
                <c:pt idx="346">
                  <c:v>42662</c:v>
                </c:pt>
                <c:pt idx="347">
                  <c:v>42661</c:v>
                </c:pt>
                <c:pt idx="348">
                  <c:v>42660</c:v>
                </c:pt>
                <c:pt idx="349">
                  <c:v>42657</c:v>
                </c:pt>
                <c:pt idx="350">
                  <c:v>42656</c:v>
                </c:pt>
                <c:pt idx="351">
                  <c:v>42655</c:v>
                </c:pt>
                <c:pt idx="352">
                  <c:v>42654</c:v>
                </c:pt>
                <c:pt idx="353">
                  <c:v>42653</c:v>
                </c:pt>
                <c:pt idx="354">
                  <c:v>42650</c:v>
                </c:pt>
                <c:pt idx="355">
                  <c:v>42649</c:v>
                </c:pt>
                <c:pt idx="356">
                  <c:v>42648</c:v>
                </c:pt>
                <c:pt idx="357">
                  <c:v>42647</c:v>
                </c:pt>
                <c:pt idx="358">
                  <c:v>42646</c:v>
                </c:pt>
                <c:pt idx="359">
                  <c:v>42643</c:v>
                </c:pt>
                <c:pt idx="360">
                  <c:v>42642</c:v>
                </c:pt>
                <c:pt idx="361">
                  <c:v>42641</c:v>
                </c:pt>
                <c:pt idx="362">
                  <c:v>42640</c:v>
                </c:pt>
                <c:pt idx="363">
                  <c:v>42639</c:v>
                </c:pt>
                <c:pt idx="364">
                  <c:v>42636</c:v>
                </c:pt>
                <c:pt idx="365">
                  <c:v>42635</c:v>
                </c:pt>
                <c:pt idx="366">
                  <c:v>42634</c:v>
                </c:pt>
                <c:pt idx="367">
                  <c:v>42633</c:v>
                </c:pt>
                <c:pt idx="368">
                  <c:v>42632</c:v>
                </c:pt>
                <c:pt idx="369">
                  <c:v>42629</c:v>
                </c:pt>
                <c:pt idx="370">
                  <c:v>42628</c:v>
                </c:pt>
                <c:pt idx="371">
                  <c:v>42627</c:v>
                </c:pt>
                <c:pt idx="372">
                  <c:v>42626</c:v>
                </c:pt>
                <c:pt idx="373">
                  <c:v>42625</c:v>
                </c:pt>
                <c:pt idx="374">
                  <c:v>42622</c:v>
                </c:pt>
                <c:pt idx="375">
                  <c:v>42621</c:v>
                </c:pt>
                <c:pt idx="376">
                  <c:v>42620</c:v>
                </c:pt>
                <c:pt idx="377">
                  <c:v>42619</c:v>
                </c:pt>
                <c:pt idx="378">
                  <c:v>42618</c:v>
                </c:pt>
                <c:pt idx="379">
                  <c:v>42615</c:v>
                </c:pt>
                <c:pt idx="380">
                  <c:v>42614</c:v>
                </c:pt>
                <c:pt idx="381">
                  <c:v>42613</c:v>
                </c:pt>
                <c:pt idx="382">
                  <c:v>42612</c:v>
                </c:pt>
                <c:pt idx="383">
                  <c:v>42611</c:v>
                </c:pt>
                <c:pt idx="384">
                  <c:v>42608</c:v>
                </c:pt>
                <c:pt idx="385">
                  <c:v>42607</c:v>
                </c:pt>
                <c:pt idx="386">
                  <c:v>42606</c:v>
                </c:pt>
                <c:pt idx="387">
                  <c:v>42605</c:v>
                </c:pt>
                <c:pt idx="388">
                  <c:v>42604</c:v>
                </c:pt>
                <c:pt idx="389">
                  <c:v>42601</c:v>
                </c:pt>
                <c:pt idx="390">
                  <c:v>42600</c:v>
                </c:pt>
                <c:pt idx="391">
                  <c:v>42599</c:v>
                </c:pt>
                <c:pt idx="392">
                  <c:v>42598</c:v>
                </c:pt>
                <c:pt idx="393">
                  <c:v>42597</c:v>
                </c:pt>
                <c:pt idx="394">
                  <c:v>42594</c:v>
                </c:pt>
                <c:pt idx="395">
                  <c:v>42593</c:v>
                </c:pt>
                <c:pt idx="396">
                  <c:v>42592</c:v>
                </c:pt>
                <c:pt idx="397">
                  <c:v>42591</c:v>
                </c:pt>
                <c:pt idx="398">
                  <c:v>42590</c:v>
                </c:pt>
                <c:pt idx="399">
                  <c:v>42587</c:v>
                </c:pt>
                <c:pt idx="400">
                  <c:v>42586</c:v>
                </c:pt>
                <c:pt idx="401">
                  <c:v>42585</c:v>
                </c:pt>
                <c:pt idx="402">
                  <c:v>42584</c:v>
                </c:pt>
                <c:pt idx="403">
                  <c:v>42583</c:v>
                </c:pt>
                <c:pt idx="404">
                  <c:v>42580</c:v>
                </c:pt>
                <c:pt idx="405">
                  <c:v>42579</c:v>
                </c:pt>
                <c:pt idx="406">
                  <c:v>42578</c:v>
                </c:pt>
                <c:pt idx="407">
                  <c:v>42577</c:v>
                </c:pt>
                <c:pt idx="408">
                  <c:v>42576</c:v>
                </c:pt>
                <c:pt idx="409">
                  <c:v>42573</c:v>
                </c:pt>
                <c:pt idx="410">
                  <c:v>42572</c:v>
                </c:pt>
                <c:pt idx="411">
                  <c:v>42571</c:v>
                </c:pt>
                <c:pt idx="412">
                  <c:v>42570</c:v>
                </c:pt>
                <c:pt idx="413">
                  <c:v>42569</c:v>
                </c:pt>
                <c:pt idx="414">
                  <c:v>42566</c:v>
                </c:pt>
                <c:pt idx="415">
                  <c:v>42565</c:v>
                </c:pt>
                <c:pt idx="416">
                  <c:v>42564</c:v>
                </c:pt>
                <c:pt idx="417">
                  <c:v>42563</c:v>
                </c:pt>
                <c:pt idx="418">
                  <c:v>42562</c:v>
                </c:pt>
                <c:pt idx="419">
                  <c:v>42559</c:v>
                </c:pt>
                <c:pt idx="420">
                  <c:v>42558</c:v>
                </c:pt>
                <c:pt idx="421">
                  <c:v>42557</c:v>
                </c:pt>
                <c:pt idx="422">
                  <c:v>42556</c:v>
                </c:pt>
                <c:pt idx="423">
                  <c:v>42555</c:v>
                </c:pt>
                <c:pt idx="424">
                  <c:v>42552</c:v>
                </c:pt>
                <c:pt idx="425">
                  <c:v>42551</c:v>
                </c:pt>
                <c:pt idx="426">
                  <c:v>42550</c:v>
                </c:pt>
                <c:pt idx="427">
                  <c:v>42549</c:v>
                </c:pt>
                <c:pt idx="428">
                  <c:v>42548</c:v>
                </c:pt>
                <c:pt idx="429">
                  <c:v>42545</c:v>
                </c:pt>
                <c:pt idx="430">
                  <c:v>42544</c:v>
                </c:pt>
                <c:pt idx="431">
                  <c:v>42543</c:v>
                </c:pt>
                <c:pt idx="432">
                  <c:v>42542</c:v>
                </c:pt>
                <c:pt idx="433">
                  <c:v>42541</c:v>
                </c:pt>
                <c:pt idx="434">
                  <c:v>42538</c:v>
                </c:pt>
                <c:pt idx="435">
                  <c:v>42537</c:v>
                </c:pt>
                <c:pt idx="436">
                  <c:v>42536</c:v>
                </c:pt>
                <c:pt idx="437">
                  <c:v>42535</c:v>
                </c:pt>
                <c:pt idx="438">
                  <c:v>42534</c:v>
                </c:pt>
                <c:pt idx="439">
                  <c:v>42531</c:v>
                </c:pt>
                <c:pt idx="440">
                  <c:v>42530</c:v>
                </c:pt>
                <c:pt idx="441">
                  <c:v>42529</c:v>
                </c:pt>
                <c:pt idx="442">
                  <c:v>42528</c:v>
                </c:pt>
                <c:pt idx="443">
                  <c:v>42527</c:v>
                </c:pt>
                <c:pt idx="444">
                  <c:v>42524</c:v>
                </c:pt>
                <c:pt idx="445">
                  <c:v>42523</c:v>
                </c:pt>
                <c:pt idx="446">
                  <c:v>42522</c:v>
                </c:pt>
                <c:pt idx="447">
                  <c:v>42521</c:v>
                </c:pt>
                <c:pt idx="448">
                  <c:v>42517</c:v>
                </c:pt>
                <c:pt idx="449">
                  <c:v>42516</c:v>
                </c:pt>
                <c:pt idx="450">
                  <c:v>42515</c:v>
                </c:pt>
                <c:pt idx="451">
                  <c:v>42514</c:v>
                </c:pt>
                <c:pt idx="452">
                  <c:v>42513</c:v>
                </c:pt>
                <c:pt idx="453">
                  <c:v>42510</c:v>
                </c:pt>
                <c:pt idx="454">
                  <c:v>42509</c:v>
                </c:pt>
                <c:pt idx="455">
                  <c:v>42508</c:v>
                </c:pt>
                <c:pt idx="456">
                  <c:v>42507</c:v>
                </c:pt>
                <c:pt idx="457">
                  <c:v>42506</c:v>
                </c:pt>
                <c:pt idx="458">
                  <c:v>42503</c:v>
                </c:pt>
                <c:pt idx="459">
                  <c:v>42502</c:v>
                </c:pt>
                <c:pt idx="460">
                  <c:v>42501</c:v>
                </c:pt>
                <c:pt idx="461">
                  <c:v>42500</c:v>
                </c:pt>
                <c:pt idx="462">
                  <c:v>42499</c:v>
                </c:pt>
                <c:pt idx="463">
                  <c:v>42496</c:v>
                </c:pt>
                <c:pt idx="464">
                  <c:v>42495</c:v>
                </c:pt>
                <c:pt idx="465">
                  <c:v>42494</c:v>
                </c:pt>
                <c:pt idx="466">
                  <c:v>42493</c:v>
                </c:pt>
                <c:pt idx="467">
                  <c:v>42492</c:v>
                </c:pt>
                <c:pt idx="468">
                  <c:v>42489</c:v>
                </c:pt>
                <c:pt idx="469">
                  <c:v>42488</c:v>
                </c:pt>
                <c:pt idx="470">
                  <c:v>42487</c:v>
                </c:pt>
                <c:pt idx="471">
                  <c:v>42486</c:v>
                </c:pt>
                <c:pt idx="472">
                  <c:v>42485</c:v>
                </c:pt>
                <c:pt idx="473">
                  <c:v>42482</c:v>
                </c:pt>
                <c:pt idx="474">
                  <c:v>42481</c:v>
                </c:pt>
                <c:pt idx="475">
                  <c:v>42480</c:v>
                </c:pt>
                <c:pt idx="476">
                  <c:v>42479</c:v>
                </c:pt>
                <c:pt idx="477">
                  <c:v>42478</c:v>
                </c:pt>
                <c:pt idx="478">
                  <c:v>42475</c:v>
                </c:pt>
                <c:pt idx="479">
                  <c:v>42474</c:v>
                </c:pt>
                <c:pt idx="480">
                  <c:v>42473</c:v>
                </c:pt>
                <c:pt idx="481">
                  <c:v>42472</c:v>
                </c:pt>
                <c:pt idx="482">
                  <c:v>42471</c:v>
                </c:pt>
                <c:pt idx="483">
                  <c:v>42468</c:v>
                </c:pt>
                <c:pt idx="484">
                  <c:v>42467</c:v>
                </c:pt>
                <c:pt idx="485">
                  <c:v>42466</c:v>
                </c:pt>
                <c:pt idx="486">
                  <c:v>42465</c:v>
                </c:pt>
                <c:pt idx="487">
                  <c:v>42464</c:v>
                </c:pt>
                <c:pt idx="488">
                  <c:v>42461</c:v>
                </c:pt>
                <c:pt idx="489">
                  <c:v>42460</c:v>
                </c:pt>
                <c:pt idx="490">
                  <c:v>42459</c:v>
                </c:pt>
                <c:pt idx="491">
                  <c:v>42458</c:v>
                </c:pt>
                <c:pt idx="492">
                  <c:v>42457</c:v>
                </c:pt>
                <c:pt idx="493">
                  <c:v>42453</c:v>
                </c:pt>
                <c:pt idx="494">
                  <c:v>42452</c:v>
                </c:pt>
                <c:pt idx="495">
                  <c:v>42451</c:v>
                </c:pt>
                <c:pt idx="496">
                  <c:v>42450</c:v>
                </c:pt>
                <c:pt idx="497">
                  <c:v>42447</c:v>
                </c:pt>
                <c:pt idx="498">
                  <c:v>42446</c:v>
                </c:pt>
                <c:pt idx="499">
                  <c:v>42445</c:v>
                </c:pt>
                <c:pt idx="500">
                  <c:v>42444</c:v>
                </c:pt>
                <c:pt idx="501">
                  <c:v>42443</c:v>
                </c:pt>
                <c:pt idx="502">
                  <c:v>42440</c:v>
                </c:pt>
                <c:pt idx="503">
                  <c:v>42439</c:v>
                </c:pt>
                <c:pt idx="504">
                  <c:v>42438</c:v>
                </c:pt>
                <c:pt idx="505">
                  <c:v>42437</c:v>
                </c:pt>
                <c:pt idx="506">
                  <c:v>42436</c:v>
                </c:pt>
                <c:pt idx="507">
                  <c:v>42433</c:v>
                </c:pt>
                <c:pt idx="508">
                  <c:v>42432</c:v>
                </c:pt>
                <c:pt idx="509">
                  <c:v>42431</c:v>
                </c:pt>
                <c:pt idx="510">
                  <c:v>42430</c:v>
                </c:pt>
                <c:pt idx="511">
                  <c:v>42429</c:v>
                </c:pt>
                <c:pt idx="512">
                  <c:v>42426</c:v>
                </c:pt>
                <c:pt idx="513">
                  <c:v>42425</c:v>
                </c:pt>
                <c:pt idx="514">
                  <c:v>42424</c:v>
                </c:pt>
                <c:pt idx="515">
                  <c:v>42423</c:v>
                </c:pt>
                <c:pt idx="516">
                  <c:v>42422</c:v>
                </c:pt>
                <c:pt idx="517">
                  <c:v>42419</c:v>
                </c:pt>
                <c:pt idx="518">
                  <c:v>42418</c:v>
                </c:pt>
                <c:pt idx="519">
                  <c:v>42417</c:v>
                </c:pt>
                <c:pt idx="520">
                  <c:v>42416</c:v>
                </c:pt>
                <c:pt idx="521">
                  <c:v>42412</c:v>
                </c:pt>
                <c:pt idx="522">
                  <c:v>42411</c:v>
                </c:pt>
                <c:pt idx="523">
                  <c:v>42410</c:v>
                </c:pt>
                <c:pt idx="524">
                  <c:v>42409</c:v>
                </c:pt>
                <c:pt idx="525">
                  <c:v>42408</c:v>
                </c:pt>
                <c:pt idx="526">
                  <c:v>42405</c:v>
                </c:pt>
                <c:pt idx="527">
                  <c:v>42404</c:v>
                </c:pt>
                <c:pt idx="528">
                  <c:v>42403</c:v>
                </c:pt>
                <c:pt idx="529">
                  <c:v>42402</c:v>
                </c:pt>
                <c:pt idx="530">
                  <c:v>42401</c:v>
                </c:pt>
                <c:pt idx="531">
                  <c:v>42398</c:v>
                </c:pt>
                <c:pt idx="532">
                  <c:v>42397</c:v>
                </c:pt>
                <c:pt idx="533">
                  <c:v>42396</c:v>
                </c:pt>
                <c:pt idx="534">
                  <c:v>42395</c:v>
                </c:pt>
                <c:pt idx="535">
                  <c:v>42394</c:v>
                </c:pt>
                <c:pt idx="536">
                  <c:v>42391</c:v>
                </c:pt>
                <c:pt idx="537">
                  <c:v>42390</c:v>
                </c:pt>
                <c:pt idx="538">
                  <c:v>42389</c:v>
                </c:pt>
                <c:pt idx="539">
                  <c:v>42388</c:v>
                </c:pt>
                <c:pt idx="540">
                  <c:v>42387</c:v>
                </c:pt>
                <c:pt idx="541">
                  <c:v>42384</c:v>
                </c:pt>
                <c:pt idx="542">
                  <c:v>42383</c:v>
                </c:pt>
                <c:pt idx="543">
                  <c:v>42382</c:v>
                </c:pt>
                <c:pt idx="544">
                  <c:v>42381</c:v>
                </c:pt>
                <c:pt idx="545">
                  <c:v>42380</c:v>
                </c:pt>
                <c:pt idx="546">
                  <c:v>42377</c:v>
                </c:pt>
                <c:pt idx="547">
                  <c:v>42376</c:v>
                </c:pt>
                <c:pt idx="548">
                  <c:v>42375</c:v>
                </c:pt>
                <c:pt idx="549">
                  <c:v>42374</c:v>
                </c:pt>
                <c:pt idx="550">
                  <c:v>42373</c:v>
                </c:pt>
                <c:pt idx="551">
                  <c:v>42370</c:v>
                </c:pt>
                <c:pt idx="552">
                  <c:v>42369</c:v>
                </c:pt>
                <c:pt idx="553">
                  <c:v>42368</c:v>
                </c:pt>
                <c:pt idx="554">
                  <c:v>42367</c:v>
                </c:pt>
                <c:pt idx="555">
                  <c:v>42366</c:v>
                </c:pt>
                <c:pt idx="556">
                  <c:v>42363</c:v>
                </c:pt>
                <c:pt idx="557">
                  <c:v>42362</c:v>
                </c:pt>
                <c:pt idx="558">
                  <c:v>42361</c:v>
                </c:pt>
                <c:pt idx="559">
                  <c:v>42360</c:v>
                </c:pt>
                <c:pt idx="560">
                  <c:v>42359</c:v>
                </c:pt>
                <c:pt idx="561">
                  <c:v>42356</c:v>
                </c:pt>
                <c:pt idx="562">
                  <c:v>42355</c:v>
                </c:pt>
                <c:pt idx="563">
                  <c:v>42354</c:v>
                </c:pt>
                <c:pt idx="564">
                  <c:v>42353</c:v>
                </c:pt>
                <c:pt idx="565">
                  <c:v>42352</c:v>
                </c:pt>
                <c:pt idx="566">
                  <c:v>42349</c:v>
                </c:pt>
                <c:pt idx="567">
                  <c:v>42348</c:v>
                </c:pt>
                <c:pt idx="568">
                  <c:v>42347</c:v>
                </c:pt>
                <c:pt idx="569">
                  <c:v>42346</c:v>
                </c:pt>
                <c:pt idx="570">
                  <c:v>42345</c:v>
                </c:pt>
                <c:pt idx="571">
                  <c:v>42342</c:v>
                </c:pt>
                <c:pt idx="572">
                  <c:v>42341</c:v>
                </c:pt>
                <c:pt idx="573">
                  <c:v>42340</c:v>
                </c:pt>
                <c:pt idx="574">
                  <c:v>42339</c:v>
                </c:pt>
                <c:pt idx="575">
                  <c:v>42338</c:v>
                </c:pt>
                <c:pt idx="576">
                  <c:v>42335</c:v>
                </c:pt>
                <c:pt idx="577">
                  <c:v>42334</c:v>
                </c:pt>
                <c:pt idx="578">
                  <c:v>42333</c:v>
                </c:pt>
                <c:pt idx="579">
                  <c:v>42332</c:v>
                </c:pt>
                <c:pt idx="580">
                  <c:v>42331</c:v>
                </c:pt>
                <c:pt idx="581">
                  <c:v>42328</c:v>
                </c:pt>
                <c:pt idx="582">
                  <c:v>42327</c:v>
                </c:pt>
                <c:pt idx="583">
                  <c:v>42326</c:v>
                </c:pt>
                <c:pt idx="584">
                  <c:v>42325</c:v>
                </c:pt>
                <c:pt idx="585">
                  <c:v>42324</c:v>
                </c:pt>
                <c:pt idx="586">
                  <c:v>42321</c:v>
                </c:pt>
                <c:pt idx="587">
                  <c:v>42320</c:v>
                </c:pt>
                <c:pt idx="588">
                  <c:v>42319</c:v>
                </c:pt>
                <c:pt idx="589">
                  <c:v>42318</c:v>
                </c:pt>
                <c:pt idx="590">
                  <c:v>42317</c:v>
                </c:pt>
                <c:pt idx="591">
                  <c:v>42314</c:v>
                </c:pt>
                <c:pt idx="592">
                  <c:v>42313</c:v>
                </c:pt>
                <c:pt idx="593">
                  <c:v>42312</c:v>
                </c:pt>
                <c:pt idx="594">
                  <c:v>42311</c:v>
                </c:pt>
                <c:pt idx="595">
                  <c:v>42310</c:v>
                </c:pt>
                <c:pt idx="596">
                  <c:v>42307</c:v>
                </c:pt>
                <c:pt idx="597">
                  <c:v>42306</c:v>
                </c:pt>
                <c:pt idx="598">
                  <c:v>42305</c:v>
                </c:pt>
                <c:pt idx="599">
                  <c:v>42304</c:v>
                </c:pt>
                <c:pt idx="600">
                  <c:v>42303</c:v>
                </c:pt>
                <c:pt idx="601">
                  <c:v>42300</c:v>
                </c:pt>
                <c:pt idx="602">
                  <c:v>42299</c:v>
                </c:pt>
                <c:pt idx="603">
                  <c:v>42298</c:v>
                </c:pt>
                <c:pt idx="604">
                  <c:v>42297</c:v>
                </c:pt>
                <c:pt idx="605">
                  <c:v>42296</c:v>
                </c:pt>
                <c:pt idx="606">
                  <c:v>42293</c:v>
                </c:pt>
                <c:pt idx="607">
                  <c:v>42292</c:v>
                </c:pt>
                <c:pt idx="608">
                  <c:v>42291</c:v>
                </c:pt>
                <c:pt idx="609">
                  <c:v>42290</c:v>
                </c:pt>
                <c:pt idx="610">
                  <c:v>42289</c:v>
                </c:pt>
                <c:pt idx="611">
                  <c:v>42286</c:v>
                </c:pt>
                <c:pt idx="612">
                  <c:v>42285</c:v>
                </c:pt>
                <c:pt idx="613">
                  <c:v>42284</c:v>
                </c:pt>
                <c:pt idx="614">
                  <c:v>42283</c:v>
                </c:pt>
                <c:pt idx="615">
                  <c:v>42282</c:v>
                </c:pt>
                <c:pt idx="616">
                  <c:v>42279</c:v>
                </c:pt>
                <c:pt idx="617">
                  <c:v>42278</c:v>
                </c:pt>
                <c:pt idx="618">
                  <c:v>42277</c:v>
                </c:pt>
                <c:pt idx="619">
                  <c:v>42276</c:v>
                </c:pt>
                <c:pt idx="620">
                  <c:v>42275</c:v>
                </c:pt>
                <c:pt idx="621">
                  <c:v>42272</c:v>
                </c:pt>
                <c:pt idx="622">
                  <c:v>42271</c:v>
                </c:pt>
                <c:pt idx="623">
                  <c:v>42270</c:v>
                </c:pt>
                <c:pt idx="624">
                  <c:v>42269</c:v>
                </c:pt>
                <c:pt idx="625">
                  <c:v>42268</c:v>
                </c:pt>
                <c:pt idx="626">
                  <c:v>42265</c:v>
                </c:pt>
                <c:pt idx="627">
                  <c:v>42264</c:v>
                </c:pt>
                <c:pt idx="628">
                  <c:v>42263</c:v>
                </c:pt>
                <c:pt idx="629">
                  <c:v>42262</c:v>
                </c:pt>
                <c:pt idx="630">
                  <c:v>42261</c:v>
                </c:pt>
                <c:pt idx="631">
                  <c:v>42258</c:v>
                </c:pt>
                <c:pt idx="632">
                  <c:v>42257</c:v>
                </c:pt>
                <c:pt idx="633">
                  <c:v>42256</c:v>
                </c:pt>
                <c:pt idx="634">
                  <c:v>42255</c:v>
                </c:pt>
                <c:pt idx="635">
                  <c:v>42254</c:v>
                </c:pt>
                <c:pt idx="636">
                  <c:v>42251</c:v>
                </c:pt>
                <c:pt idx="637">
                  <c:v>42250</c:v>
                </c:pt>
                <c:pt idx="638">
                  <c:v>42249</c:v>
                </c:pt>
                <c:pt idx="639">
                  <c:v>42248</c:v>
                </c:pt>
                <c:pt idx="640">
                  <c:v>42247</c:v>
                </c:pt>
                <c:pt idx="641">
                  <c:v>42244</c:v>
                </c:pt>
                <c:pt idx="642">
                  <c:v>42243</c:v>
                </c:pt>
                <c:pt idx="643">
                  <c:v>42242</c:v>
                </c:pt>
                <c:pt idx="644">
                  <c:v>42241</c:v>
                </c:pt>
                <c:pt idx="645">
                  <c:v>42240</c:v>
                </c:pt>
                <c:pt idx="646">
                  <c:v>42237</c:v>
                </c:pt>
                <c:pt idx="647">
                  <c:v>42236</c:v>
                </c:pt>
                <c:pt idx="648">
                  <c:v>42235</c:v>
                </c:pt>
                <c:pt idx="649">
                  <c:v>42234</c:v>
                </c:pt>
                <c:pt idx="650">
                  <c:v>42233</c:v>
                </c:pt>
                <c:pt idx="651">
                  <c:v>42230</c:v>
                </c:pt>
                <c:pt idx="652">
                  <c:v>42229</c:v>
                </c:pt>
                <c:pt idx="653">
                  <c:v>42228</c:v>
                </c:pt>
                <c:pt idx="654">
                  <c:v>42227</c:v>
                </c:pt>
                <c:pt idx="655">
                  <c:v>42226</c:v>
                </c:pt>
                <c:pt idx="656">
                  <c:v>42223</c:v>
                </c:pt>
                <c:pt idx="657">
                  <c:v>42222</c:v>
                </c:pt>
                <c:pt idx="658">
                  <c:v>42221</c:v>
                </c:pt>
                <c:pt idx="659">
                  <c:v>42220</c:v>
                </c:pt>
                <c:pt idx="660">
                  <c:v>42219</c:v>
                </c:pt>
                <c:pt idx="661">
                  <c:v>42216</c:v>
                </c:pt>
                <c:pt idx="662">
                  <c:v>42215</c:v>
                </c:pt>
                <c:pt idx="663">
                  <c:v>42214</c:v>
                </c:pt>
                <c:pt idx="664">
                  <c:v>42213</c:v>
                </c:pt>
                <c:pt idx="665">
                  <c:v>42212</c:v>
                </c:pt>
                <c:pt idx="666">
                  <c:v>42209</c:v>
                </c:pt>
                <c:pt idx="667">
                  <c:v>42208</c:v>
                </c:pt>
                <c:pt idx="668">
                  <c:v>42207</c:v>
                </c:pt>
                <c:pt idx="669">
                  <c:v>42206</c:v>
                </c:pt>
                <c:pt idx="670">
                  <c:v>42205</c:v>
                </c:pt>
                <c:pt idx="671">
                  <c:v>42202</c:v>
                </c:pt>
                <c:pt idx="672">
                  <c:v>42201</c:v>
                </c:pt>
                <c:pt idx="673">
                  <c:v>42200</c:v>
                </c:pt>
                <c:pt idx="674">
                  <c:v>42199</c:v>
                </c:pt>
                <c:pt idx="675">
                  <c:v>42198</c:v>
                </c:pt>
                <c:pt idx="676">
                  <c:v>42195</c:v>
                </c:pt>
                <c:pt idx="677">
                  <c:v>42194</c:v>
                </c:pt>
                <c:pt idx="678">
                  <c:v>42193</c:v>
                </c:pt>
                <c:pt idx="679">
                  <c:v>42192</c:v>
                </c:pt>
                <c:pt idx="680">
                  <c:v>42191</c:v>
                </c:pt>
                <c:pt idx="681">
                  <c:v>42188</c:v>
                </c:pt>
                <c:pt idx="682">
                  <c:v>42187</c:v>
                </c:pt>
                <c:pt idx="683">
                  <c:v>42186</c:v>
                </c:pt>
                <c:pt idx="684">
                  <c:v>42185</c:v>
                </c:pt>
                <c:pt idx="685">
                  <c:v>42184</c:v>
                </c:pt>
                <c:pt idx="686">
                  <c:v>42181</c:v>
                </c:pt>
                <c:pt idx="687">
                  <c:v>42180</c:v>
                </c:pt>
                <c:pt idx="688">
                  <c:v>42179</c:v>
                </c:pt>
                <c:pt idx="689">
                  <c:v>42178</c:v>
                </c:pt>
                <c:pt idx="690">
                  <c:v>42177</c:v>
                </c:pt>
                <c:pt idx="691">
                  <c:v>42174</c:v>
                </c:pt>
                <c:pt idx="692">
                  <c:v>42173</c:v>
                </c:pt>
                <c:pt idx="693">
                  <c:v>42172</c:v>
                </c:pt>
                <c:pt idx="694">
                  <c:v>42171</c:v>
                </c:pt>
                <c:pt idx="695">
                  <c:v>42170</c:v>
                </c:pt>
                <c:pt idx="696">
                  <c:v>42167</c:v>
                </c:pt>
                <c:pt idx="697">
                  <c:v>42166</c:v>
                </c:pt>
                <c:pt idx="698">
                  <c:v>42165</c:v>
                </c:pt>
                <c:pt idx="699">
                  <c:v>42164</c:v>
                </c:pt>
                <c:pt idx="700">
                  <c:v>42163</c:v>
                </c:pt>
                <c:pt idx="701">
                  <c:v>42160</c:v>
                </c:pt>
                <c:pt idx="702">
                  <c:v>42159</c:v>
                </c:pt>
                <c:pt idx="703">
                  <c:v>42158</c:v>
                </c:pt>
                <c:pt idx="704">
                  <c:v>42157</c:v>
                </c:pt>
                <c:pt idx="705">
                  <c:v>42156</c:v>
                </c:pt>
                <c:pt idx="706">
                  <c:v>42153</c:v>
                </c:pt>
                <c:pt idx="707">
                  <c:v>42152</c:v>
                </c:pt>
                <c:pt idx="708">
                  <c:v>42151</c:v>
                </c:pt>
                <c:pt idx="709">
                  <c:v>42150</c:v>
                </c:pt>
                <c:pt idx="710">
                  <c:v>42146</c:v>
                </c:pt>
                <c:pt idx="711">
                  <c:v>42145</c:v>
                </c:pt>
                <c:pt idx="712">
                  <c:v>42144</c:v>
                </c:pt>
                <c:pt idx="713">
                  <c:v>42143</c:v>
                </c:pt>
                <c:pt idx="714">
                  <c:v>42142</c:v>
                </c:pt>
                <c:pt idx="715">
                  <c:v>42139</c:v>
                </c:pt>
                <c:pt idx="716">
                  <c:v>42138</c:v>
                </c:pt>
                <c:pt idx="717">
                  <c:v>42137</c:v>
                </c:pt>
                <c:pt idx="718">
                  <c:v>42136</c:v>
                </c:pt>
                <c:pt idx="719">
                  <c:v>42135</c:v>
                </c:pt>
                <c:pt idx="720">
                  <c:v>42132</c:v>
                </c:pt>
                <c:pt idx="721">
                  <c:v>42131</c:v>
                </c:pt>
                <c:pt idx="722">
                  <c:v>42130</c:v>
                </c:pt>
                <c:pt idx="723">
                  <c:v>42129</c:v>
                </c:pt>
                <c:pt idx="724">
                  <c:v>42128</c:v>
                </c:pt>
                <c:pt idx="725">
                  <c:v>42125</c:v>
                </c:pt>
                <c:pt idx="726">
                  <c:v>42124</c:v>
                </c:pt>
                <c:pt idx="727">
                  <c:v>42123</c:v>
                </c:pt>
                <c:pt idx="728">
                  <c:v>42122</c:v>
                </c:pt>
                <c:pt idx="729">
                  <c:v>42121</c:v>
                </c:pt>
                <c:pt idx="730">
                  <c:v>42118</c:v>
                </c:pt>
                <c:pt idx="731">
                  <c:v>42117</c:v>
                </c:pt>
                <c:pt idx="732">
                  <c:v>42116</c:v>
                </c:pt>
                <c:pt idx="733">
                  <c:v>42115</c:v>
                </c:pt>
                <c:pt idx="734">
                  <c:v>42114</c:v>
                </c:pt>
                <c:pt idx="735">
                  <c:v>42111</c:v>
                </c:pt>
                <c:pt idx="736">
                  <c:v>42110</c:v>
                </c:pt>
                <c:pt idx="737">
                  <c:v>42109</c:v>
                </c:pt>
                <c:pt idx="738">
                  <c:v>42108</c:v>
                </c:pt>
                <c:pt idx="739">
                  <c:v>42107</c:v>
                </c:pt>
                <c:pt idx="740">
                  <c:v>42104</c:v>
                </c:pt>
                <c:pt idx="741">
                  <c:v>42103</c:v>
                </c:pt>
                <c:pt idx="742">
                  <c:v>42102</c:v>
                </c:pt>
                <c:pt idx="743">
                  <c:v>42101</c:v>
                </c:pt>
                <c:pt idx="744">
                  <c:v>42100</c:v>
                </c:pt>
                <c:pt idx="745">
                  <c:v>42096</c:v>
                </c:pt>
                <c:pt idx="746">
                  <c:v>42095</c:v>
                </c:pt>
                <c:pt idx="747">
                  <c:v>42094</c:v>
                </c:pt>
                <c:pt idx="748">
                  <c:v>42093</c:v>
                </c:pt>
                <c:pt idx="749">
                  <c:v>42090</c:v>
                </c:pt>
                <c:pt idx="750">
                  <c:v>42089</c:v>
                </c:pt>
                <c:pt idx="751">
                  <c:v>42088</c:v>
                </c:pt>
                <c:pt idx="752">
                  <c:v>42087</c:v>
                </c:pt>
                <c:pt idx="753">
                  <c:v>42086</c:v>
                </c:pt>
                <c:pt idx="754">
                  <c:v>42083</c:v>
                </c:pt>
                <c:pt idx="755">
                  <c:v>42082</c:v>
                </c:pt>
                <c:pt idx="756">
                  <c:v>42081</c:v>
                </c:pt>
                <c:pt idx="757">
                  <c:v>42080</c:v>
                </c:pt>
                <c:pt idx="758">
                  <c:v>42079</c:v>
                </c:pt>
                <c:pt idx="759">
                  <c:v>42076</c:v>
                </c:pt>
                <c:pt idx="760">
                  <c:v>42075</c:v>
                </c:pt>
                <c:pt idx="761">
                  <c:v>42074</c:v>
                </c:pt>
                <c:pt idx="762">
                  <c:v>42073</c:v>
                </c:pt>
                <c:pt idx="763">
                  <c:v>42072</c:v>
                </c:pt>
                <c:pt idx="764">
                  <c:v>42069</c:v>
                </c:pt>
                <c:pt idx="765">
                  <c:v>42068</c:v>
                </c:pt>
                <c:pt idx="766">
                  <c:v>42067</c:v>
                </c:pt>
                <c:pt idx="767">
                  <c:v>42066</c:v>
                </c:pt>
                <c:pt idx="768">
                  <c:v>42065</c:v>
                </c:pt>
                <c:pt idx="769">
                  <c:v>42062</c:v>
                </c:pt>
                <c:pt idx="770">
                  <c:v>42061</c:v>
                </c:pt>
                <c:pt idx="771">
                  <c:v>42060</c:v>
                </c:pt>
                <c:pt idx="772">
                  <c:v>42059</c:v>
                </c:pt>
                <c:pt idx="773">
                  <c:v>42058</c:v>
                </c:pt>
                <c:pt idx="774">
                  <c:v>42055</c:v>
                </c:pt>
                <c:pt idx="775">
                  <c:v>42054</c:v>
                </c:pt>
                <c:pt idx="776">
                  <c:v>42053</c:v>
                </c:pt>
                <c:pt idx="777">
                  <c:v>42052</c:v>
                </c:pt>
                <c:pt idx="778">
                  <c:v>42051</c:v>
                </c:pt>
                <c:pt idx="779">
                  <c:v>42048</c:v>
                </c:pt>
                <c:pt idx="780">
                  <c:v>42047</c:v>
                </c:pt>
                <c:pt idx="781">
                  <c:v>42046</c:v>
                </c:pt>
                <c:pt idx="782">
                  <c:v>42045</c:v>
                </c:pt>
                <c:pt idx="783">
                  <c:v>42044</c:v>
                </c:pt>
                <c:pt idx="784">
                  <c:v>42041</c:v>
                </c:pt>
                <c:pt idx="785">
                  <c:v>42040</c:v>
                </c:pt>
                <c:pt idx="786">
                  <c:v>42039</c:v>
                </c:pt>
                <c:pt idx="787">
                  <c:v>42038</c:v>
                </c:pt>
                <c:pt idx="788">
                  <c:v>42037</c:v>
                </c:pt>
                <c:pt idx="789">
                  <c:v>42034</c:v>
                </c:pt>
                <c:pt idx="790">
                  <c:v>42033</c:v>
                </c:pt>
                <c:pt idx="791">
                  <c:v>42032</c:v>
                </c:pt>
                <c:pt idx="792">
                  <c:v>42031</c:v>
                </c:pt>
                <c:pt idx="793">
                  <c:v>42030</c:v>
                </c:pt>
                <c:pt idx="794">
                  <c:v>42027</c:v>
                </c:pt>
                <c:pt idx="795">
                  <c:v>42026</c:v>
                </c:pt>
                <c:pt idx="796">
                  <c:v>42025</c:v>
                </c:pt>
                <c:pt idx="797">
                  <c:v>42024</c:v>
                </c:pt>
                <c:pt idx="798">
                  <c:v>42020</c:v>
                </c:pt>
                <c:pt idx="799">
                  <c:v>42019</c:v>
                </c:pt>
                <c:pt idx="800">
                  <c:v>42018</c:v>
                </c:pt>
                <c:pt idx="801">
                  <c:v>42017</c:v>
                </c:pt>
                <c:pt idx="802">
                  <c:v>42016</c:v>
                </c:pt>
                <c:pt idx="803">
                  <c:v>42013</c:v>
                </c:pt>
                <c:pt idx="804">
                  <c:v>42012</c:v>
                </c:pt>
                <c:pt idx="805">
                  <c:v>42011</c:v>
                </c:pt>
                <c:pt idx="806">
                  <c:v>42010</c:v>
                </c:pt>
                <c:pt idx="807">
                  <c:v>42009</c:v>
                </c:pt>
                <c:pt idx="808">
                  <c:v>42006</c:v>
                </c:pt>
                <c:pt idx="809">
                  <c:v>42004</c:v>
                </c:pt>
                <c:pt idx="810">
                  <c:v>42003</c:v>
                </c:pt>
                <c:pt idx="811">
                  <c:v>42002</c:v>
                </c:pt>
                <c:pt idx="812">
                  <c:v>41999</c:v>
                </c:pt>
                <c:pt idx="813">
                  <c:v>41997</c:v>
                </c:pt>
                <c:pt idx="814">
                  <c:v>41996</c:v>
                </c:pt>
                <c:pt idx="815">
                  <c:v>41995</c:v>
                </c:pt>
                <c:pt idx="816">
                  <c:v>41992</c:v>
                </c:pt>
                <c:pt idx="817">
                  <c:v>41991</c:v>
                </c:pt>
                <c:pt idx="818">
                  <c:v>41990</c:v>
                </c:pt>
                <c:pt idx="819">
                  <c:v>41989</c:v>
                </c:pt>
                <c:pt idx="820">
                  <c:v>41988</c:v>
                </c:pt>
                <c:pt idx="821">
                  <c:v>41985</c:v>
                </c:pt>
                <c:pt idx="822">
                  <c:v>41984</c:v>
                </c:pt>
                <c:pt idx="823">
                  <c:v>41983</c:v>
                </c:pt>
                <c:pt idx="824">
                  <c:v>41982</c:v>
                </c:pt>
                <c:pt idx="825">
                  <c:v>41981</c:v>
                </c:pt>
                <c:pt idx="826">
                  <c:v>41978</c:v>
                </c:pt>
                <c:pt idx="827">
                  <c:v>41977</c:v>
                </c:pt>
                <c:pt idx="828">
                  <c:v>41976</c:v>
                </c:pt>
                <c:pt idx="829">
                  <c:v>41975</c:v>
                </c:pt>
                <c:pt idx="830">
                  <c:v>41974</c:v>
                </c:pt>
                <c:pt idx="831">
                  <c:v>41971</c:v>
                </c:pt>
                <c:pt idx="832">
                  <c:v>41969</c:v>
                </c:pt>
                <c:pt idx="833">
                  <c:v>41968</c:v>
                </c:pt>
                <c:pt idx="834">
                  <c:v>41967</c:v>
                </c:pt>
                <c:pt idx="835">
                  <c:v>41964</c:v>
                </c:pt>
                <c:pt idx="836">
                  <c:v>41963</c:v>
                </c:pt>
                <c:pt idx="837">
                  <c:v>41962</c:v>
                </c:pt>
                <c:pt idx="838">
                  <c:v>41961</c:v>
                </c:pt>
                <c:pt idx="839">
                  <c:v>41960</c:v>
                </c:pt>
                <c:pt idx="840">
                  <c:v>41957</c:v>
                </c:pt>
                <c:pt idx="841">
                  <c:v>41956</c:v>
                </c:pt>
                <c:pt idx="842">
                  <c:v>41955</c:v>
                </c:pt>
                <c:pt idx="843">
                  <c:v>41954</c:v>
                </c:pt>
                <c:pt idx="844">
                  <c:v>41953</c:v>
                </c:pt>
                <c:pt idx="845">
                  <c:v>41950</c:v>
                </c:pt>
                <c:pt idx="846">
                  <c:v>41949</c:v>
                </c:pt>
                <c:pt idx="847">
                  <c:v>41948</c:v>
                </c:pt>
                <c:pt idx="848">
                  <c:v>41947</c:v>
                </c:pt>
                <c:pt idx="849">
                  <c:v>41946</c:v>
                </c:pt>
                <c:pt idx="850">
                  <c:v>41943</c:v>
                </c:pt>
                <c:pt idx="851">
                  <c:v>41942</c:v>
                </c:pt>
                <c:pt idx="852">
                  <c:v>41941</c:v>
                </c:pt>
                <c:pt idx="853">
                  <c:v>41940</c:v>
                </c:pt>
                <c:pt idx="854">
                  <c:v>41939</c:v>
                </c:pt>
                <c:pt idx="855">
                  <c:v>41936</c:v>
                </c:pt>
                <c:pt idx="856">
                  <c:v>41935</c:v>
                </c:pt>
                <c:pt idx="857">
                  <c:v>41934</c:v>
                </c:pt>
                <c:pt idx="858">
                  <c:v>41933</c:v>
                </c:pt>
                <c:pt idx="859">
                  <c:v>41932</c:v>
                </c:pt>
                <c:pt idx="860">
                  <c:v>41929</c:v>
                </c:pt>
                <c:pt idx="861">
                  <c:v>41928</c:v>
                </c:pt>
                <c:pt idx="862">
                  <c:v>41927</c:v>
                </c:pt>
                <c:pt idx="863">
                  <c:v>41926</c:v>
                </c:pt>
                <c:pt idx="864">
                  <c:v>41925</c:v>
                </c:pt>
                <c:pt idx="865">
                  <c:v>41922</c:v>
                </c:pt>
                <c:pt idx="866">
                  <c:v>41921</c:v>
                </c:pt>
                <c:pt idx="867">
                  <c:v>41920</c:v>
                </c:pt>
                <c:pt idx="868">
                  <c:v>41919</c:v>
                </c:pt>
                <c:pt idx="869">
                  <c:v>41918</c:v>
                </c:pt>
                <c:pt idx="870">
                  <c:v>41915</c:v>
                </c:pt>
                <c:pt idx="871">
                  <c:v>41911</c:v>
                </c:pt>
                <c:pt idx="872">
                  <c:v>41908</c:v>
                </c:pt>
                <c:pt idx="873">
                  <c:v>41907</c:v>
                </c:pt>
                <c:pt idx="874">
                  <c:v>41906</c:v>
                </c:pt>
                <c:pt idx="875">
                  <c:v>41905</c:v>
                </c:pt>
                <c:pt idx="876">
                  <c:v>41904</c:v>
                </c:pt>
                <c:pt idx="877">
                  <c:v>41901</c:v>
                </c:pt>
                <c:pt idx="878">
                  <c:v>41900</c:v>
                </c:pt>
                <c:pt idx="879">
                  <c:v>41899</c:v>
                </c:pt>
                <c:pt idx="880">
                  <c:v>41898</c:v>
                </c:pt>
                <c:pt idx="881">
                  <c:v>41897</c:v>
                </c:pt>
                <c:pt idx="882">
                  <c:v>41894</c:v>
                </c:pt>
                <c:pt idx="883">
                  <c:v>41893</c:v>
                </c:pt>
                <c:pt idx="884">
                  <c:v>41892</c:v>
                </c:pt>
                <c:pt idx="885">
                  <c:v>41891</c:v>
                </c:pt>
                <c:pt idx="886">
                  <c:v>41890</c:v>
                </c:pt>
                <c:pt idx="887">
                  <c:v>41887</c:v>
                </c:pt>
                <c:pt idx="888">
                  <c:v>41886</c:v>
                </c:pt>
                <c:pt idx="889">
                  <c:v>41885</c:v>
                </c:pt>
                <c:pt idx="890">
                  <c:v>41884</c:v>
                </c:pt>
                <c:pt idx="891">
                  <c:v>41880</c:v>
                </c:pt>
                <c:pt idx="892">
                  <c:v>41879</c:v>
                </c:pt>
                <c:pt idx="893">
                  <c:v>41878</c:v>
                </c:pt>
                <c:pt idx="894">
                  <c:v>41877</c:v>
                </c:pt>
                <c:pt idx="895">
                  <c:v>41876</c:v>
                </c:pt>
                <c:pt idx="896">
                  <c:v>41873</c:v>
                </c:pt>
                <c:pt idx="897">
                  <c:v>41872</c:v>
                </c:pt>
                <c:pt idx="898">
                  <c:v>41871</c:v>
                </c:pt>
                <c:pt idx="899">
                  <c:v>41870</c:v>
                </c:pt>
                <c:pt idx="900">
                  <c:v>41869</c:v>
                </c:pt>
                <c:pt idx="901">
                  <c:v>41866</c:v>
                </c:pt>
                <c:pt idx="902">
                  <c:v>41865</c:v>
                </c:pt>
                <c:pt idx="903">
                  <c:v>41864</c:v>
                </c:pt>
                <c:pt idx="904">
                  <c:v>41863</c:v>
                </c:pt>
                <c:pt idx="905">
                  <c:v>41862</c:v>
                </c:pt>
                <c:pt idx="906">
                  <c:v>41859</c:v>
                </c:pt>
                <c:pt idx="907">
                  <c:v>41858</c:v>
                </c:pt>
                <c:pt idx="908">
                  <c:v>41857</c:v>
                </c:pt>
                <c:pt idx="909">
                  <c:v>41856</c:v>
                </c:pt>
                <c:pt idx="910">
                  <c:v>41855</c:v>
                </c:pt>
                <c:pt idx="911">
                  <c:v>41852</c:v>
                </c:pt>
                <c:pt idx="912">
                  <c:v>41851</c:v>
                </c:pt>
                <c:pt idx="913">
                  <c:v>41850</c:v>
                </c:pt>
                <c:pt idx="914">
                  <c:v>41849</c:v>
                </c:pt>
                <c:pt idx="915">
                  <c:v>41848</c:v>
                </c:pt>
                <c:pt idx="916">
                  <c:v>41845</c:v>
                </c:pt>
                <c:pt idx="917">
                  <c:v>41844</c:v>
                </c:pt>
                <c:pt idx="918">
                  <c:v>41843</c:v>
                </c:pt>
                <c:pt idx="919">
                  <c:v>41842</c:v>
                </c:pt>
                <c:pt idx="920">
                  <c:v>41841</c:v>
                </c:pt>
                <c:pt idx="921">
                  <c:v>41838</c:v>
                </c:pt>
                <c:pt idx="922">
                  <c:v>41837</c:v>
                </c:pt>
                <c:pt idx="923">
                  <c:v>41836</c:v>
                </c:pt>
                <c:pt idx="924">
                  <c:v>41835</c:v>
                </c:pt>
                <c:pt idx="925">
                  <c:v>41834</c:v>
                </c:pt>
                <c:pt idx="926">
                  <c:v>41831</c:v>
                </c:pt>
                <c:pt idx="927">
                  <c:v>41830</c:v>
                </c:pt>
                <c:pt idx="928">
                  <c:v>41829</c:v>
                </c:pt>
                <c:pt idx="929">
                  <c:v>41828</c:v>
                </c:pt>
                <c:pt idx="930">
                  <c:v>41827</c:v>
                </c:pt>
                <c:pt idx="931">
                  <c:v>41823</c:v>
                </c:pt>
                <c:pt idx="932">
                  <c:v>41822</c:v>
                </c:pt>
                <c:pt idx="933">
                  <c:v>41821</c:v>
                </c:pt>
                <c:pt idx="934">
                  <c:v>41820</c:v>
                </c:pt>
                <c:pt idx="935">
                  <c:v>41817</c:v>
                </c:pt>
                <c:pt idx="936">
                  <c:v>41816</c:v>
                </c:pt>
                <c:pt idx="937">
                  <c:v>41815</c:v>
                </c:pt>
                <c:pt idx="938">
                  <c:v>41814</c:v>
                </c:pt>
                <c:pt idx="939">
                  <c:v>41813</c:v>
                </c:pt>
                <c:pt idx="940">
                  <c:v>41810</c:v>
                </c:pt>
                <c:pt idx="941">
                  <c:v>41809</c:v>
                </c:pt>
                <c:pt idx="942">
                  <c:v>41808</c:v>
                </c:pt>
                <c:pt idx="943">
                  <c:v>41807</c:v>
                </c:pt>
                <c:pt idx="944">
                  <c:v>41806</c:v>
                </c:pt>
                <c:pt idx="945">
                  <c:v>41803</c:v>
                </c:pt>
                <c:pt idx="946">
                  <c:v>41802</c:v>
                </c:pt>
                <c:pt idx="947">
                  <c:v>41801</c:v>
                </c:pt>
                <c:pt idx="948">
                  <c:v>41800</c:v>
                </c:pt>
                <c:pt idx="949">
                  <c:v>41799</c:v>
                </c:pt>
                <c:pt idx="950">
                  <c:v>41796</c:v>
                </c:pt>
                <c:pt idx="951">
                  <c:v>41795</c:v>
                </c:pt>
                <c:pt idx="952">
                  <c:v>41794</c:v>
                </c:pt>
                <c:pt idx="953">
                  <c:v>41793</c:v>
                </c:pt>
                <c:pt idx="954">
                  <c:v>41792</c:v>
                </c:pt>
                <c:pt idx="955">
                  <c:v>41789</c:v>
                </c:pt>
                <c:pt idx="956">
                  <c:v>41788</c:v>
                </c:pt>
                <c:pt idx="957">
                  <c:v>41787</c:v>
                </c:pt>
                <c:pt idx="958">
                  <c:v>41786</c:v>
                </c:pt>
                <c:pt idx="959">
                  <c:v>41785</c:v>
                </c:pt>
                <c:pt idx="960">
                  <c:v>41782</c:v>
                </c:pt>
                <c:pt idx="961">
                  <c:v>41781</c:v>
                </c:pt>
                <c:pt idx="962">
                  <c:v>41780</c:v>
                </c:pt>
                <c:pt idx="963">
                  <c:v>41779</c:v>
                </c:pt>
                <c:pt idx="964">
                  <c:v>41778</c:v>
                </c:pt>
                <c:pt idx="965">
                  <c:v>41775</c:v>
                </c:pt>
                <c:pt idx="966">
                  <c:v>41774</c:v>
                </c:pt>
                <c:pt idx="967">
                  <c:v>41773</c:v>
                </c:pt>
                <c:pt idx="968">
                  <c:v>41772</c:v>
                </c:pt>
                <c:pt idx="969">
                  <c:v>41771</c:v>
                </c:pt>
                <c:pt idx="970">
                  <c:v>41768</c:v>
                </c:pt>
                <c:pt idx="971">
                  <c:v>41767</c:v>
                </c:pt>
                <c:pt idx="972">
                  <c:v>41766</c:v>
                </c:pt>
                <c:pt idx="973">
                  <c:v>41765</c:v>
                </c:pt>
                <c:pt idx="974">
                  <c:v>41764</c:v>
                </c:pt>
                <c:pt idx="975">
                  <c:v>41761</c:v>
                </c:pt>
                <c:pt idx="976">
                  <c:v>41760</c:v>
                </c:pt>
                <c:pt idx="977">
                  <c:v>41759</c:v>
                </c:pt>
                <c:pt idx="978">
                  <c:v>41758</c:v>
                </c:pt>
                <c:pt idx="979">
                  <c:v>41757</c:v>
                </c:pt>
                <c:pt idx="980">
                  <c:v>41754</c:v>
                </c:pt>
                <c:pt idx="981">
                  <c:v>41753</c:v>
                </c:pt>
                <c:pt idx="982">
                  <c:v>41752</c:v>
                </c:pt>
                <c:pt idx="983">
                  <c:v>41751</c:v>
                </c:pt>
                <c:pt idx="984">
                  <c:v>41750</c:v>
                </c:pt>
                <c:pt idx="985">
                  <c:v>41746</c:v>
                </c:pt>
                <c:pt idx="986">
                  <c:v>41745</c:v>
                </c:pt>
                <c:pt idx="987">
                  <c:v>41744</c:v>
                </c:pt>
                <c:pt idx="988">
                  <c:v>41743</c:v>
                </c:pt>
                <c:pt idx="989">
                  <c:v>41740</c:v>
                </c:pt>
                <c:pt idx="990">
                  <c:v>41739</c:v>
                </c:pt>
                <c:pt idx="991">
                  <c:v>41738</c:v>
                </c:pt>
                <c:pt idx="992">
                  <c:v>41737</c:v>
                </c:pt>
                <c:pt idx="993">
                  <c:v>41736</c:v>
                </c:pt>
                <c:pt idx="994">
                  <c:v>41733</c:v>
                </c:pt>
                <c:pt idx="995">
                  <c:v>41732</c:v>
                </c:pt>
                <c:pt idx="996">
                  <c:v>41731</c:v>
                </c:pt>
                <c:pt idx="997">
                  <c:v>41730</c:v>
                </c:pt>
                <c:pt idx="998">
                  <c:v>41729</c:v>
                </c:pt>
                <c:pt idx="999">
                  <c:v>41726</c:v>
                </c:pt>
                <c:pt idx="1000">
                  <c:v>41725</c:v>
                </c:pt>
                <c:pt idx="1001">
                  <c:v>41724</c:v>
                </c:pt>
                <c:pt idx="1002">
                  <c:v>41723</c:v>
                </c:pt>
                <c:pt idx="1003">
                  <c:v>41722</c:v>
                </c:pt>
                <c:pt idx="1004">
                  <c:v>41719</c:v>
                </c:pt>
                <c:pt idx="1005">
                  <c:v>41718</c:v>
                </c:pt>
                <c:pt idx="1006">
                  <c:v>41717</c:v>
                </c:pt>
                <c:pt idx="1007">
                  <c:v>41716</c:v>
                </c:pt>
                <c:pt idx="1008">
                  <c:v>41715</c:v>
                </c:pt>
                <c:pt idx="1009">
                  <c:v>41712</c:v>
                </c:pt>
                <c:pt idx="1010">
                  <c:v>41711</c:v>
                </c:pt>
                <c:pt idx="1011">
                  <c:v>41710</c:v>
                </c:pt>
                <c:pt idx="1012">
                  <c:v>41709</c:v>
                </c:pt>
                <c:pt idx="1013">
                  <c:v>41708</c:v>
                </c:pt>
                <c:pt idx="1014">
                  <c:v>41705</c:v>
                </c:pt>
                <c:pt idx="1015">
                  <c:v>41704</c:v>
                </c:pt>
                <c:pt idx="1016">
                  <c:v>41703</c:v>
                </c:pt>
                <c:pt idx="1017">
                  <c:v>41702</c:v>
                </c:pt>
                <c:pt idx="1018">
                  <c:v>41701</c:v>
                </c:pt>
                <c:pt idx="1019">
                  <c:v>41698</c:v>
                </c:pt>
                <c:pt idx="1020">
                  <c:v>41697</c:v>
                </c:pt>
                <c:pt idx="1021">
                  <c:v>41696</c:v>
                </c:pt>
                <c:pt idx="1022">
                  <c:v>41695</c:v>
                </c:pt>
                <c:pt idx="1023">
                  <c:v>41694</c:v>
                </c:pt>
                <c:pt idx="1024">
                  <c:v>41691</c:v>
                </c:pt>
                <c:pt idx="1025">
                  <c:v>41690</c:v>
                </c:pt>
                <c:pt idx="1026">
                  <c:v>41689</c:v>
                </c:pt>
                <c:pt idx="1027">
                  <c:v>41688</c:v>
                </c:pt>
                <c:pt idx="1028">
                  <c:v>41684</c:v>
                </c:pt>
                <c:pt idx="1029">
                  <c:v>41683</c:v>
                </c:pt>
                <c:pt idx="1030">
                  <c:v>41682</c:v>
                </c:pt>
                <c:pt idx="1031">
                  <c:v>41681</c:v>
                </c:pt>
                <c:pt idx="1032">
                  <c:v>41680</c:v>
                </c:pt>
                <c:pt idx="1033">
                  <c:v>41677</c:v>
                </c:pt>
                <c:pt idx="1034">
                  <c:v>41676</c:v>
                </c:pt>
                <c:pt idx="1035">
                  <c:v>41675</c:v>
                </c:pt>
                <c:pt idx="1036">
                  <c:v>41674</c:v>
                </c:pt>
                <c:pt idx="1037">
                  <c:v>41673</c:v>
                </c:pt>
                <c:pt idx="1038">
                  <c:v>41670</c:v>
                </c:pt>
                <c:pt idx="1039">
                  <c:v>41669</c:v>
                </c:pt>
                <c:pt idx="1040">
                  <c:v>41668</c:v>
                </c:pt>
                <c:pt idx="1041">
                  <c:v>41667</c:v>
                </c:pt>
                <c:pt idx="1042">
                  <c:v>41666</c:v>
                </c:pt>
                <c:pt idx="1043">
                  <c:v>41663</c:v>
                </c:pt>
                <c:pt idx="1044">
                  <c:v>41662</c:v>
                </c:pt>
                <c:pt idx="1045">
                  <c:v>41661</c:v>
                </c:pt>
                <c:pt idx="1046">
                  <c:v>41660</c:v>
                </c:pt>
                <c:pt idx="1047">
                  <c:v>41659</c:v>
                </c:pt>
                <c:pt idx="1048">
                  <c:v>41656</c:v>
                </c:pt>
                <c:pt idx="1049">
                  <c:v>41655</c:v>
                </c:pt>
                <c:pt idx="1050">
                  <c:v>41654</c:v>
                </c:pt>
                <c:pt idx="1051">
                  <c:v>41653</c:v>
                </c:pt>
                <c:pt idx="1052">
                  <c:v>41652</c:v>
                </c:pt>
                <c:pt idx="1053">
                  <c:v>41649</c:v>
                </c:pt>
                <c:pt idx="1054">
                  <c:v>41648</c:v>
                </c:pt>
                <c:pt idx="1055">
                  <c:v>41647</c:v>
                </c:pt>
                <c:pt idx="1056">
                  <c:v>41646</c:v>
                </c:pt>
                <c:pt idx="1057">
                  <c:v>41645</c:v>
                </c:pt>
                <c:pt idx="1058">
                  <c:v>41642</c:v>
                </c:pt>
                <c:pt idx="1059">
                  <c:v>41641</c:v>
                </c:pt>
                <c:pt idx="1060">
                  <c:v>41639</c:v>
                </c:pt>
                <c:pt idx="1061">
                  <c:v>41638</c:v>
                </c:pt>
                <c:pt idx="1062">
                  <c:v>41635</c:v>
                </c:pt>
                <c:pt idx="1063">
                  <c:v>41634</c:v>
                </c:pt>
                <c:pt idx="1064">
                  <c:v>41632</c:v>
                </c:pt>
                <c:pt idx="1065">
                  <c:v>41631</c:v>
                </c:pt>
                <c:pt idx="1066">
                  <c:v>41628</c:v>
                </c:pt>
                <c:pt idx="1067">
                  <c:v>41627</c:v>
                </c:pt>
                <c:pt idx="1068">
                  <c:v>41626</c:v>
                </c:pt>
                <c:pt idx="1069">
                  <c:v>41625</c:v>
                </c:pt>
                <c:pt idx="1070">
                  <c:v>41624</c:v>
                </c:pt>
                <c:pt idx="1071">
                  <c:v>41621</c:v>
                </c:pt>
                <c:pt idx="1072">
                  <c:v>41620</c:v>
                </c:pt>
                <c:pt idx="1073">
                  <c:v>41619</c:v>
                </c:pt>
                <c:pt idx="1074">
                  <c:v>41618</c:v>
                </c:pt>
                <c:pt idx="1075">
                  <c:v>41617</c:v>
                </c:pt>
                <c:pt idx="1076">
                  <c:v>41614</c:v>
                </c:pt>
                <c:pt idx="1077">
                  <c:v>41613</c:v>
                </c:pt>
                <c:pt idx="1078">
                  <c:v>41612</c:v>
                </c:pt>
                <c:pt idx="1079">
                  <c:v>41611</c:v>
                </c:pt>
                <c:pt idx="1080">
                  <c:v>41610</c:v>
                </c:pt>
                <c:pt idx="1081">
                  <c:v>41607</c:v>
                </c:pt>
                <c:pt idx="1082">
                  <c:v>41605</c:v>
                </c:pt>
                <c:pt idx="1083">
                  <c:v>41604</c:v>
                </c:pt>
                <c:pt idx="1084">
                  <c:v>41603</c:v>
                </c:pt>
                <c:pt idx="1085">
                  <c:v>41600</c:v>
                </c:pt>
                <c:pt idx="1086">
                  <c:v>41599</c:v>
                </c:pt>
                <c:pt idx="1087">
                  <c:v>41598</c:v>
                </c:pt>
                <c:pt idx="1088">
                  <c:v>41597</c:v>
                </c:pt>
                <c:pt idx="1089">
                  <c:v>41596</c:v>
                </c:pt>
                <c:pt idx="1090">
                  <c:v>41593</c:v>
                </c:pt>
                <c:pt idx="1091">
                  <c:v>41592</c:v>
                </c:pt>
                <c:pt idx="1092">
                  <c:v>41591</c:v>
                </c:pt>
                <c:pt idx="1093">
                  <c:v>41590</c:v>
                </c:pt>
                <c:pt idx="1094">
                  <c:v>41589</c:v>
                </c:pt>
                <c:pt idx="1095">
                  <c:v>41586</c:v>
                </c:pt>
                <c:pt idx="1096">
                  <c:v>41585</c:v>
                </c:pt>
                <c:pt idx="1097">
                  <c:v>41584</c:v>
                </c:pt>
                <c:pt idx="1098">
                  <c:v>41583</c:v>
                </c:pt>
                <c:pt idx="1099">
                  <c:v>41582</c:v>
                </c:pt>
                <c:pt idx="1100">
                  <c:v>41579</c:v>
                </c:pt>
                <c:pt idx="1101">
                  <c:v>41578</c:v>
                </c:pt>
                <c:pt idx="1102">
                  <c:v>41577</c:v>
                </c:pt>
                <c:pt idx="1103">
                  <c:v>41576</c:v>
                </c:pt>
                <c:pt idx="1104">
                  <c:v>41575</c:v>
                </c:pt>
                <c:pt idx="1105">
                  <c:v>41572</c:v>
                </c:pt>
                <c:pt idx="1106">
                  <c:v>41571</c:v>
                </c:pt>
                <c:pt idx="1107">
                  <c:v>41570</c:v>
                </c:pt>
                <c:pt idx="1108">
                  <c:v>41569</c:v>
                </c:pt>
                <c:pt idx="1109">
                  <c:v>41568</c:v>
                </c:pt>
                <c:pt idx="1110">
                  <c:v>41565</c:v>
                </c:pt>
                <c:pt idx="1111">
                  <c:v>41564</c:v>
                </c:pt>
                <c:pt idx="1112">
                  <c:v>41563</c:v>
                </c:pt>
                <c:pt idx="1113">
                  <c:v>41562</c:v>
                </c:pt>
                <c:pt idx="1114">
                  <c:v>41561</c:v>
                </c:pt>
                <c:pt idx="1115">
                  <c:v>41558</c:v>
                </c:pt>
                <c:pt idx="1116">
                  <c:v>41557</c:v>
                </c:pt>
                <c:pt idx="1117">
                  <c:v>41556</c:v>
                </c:pt>
                <c:pt idx="1118">
                  <c:v>41555</c:v>
                </c:pt>
                <c:pt idx="1119">
                  <c:v>41554</c:v>
                </c:pt>
                <c:pt idx="1120">
                  <c:v>41551</c:v>
                </c:pt>
                <c:pt idx="1121">
                  <c:v>41550</c:v>
                </c:pt>
                <c:pt idx="1122">
                  <c:v>41549</c:v>
                </c:pt>
                <c:pt idx="1123">
                  <c:v>41548</c:v>
                </c:pt>
                <c:pt idx="1124">
                  <c:v>41547</c:v>
                </c:pt>
                <c:pt idx="1125">
                  <c:v>41544</c:v>
                </c:pt>
                <c:pt idx="1126">
                  <c:v>41543</c:v>
                </c:pt>
                <c:pt idx="1127">
                  <c:v>41542</c:v>
                </c:pt>
                <c:pt idx="1128">
                  <c:v>41541</c:v>
                </c:pt>
                <c:pt idx="1129">
                  <c:v>41540</c:v>
                </c:pt>
                <c:pt idx="1130">
                  <c:v>41537</c:v>
                </c:pt>
                <c:pt idx="1131">
                  <c:v>41536</c:v>
                </c:pt>
                <c:pt idx="1132">
                  <c:v>41535</c:v>
                </c:pt>
                <c:pt idx="1133">
                  <c:v>41534</c:v>
                </c:pt>
                <c:pt idx="1134">
                  <c:v>41533</c:v>
                </c:pt>
                <c:pt idx="1135">
                  <c:v>41530</c:v>
                </c:pt>
                <c:pt idx="1136">
                  <c:v>41529</c:v>
                </c:pt>
                <c:pt idx="1137">
                  <c:v>41528</c:v>
                </c:pt>
                <c:pt idx="1138">
                  <c:v>41527</c:v>
                </c:pt>
                <c:pt idx="1139">
                  <c:v>41526</c:v>
                </c:pt>
                <c:pt idx="1140">
                  <c:v>41523</c:v>
                </c:pt>
                <c:pt idx="1141">
                  <c:v>41522</c:v>
                </c:pt>
                <c:pt idx="1142">
                  <c:v>41521</c:v>
                </c:pt>
                <c:pt idx="1143">
                  <c:v>41520</c:v>
                </c:pt>
                <c:pt idx="1144">
                  <c:v>41516</c:v>
                </c:pt>
                <c:pt idx="1145">
                  <c:v>41515</c:v>
                </c:pt>
                <c:pt idx="1146">
                  <c:v>41514</c:v>
                </c:pt>
                <c:pt idx="1147">
                  <c:v>41513</c:v>
                </c:pt>
                <c:pt idx="1148">
                  <c:v>41512</c:v>
                </c:pt>
                <c:pt idx="1149">
                  <c:v>41509</c:v>
                </c:pt>
                <c:pt idx="1150">
                  <c:v>41508</c:v>
                </c:pt>
                <c:pt idx="1151">
                  <c:v>41507</c:v>
                </c:pt>
                <c:pt idx="1152">
                  <c:v>41506</c:v>
                </c:pt>
                <c:pt idx="1153">
                  <c:v>41505</c:v>
                </c:pt>
                <c:pt idx="1154">
                  <c:v>41502</c:v>
                </c:pt>
                <c:pt idx="1155">
                  <c:v>41501</c:v>
                </c:pt>
                <c:pt idx="1156">
                  <c:v>41500</c:v>
                </c:pt>
                <c:pt idx="1157">
                  <c:v>41499</c:v>
                </c:pt>
                <c:pt idx="1158">
                  <c:v>41498</c:v>
                </c:pt>
                <c:pt idx="1159">
                  <c:v>41495</c:v>
                </c:pt>
                <c:pt idx="1160">
                  <c:v>41494</c:v>
                </c:pt>
                <c:pt idx="1161">
                  <c:v>41493</c:v>
                </c:pt>
                <c:pt idx="1162">
                  <c:v>41492</c:v>
                </c:pt>
                <c:pt idx="1163">
                  <c:v>41491</c:v>
                </c:pt>
                <c:pt idx="1164">
                  <c:v>41488</c:v>
                </c:pt>
                <c:pt idx="1165">
                  <c:v>41487</c:v>
                </c:pt>
                <c:pt idx="1166">
                  <c:v>41486</c:v>
                </c:pt>
                <c:pt idx="1167">
                  <c:v>41485</c:v>
                </c:pt>
                <c:pt idx="1168">
                  <c:v>41484</c:v>
                </c:pt>
                <c:pt idx="1169">
                  <c:v>41481</c:v>
                </c:pt>
                <c:pt idx="1170">
                  <c:v>41480</c:v>
                </c:pt>
                <c:pt idx="1171">
                  <c:v>41479</c:v>
                </c:pt>
                <c:pt idx="1172">
                  <c:v>41478</c:v>
                </c:pt>
                <c:pt idx="1173">
                  <c:v>41477</c:v>
                </c:pt>
                <c:pt idx="1174">
                  <c:v>41474</c:v>
                </c:pt>
                <c:pt idx="1175">
                  <c:v>41473</c:v>
                </c:pt>
                <c:pt idx="1176">
                  <c:v>41472</c:v>
                </c:pt>
                <c:pt idx="1177">
                  <c:v>41471</c:v>
                </c:pt>
                <c:pt idx="1178">
                  <c:v>41470</c:v>
                </c:pt>
                <c:pt idx="1179">
                  <c:v>41467</c:v>
                </c:pt>
                <c:pt idx="1180">
                  <c:v>41466</c:v>
                </c:pt>
                <c:pt idx="1181">
                  <c:v>41465</c:v>
                </c:pt>
                <c:pt idx="1182">
                  <c:v>41464</c:v>
                </c:pt>
                <c:pt idx="1183">
                  <c:v>41463</c:v>
                </c:pt>
                <c:pt idx="1184">
                  <c:v>41460</c:v>
                </c:pt>
                <c:pt idx="1185">
                  <c:v>41458</c:v>
                </c:pt>
                <c:pt idx="1186">
                  <c:v>41457</c:v>
                </c:pt>
                <c:pt idx="1187">
                  <c:v>41456</c:v>
                </c:pt>
                <c:pt idx="1188">
                  <c:v>41453</c:v>
                </c:pt>
                <c:pt idx="1189">
                  <c:v>41452</c:v>
                </c:pt>
                <c:pt idx="1190">
                  <c:v>41451</c:v>
                </c:pt>
                <c:pt idx="1191">
                  <c:v>41450</c:v>
                </c:pt>
                <c:pt idx="1192">
                  <c:v>41449</c:v>
                </c:pt>
                <c:pt idx="1193">
                  <c:v>41446</c:v>
                </c:pt>
                <c:pt idx="1194">
                  <c:v>41445</c:v>
                </c:pt>
                <c:pt idx="1195">
                  <c:v>41444</c:v>
                </c:pt>
                <c:pt idx="1196">
                  <c:v>41443</c:v>
                </c:pt>
                <c:pt idx="1197">
                  <c:v>41442</c:v>
                </c:pt>
                <c:pt idx="1198">
                  <c:v>41439</c:v>
                </c:pt>
                <c:pt idx="1199">
                  <c:v>41438</c:v>
                </c:pt>
                <c:pt idx="1200">
                  <c:v>41437</c:v>
                </c:pt>
                <c:pt idx="1201">
                  <c:v>41436</c:v>
                </c:pt>
                <c:pt idx="1202">
                  <c:v>41435</c:v>
                </c:pt>
                <c:pt idx="1203">
                  <c:v>41432</c:v>
                </c:pt>
                <c:pt idx="1204">
                  <c:v>41431</c:v>
                </c:pt>
                <c:pt idx="1205">
                  <c:v>41430</c:v>
                </c:pt>
                <c:pt idx="1206">
                  <c:v>41429</c:v>
                </c:pt>
                <c:pt idx="1207">
                  <c:v>41428</c:v>
                </c:pt>
                <c:pt idx="1208">
                  <c:v>41425</c:v>
                </c:pt>
                <c:pt idx="1209">
                  <c:v>41424</c:v>
                </c:pt>
                <c:pt idx="1210">
                  <c:v>41423</c:v>
                </c:pt>
                <c:pt idx="1211">
                  <c:v>41422</c:v>
                </c:pt>
                <c:pt idx="1212">
                  <c:v>41418</c:v>
                </c:pt>
                <c:pt idx="1213">
                  <c:v>41417</c:v>
                </c:pt>
                <c:pt idx="1214">
                  <c:v>41416</c:v>
                </c:pt>
                <c:pt idx="1215">
                  <c:v>41415</c:v>
                </c:pt>
                <c:pt idx="1216">
                  <c:v>41414</c:v>
                </c:pt>
                <c:pt idx="1217">
                  <c:v>41411</c:v>
                </c:pt>
                <c:pt idx="1218">
                  <c:v>41410</c:v>
                </c:pt>
                <c:pt idx="1219">
                  <c:v>41409</c:v>
                </c:pt>
                <c:pt idx="1220">
                  <c:v>41408</c:v>
                </c:pt>
                <c:pt idx="1221">
                  <c:v>41407</c:v>
                </c:pt>
                <c:pt idx="1222">
                  <c:v>41404</c:v>
                </c:pt>
                <c:pt idx="1223">
                  <c:v>41403</c:v>
                </c:pt>
                <c:pt idx="1224">
                  <c:v>41402</c:v>
                </c:pt>
                <c:pt idx="1225">
                  <c:v>41401</c:v>
                </c:pt>
                <c:pt idx="1226">
                  <c:v>41400</c:v>
                </c:pt>
                <c:pt idx="1227">
                  <c:v>41397</c:v>
                </c:pt>
                <c:pt idx="1228">
                  <c:v>41396</c:v>
                </c:pt>
                <c:pt idx="1229">
                  <c:v>41395</c:v>
                </c:pt>
                <c:pt idx="1230">
                  <c:v>41394</c:v>
                </c:pt>
                <c:pt idx="1231">
                  <c:v>41393</c:v>
                </c:pt>
                <c:pt idx="1232">
                  <c:v>41390</c:v>
                </c:pt>
                <c:pt idx="1233">
                  <c:v>41389</c:v>
                </c:pt>
                <c:pt idx="1234">
                  <c:v>41388</c:v>
                </c:pt>
                <c:pt idx="1235">
                  <c:v>41387</c:v>
                </c:pt>
                <c:pt idx="1236">
                  <c:v>41386</c:v>
                </c:pt>
                <c:pt idx="1237">
                  <c:v>41383</c:v>
                </c:pt>
                <c:pt idx="1238">
                  <c:v>41382</c:v>
                </c:pt>
                <c:pt idx="1239">
                  <c:v>41381</c:v>
                </c:pt>
                <c:pt idx="1240">
                  <c:v>41380</c:v>
                </c:pt>
                <c:pt idx="1241">
                  <c:v>41379</c:v>
                </c:pt>
                <c:pt idx="1242">
                  <c:v>41376</c:v>
                </c:pt>
                <c:pt idx="1243">
                  <c:v>41375</c:v>
                </c:pt>
                <c:pt idx="1244">
                  <c:v>41374</c:v>
                </c:pt>
                <c:pt idx="1245">
                  <c:v>41373</c:v>
                </c:pt>
                <c:pt idx="1246">
                  <c:v>41372</c:v>
                </c:pt>
                <c:pt idx="1247">
                  <c:v>41369</c:v>
                </c:pt>
                <c:pt idx="1248">
                  <c:v>41368</c:v>
                </c:pt>
                <c:pt idx="1249">
                  <c:v>41367</c:v>
                </c:pt>
                <c:pt idx="1250">
                  <c:v>41366</c:v>
                </c:pt>
                <c:pt idx="1251">
                  <c:v>41365</c:v>
                </c:pt>
                <c:pt idx="1252">
                  <c:v>41361</c:v>
                </c:pt>
                <c:pt idx="1253">
                  <c:v>41360</c:v>
                </c:pt>
                <c:pt idx="1254">
                  <c:v>41359</c:v>
                </c:pt>
                <c:pt idx="1255">
                  <c:v>41358</c:v>
                </c:pt>
                <c:pt idx="1256">
                  <c:v>41355</c:v>
                </c:pt>
                <c:pt idx="1257">
                  <c:v>41354</c:v>
                </c:pt>
                <c:pt idx="1258">
                  <c:v>41353</c:v>
                </c:pt>
                <c:pt idx="1259">
                  <c:v>41352</c:v>
                </c:pt>
                <c:pt idx="1260">
                  <c:v>41351</c:v>
                </c:pt>
                <c:pt idx="1261">
                  <c:v>41348</c:v>
                </c:pt>
                <c:pt idx="1262">
                  <c:v>41347</c:v>
                </c:pt>
                <c:pt idx="1263">
                  <c:v>41346</c:v>
                </c:pt>
                <c:pt idx="1264">
                  <c:v>41345</c:v>
                </c:pt>
                <c:pt idx="1265">
                  <c:v>41344</c:v>
                </c:pt>
                <c:pt idx="1266">
                  <c:v>41341</c:v>
                </c:pt>
                <c:pt idx="1267">
                  <c:v>41340</c:v>
                </c:pt>
                <c:pt idx="1268">
                  <c:v>41339</c:v>
                </c:pt>
                <c:pt idx="1269">
                  <c:v>41338</c:v>
                </c:pt>
                <c:pt idx="1270">
                  <c:v>41337</c:v>
                </c:pt>
                <c:pt idx="1271">
                  <c:v>41334</c:v>
                </c:pt>
                <c:pt idx="1272">
                  <c:v>41333</c:v>
                </c:pt>
                <c:pt idx="1273">
                  <c:v>41332</c:v>
                </c:pt>
                <c:pt idx="1274">
                  <c:v>41331</c:v>
                </c:pt>
                <c:pt idx="1275">
                  <c:v>41330</c:v>
                </c:pt>
                <c:pt idx="1276">
                  <c:v>41327</c:v>
                </c:pt>
                <c:pt idx="1277">
                  <c:v>41326</c:v>
                </c:pt>
                <c:pt idx="1278">
                  <c:v>41325</c:v>
                </c:pt>
                <c:pt idx="1279">
                  <c:v>41324</c:v>
                </c:pt>
                <c:pt idx="1280">
                  <c:v>41320</c:v>
                </c:pt>
                <c:pt idx="1281">
                  <c:v>41319</c:v>
                </c:pt>
                <c:pt idx="1282">
                  <c:v>41318</c:v>
                </c:pt>
                <c:pt idx="1283">
                  <c:v>41317</c:v>
                </c:pt>
                <c:pt idx="1284">
                  <c:v>41316</c:v>
                </c:pt>
                <c:pt idx="1285">
                  <c:v>41313</c:v>
                </c:pt>
                <c:pt idx="1286">
                  <c:v>41312</c:v>
                </c:pt>
                <c:pt idx="1287">
                  <c:v>41311</c:v>
                </c:pt>
                <c:pt idx="1288">
                  <c:v>41310</c:v>
                </c:pt>
                <c:pt idx="1289">
                  <c:v>41309</c:v>
                </c:pt>
                <c:pt idx="1290">
                  <c:v>41306</c:v>
                </c:pt>
                <c:pt idx="1291">
                  <c:v>41305</c:v>
                </c:pt>
                <c:pt idx="1292">
                  <c:v>41304</c:v>
                </c:pt>
                <c:pt idx="1293">
                  <c:v>41303</c:v>
                </c:pt>
                <c:pt idx="1294">
                  <c:v>41302</c:v>
                </c:pt>
                <c:pt idx="1295">
                  <c:v>41299</c:v>
                </c:pt>
                <c:pt idx="1296">
                  <c:v>41298</c:v>
                </c:pt>
                <c:pt idx="1297">
                  <c:v>41297</c:v>
                </c:pt>
                <c:pt idx="1298">
                  <c:v>41296</c:v>
                </c:pt>
                <c:pt idx="1299">
                  <c:v>41292</c:v>
                </c:pt>
                <c:pt idx="1300">
                  <c:v>41291</c:v>
                </c:pt>
                <c:pt idx="1301">
                  <c:v>41290</c:v>
                </c:pt>
                <c:pt idx="1302">
                  <c:v>41289</c:v>
                </c:pt>
                <c:pt idx="1303">
                  <c:v>41288</c:v>
                </c:pt>
                <c:pt idx="1304">
                  <c:v>41285</c:v>
                </c:pt>
                <c:pt idx="1305">
                  <c:v>41284</c:v>
                </c:pt>
                <c:pt idx="1306">
                  <c:v>41283</c:v>
                </c:pt>
                <c:pt idx="1307">
                  <c:v>41282</c:v>
                </c:pt>
                <c:pt idx="1308">
                  <c:v>41281</c:v>
                </c:pt>
                <c:pt idx="1309">
                  <c:v>41278</c:v>
                </c:pt>
                <c:pt idx="1310">
                  <c:v>41277</c:v>
                </c:pt>
                <c:pt idx="1311">
                  <c:v>41276</c:v>
                </c:pt>
                <c:pt idx="1312">
                  <c:v>41274</c:v>
                </c:pt>
                <c:pt idx="1313">
                  <c:v>41271</c:v>
                </c:pt>
                <c:pt idx="1314">
                  <c:v>41270</c:v>
                </c:pt>
                <c:pt idx="1315">
                  <c:v>41269</c:v>
                </c:pt>
                <c:pt idx="1316">
                  <c:v>41267</c:v>
                </c:pt>
                <c:pt idx="1317">
                  <c:v>41264</c:v>
                </c:pt>
                <c:pt idx="1318">
                  <c:v>41263</c:v>
                </c:pt>
                <c:pt idx="1319">
                  <c:v>41262</c:v>
                </c:pt>
                <c:pt idx="1320">
                  <c:v>41261</c:v>
                </c:pt>
                <c:pt idx="1321">
                  <c:v>41260</c:v>
                </c:pt>
                <c:pt idx="1322">
                  <c:v>41257</c:v>
                </c:pt>
                <c:pt idx="1323">
                  <c:v>41256</c:v>
                </c:pt>
                <c:pt idx="1324">
                  <c:v>41255</c:v>
                </c:pt>
                <c:pt idx="1325">
                  <c:v>41254</c:v>
                </c:pt>
                <c:pt idx="1326">
                  <c:v>41253</c:v>
                </c:pt>
                <c:pt idx="1327">
                  <c:v>41250</c:v>
                </c:pt>
                <c:pt idx="1328">
                  <c:v>41249</c:v>
                </c:pt>
                <c:pt idx="1329">
                  <c:v>41248</c:v>
                </c:pt>
                <c:pt idx="1330">
                  <c:v>41247</c:v>
                </c:pt>
                <c:pt idx="1331">
                  <c:v>41246</c:v>
                </c:pt>
                <c:pt idx="1332">
                  <c:v>41243</c:v>
                </c:pt>
                <c:pt idx="1333">
                  <c:v>41242</c:v>
                </c:pt>
                <c:pt idx="1334">
                  <c:v>41241</c:v>
                </c:pt>
                <c:pt idx="1335">
                  <c:v>41240</c:v>
                </c:pt>
                <c:pt idx="1336">
                  <c:v>41239</c:v>
                </c:pt>
                <c:pt idx="1337">
                  <c:v>41236</c:v>
                </c:pt>
                <c:pt idx="1338">
                  <c:v>41234</c:v>
                </c:pt>
                <c:pt idx="1339">
                  <c:v>41233</c:v>
                </c:pt>
                <c:pt idx="1340">
                  <c:v>41232</c:v>
                </c:pt>
                <c:pt idx="1341">
                  <c:v>41229</c:v>
                </c:pt>
                <c:pt idx="1342">
                  <c:v>41228</c:v>
                </c:pt>
                <c:pt idx="1343">
                  <c:v>41227</c:v>
                </c:pt>
                <c:pt idx="1344">
                  <c:v>41226</c:v>
                </c:pt>
                <c:pt idx="1345">
                  <c:v>41225</c:v>
                </c:pt>
                <c:pt idx="1346">
                  <c:v>41222</c:v>
                </c:pt>
                <c:pt idx="1347">
                  <c:v>41221</c:v>
                </c:pt>
                <c:pt idx="1348">
                  <c:v>41220</c:v>
                </c:pt>
                <c:pt idx="1349">
                  <c:v>41219</c:v>
                </c:pt>
                <c:pt idx="1350">
                  <c:v>41218</c:v>
                </c:pt>
                <c:pt idx="1351">
                  <c:v>41215</c:v>
                </c:pt>
                <c:pt idx="1352">
                  <c:v>41214</c:v>
                </c:pt>
                <c:pt idx="1353">
                  <c:v>41213</c:v>
                </c:pt>
                <c:pt idx="1354">
                  <c:v>41212</c:v>
                </c:pt>
                <c:pt idx="1355">
                  <c:v>41211</c:v>
                </c:pt>
                <c:pt idx="1356">
                  <c:v>41208</c:v>
                </c:pt>
                <c:pt idx="1357">
                  <c:v>41207</c:v>
                </c:pt>
                <c:pt idx="1358">
                  <c:v>41206</c:v>
                </c:pt>
                <c:pt idx="1359">
                  <c:v>41205</c:v>
                </c:pt>
                <c:pt idx="1360">
                  <c:v>41204</c:v>
                </c:pt>
                <c:pt idx="1361">
                  <c:v>41201</c:v>
                </c:pt>
                <c:pt idx="1362">
                  <c:v>41200</c:v>
                </c:pt>
                <c:pt idx="1363">
                  <c:v>41199</c:v>
                </c:pt>
                <c:pt idx="1364">
                  <c:v>41198</c:v>
                </c:pt>
                <c:pt idx="1365">
                  <c:v>41197</c:v>
                </c:pt>
                <c:pt idx="1366">
                  <c:v>41194</c:v>
                </c:pt>
                <c:pt idx="1367">
                  <c:v>41193</c:v>
                </c:pt>
                <c:pt idx="1368">
                  <c:v>41192</c:v>
                </c:pt>
                <c:pt idx="1369">
                  <c:v>41191</c:v>
                </c:pt>
                <c:pt idx="1370">
                  <c:v>41190</c:v>
                </c:pt>
                <c:pt idx="1371">
                  <c:v>41187</c:v>
                </c:pt>
                <c:pt idx="1372">
                  <c:v>41186</c:v>
                </c:pt>
                <c:pt idx="1373">
                  <c:v>41185</c:v>
                </c:pt>
                <c:pt idx="1374">
                  <c:v>41184</c:v>
                </c:pt>
                <c:pt idx="1375">
                  <c:v>41183</c:v>
                </c:pt>
                <c:pt idx="1376">
                  <c:v>41180</c:v>
                </c:pt>
                <c:pt idx="1377">
                  <c:v>41179</c:v>
                </c:pt>
                <c:pt idx="1378">
                  <c:v>41178</c:v>
                </c:pt>
                <c:pt idx="1379">
                  <c:v>41177</c:v>
                </c:pt>
                <c:pt idx="1380">
                  <c:v>41176</c:v>
                </c:pt>
                <c:pt idx="1381">
                  <c:v>41173</c:v>
                </c:pt>
                <c:pt idx="1382">
                  <c:v>41172</c:v>
                </c:pt>
                <c:pt idx="1383">
                  <c:v>41171</c:v>
                </c:pt>
                <c:pt idx="1384">
                  <c:v>41170</c:v>
                </c:pt>
                <c:pt idx="1385">
                  <c:v>41169</c:v>
                </c:pt>
                <c:pt idx="1386">
                  <c:v>41166</c:v>
                </c:pt>
                <c:pt idx="1387">
                  <c:v>41165</c:v>
                </c:pt>
                <c:pt idx="1388">
                  <c:v>41164</c:v>
                </c:pt>
                <c:pt idx="1389">
                  <c:v>41163</c:v>
                </c:pt>
                <c:pt idx="1390">
                  <c:v>41162</c:v>
                </c:pt>
                <c:pt idx="1391">
                  <c:v>41159</c:v>
                </c:pt>
                <c:pt idx="1392">
                  <c:v>41158</c:v>
                </c:pt>
                <c:pt idx="1393">
                  <c:v>41157</c:v>
                </c:pt>
                <c:pt idx="1394">
                  <c:v>41156</c:v>
                </c:pt>
                <c:pt idx="1395">
                  <c:v>41152</c:v>
                </c:pt>
                <c:pt idx="1396">
                  <c:v>41151</c:v>
                </c:pt>
                <c:pt idx="1397">
                  <c:v>41150</c:v>
                </c:pt>
                <c:pt idx="1398">
                  <c:v>41149</c:v>
                </c:pt>
                <c:pt idx="1399">
                  <c:v>41148</c:v>
                </c:pt>
                <c:pt idx="1400">
                  <c:v>41145</c:v>
                </c:pt>
                <c:pt idx="1401">
                  <c:v>41144</c:v>
                </c:pt>
                <c:pt idx="1402">
                  <c:v>41143</c:v>
                </c:pt>
                <c:pt idx="1403">
                  <c:v>41142</c:v>
                </c:pt>
                <c:pt idx="1404">
                  <c:v>41141</c:v>
                </c:pt>
                <c:pt idx="1405">
                  <c:v>41138</c:v>
                </c:pt>
                <c:pt idx="1406">
                  <c:v>41137</c:v>
                </c:pt>
                <c:pt idx="1407">
                  <c:v>41136</c:v>
                </c:pt>
                <c:pt idx="1408">
                  <c:v>41135</c:v>
                </c:pt>
                <c:pt idx="1409">
                  <c:v>41134</c:v>
                </c:pt>
                <c:pt idx="1410">
                  <c:v>41131</c:v>
                </c:pt>
                <c:pt idx="1411">
                  <c:v>41130</c:v>
                </c:pt>
                <c:pt idx="1412">
                  <c:v>41129</c:v>
                </c:pt>
                <c:pt idx="1413">
                  <c:v>41128</c:v>
                </c:pt>
                <c:pt idx="1414">
                  <c:v>41127</c:v>
                </c:pt>
                <c:pt idx="1415">
                  <c:v>41124</c:v>
                </c:pt>
                <c:pt idx="1416">
                  <c:v>41123</c:v>
                </c:pt>
                <c:pt idx="1417">
                  <c:v>41122</c:v>
                </c:pt>
                <c:pt idx="1418">
                  <c:v>41121</c:v>
                </c:pt>
                <c:pt idx="1419">
                  <c:v>41120</c:v>
                </c:pt>
                <c:pt idx="1420">
                  <c:v>41117</c:v>
                </c:pt>
                <c:pt idx="1421">
                  <c:v>41116</c:v>
                </c:pt>
                <c:pt idx="1422">
                  <c:v>41115</c:v>
                </c:pt>
                <c:pt idx="1423">
                  <c:v>41114</c:v>
                </c:pt>
                <c:pt idx="1424">
                  <c:v>41113</c:v>
                </c:pt>
                <c:pt idx="1425">
                  <c:v>41110</c:v>
                </c:pt>
                <c:pt idx="1426">
                  <c:v>41109</c:v>
                </c:pt>
                <c:pt idx="1427">
                  <c:v>41108</c:v>
                </c:pt>
                <c:pt idx="1428">
                  <c:v>41107</c:v>
                </c:pt>
                <c:pt idx="1429">
                  <c:v>41106</c:v>
                </c:pt>
                <c:pt idx="1430">
                  <c:v>41103</c:v>
                </c:pt>
                <c:pt idx="1431">
                  <c:v>41102</c:v>
                </c:pt>
                <c:pt idx="1432">
                  <c:v>41101</c:v>
                </c:pt>
                <c:pt idx="1433">
                  <c:v>41100</c:v>
                </c:pt>
                <c:pt idx="1434">
                  <c:v>41099</c:v>
                </c:pt>
                <c:pt idx="1435">
                  <c:v>41096</c:v>
                </c:pt>
                <c:pt idx="1436">
                  <c:v>41095</c:v>
                </c:pt>
                <c:pt idx="1437">
                  <c:v>41093</c:v>
                </c:pt>
                <c:pt idx="1438">
                  <c:v>41092</c:v>
                </c:pt>
                <c:pt idx="1439">
                  <c:v>41089</c:v>
                </c:pt>
                <c:pt idx="1440">
                  <c:v>41088</c:v>
                </c:pt>
                <c:pt idx="1441">
                  <c:v>41087</c:v>
                </c:pt>
                <c:pt idx="1442">
                  <c:v>41086</c:v>
                </c:pt>
                <c:pt idx="1443">
                  <c:v>41085</c:v>
                </c:pt>
                <c:pt idx="1444">
                  <c:v>41082</c:v>
                </c:pt>
                <c:pt idx="1445">
                  <c:v>41081</c:v>
                </c:pt>
                <c:pt idx="1446">
                  <c:v>41080</c:v>
                </c:pt>
                <c:pt idx="1447">
                  <c:v>41079</c:v>
                </c:pt>
                <c:pt idx="1448">
                  <c:v>41078</c:v>
                </c:pt>
                <c:pt idx="1449">
                  <c:v>41075</c:v>
                </c:pt>
                <c:pt idx="1450">
                  <c:v>41074</c:v>
                </c:pt>
                <c:pt idx="1451">
                  <c:v>41073</c:v>
                </c:pt>
                <c:pt idx="1452">
                  <c:v>41072</c:v>
                </c:pt>
                <c:pt idx="1453">
                  <c:v>41071</c:v>
                </c:pt>
                <c:pt idx="1454">
                  <c:v>41068</c:v>
                </c:pt>
                <c:pt idx="1455">
                  <c:v>41067</c:v>
                </c:pt>
                <c:pt idx="1456">
                  <c:v>41066</c:v>
                </c:pt>
                <c:pt idx="1457">
                  <c:v>41065</c:v>
                </c:pt>
                <c:pt idx="1458">
                  <c:v>41064</c:v>
                </c:pt>
                <c:pt idx="1459">
                  <c:v>41061</c:v>
                </c:pt>
                <c:pt idx="1460">
                  <c:v>41060</c:v>
                </c:pt>
                <c:pt idx="1461">
                  <c:v>41059</c:v>
                </c:pt>
                <c:pt idx="1462">
                  <c:v>41058</c:v>
                </c:pt>
                <c:pt idx="1463">
                  <c:v>41054</c:v>
                </c:pt>
                <c:pt idx="1464">
                  <c:v>41053</c:v>
                </c:pt>
                <c:pt idx="1465">
                  <c:v>41052</c:v>
                </c:pt>
                <c:pt idx="1466">
                  <c:v>41051</c:v>
                </c:pt>
                <c:pt idx="1467">
                  <c:v>41050</c:v>
                </c:pt>
                <c:pt idx="1468">
                  <c:v>41047</c:v>
                </c:pt>
                <c:pt idx="1469">
                  <c:v>41046</c:v>
                </c:pt>
                <c:pt idx="1470">
                  <c:v>41045</c:v>
                </c:pt>
                <c:pt idx="1471">
                  <c:v>41044</c:v>
                </c:pt>
                <c:pt idx="1472">
                  <c:v>41043</c:v>
                </c:pt>
                <c:pt idx="1473">
                  <c:v>41040</c:v>
                </c:pt>
                <c:pt idx="1474">
                  <c:v>41039</c:v>
                </c:pt>
                <c:pt idx="1475">
                  <c:v>41038</c:v>
                </c:pt>
                <c:pt idx="1476">
                  <c:v>41037</c:v>
                </c:pt>
                <c:pt idx="1477">
                  <c:v>41033</c:v>
                </c:pt>
                <c:pt idx="1478">
                  <c:v>41032</c:v>
                </c:pt>
                <c:pt idx="1479">
                  <c:v>41031</c:v>
                </c:pt>
                <c:pt idx="1480">
                  <c:v>41030</c:v>
                </c:pt>
                <c:pt idx="1481">
                  <c:v>41029</c:v>
                </c:pt>
                <c:pt idx="1482">
                  <c:v>41026</c:v>
                </c:pt>
                <c:pt idx="1483">
                  <c:v>41025</c:v>
                </c:pt>
                <c:pt idx="1484">
                  <c:v>41024</c:v>
                </c:pt>
                <c:pt idx="1485">
                  <c:v>41023</c:v>
                </c:pt>
                <c:pt idx="1486">
                  <c:v>41022</c:v>
                </c:pt>
                <c:pt idx="1487">
                  <c:v>41019</c:v>
                </c:pt>
                <c:pt idx="1488">
                  <c:v>41018</c:v>
                </c:pt>
                <c:pt idx="1489">
                  <c:v>41017</c:v>
                </c:pt>
                <c:pt idx="1490">
                  <c:v>41016</c:v>
                </c:pt>
                <c:pt idx="1491">
                  <c:v>41015</c:v>
                </c:pt>
                <c:pt idx="1492">
                  <c:v>41012</c:v>
                </c:pt>
                <c:pt idx="1493">
                  <c:v>41011</c:v>
                </c:pt>
                <c:pt idx="1494">
                  <c:v>41010</c:v>
                </c:pt>
                <c:pt idx="1495">
                  <c:v>41009</c:v>
                </c:pt>
                <c:pt idx="1496">
                  <c:v>41004</c:v>
                </c:pt>
                <c:pt idx="1497">
                  <c:v>41003</c:v>
                </c:pt>
                <c:pt idx="1498">
                  <c:v>41002</c:v>
                </c:pt>
                <c:pt idx="1499">
                  <c:v>41001</c:v>
                </c:pt>
                <c:pt idx="1500">
                  <c:v>40998</c:v>
                </c:pt>
                <c:pt idx="1501">
                  <c:v>40997</c:v>
                </c:pt>
                <c:pt idx="1502">
                  <c:v>40996</c:v>
                </c:pt>
                <c:pt idx="1503">
                  <c:v>40995</c:v>
                </c:pt>
                <c:pt idx="1504">
                  <c:v>40994</c:v>
                </c:pt>
                <c:pt idx="1505">
                  <c:v>40991</c:v>
                </c:pt>
                <c:pt idx="1506">
                  <c:v>40990</c:v>
                </c:pt>
                <c:pt idx="1507">
                  <c:v>40989</c:v>
                </c:pt>
                <c:pt idx="1508">
                  <c:v>40988</c:v>
                </c:pt>
                <c:pt idx="1509">
                  <c:v>40987</c:v>
                </c:pt>
                <c:pt idx="1510">
                  <c:v>40984</c:v>
                </c:pt>
                <c:pt idx="1511">
                  <c:v>40983</c:v>
                </c:pt>
                <c:pt idx="1512">
                  <c:v>40982</c:v>
                </c:pt>
                <c:pt idx="1513">
                  <c:v>40981</c:v>
                </c:pt>
                <c:pt idx="1514">
                  <c:v>40980</c:v>
                </c:pt>
                <c:pt idx="1515">
                  <c:v>40977</c:v>
                </c:pt>
                <c:pt idx="1516">
                  <c:v>40976</c:v>
                </c:pt>
                <c:pt idx="1517">
                  <c:v>40975</c:v>
                </c:pt>
                <c:pt idx="1518">
                  <c:v>40974</c:v>
                </c:pt>
                <c:pt idx="1519">
                  <c:v>40973</c:v>
                </c:pt>
                <c:pt idx="1520">
                  <c:v>40970</c:v>
                </c:pt>
                <c:pt idx="1521">
                  <c:v>40969</c:v>
                </c:pt>
                <c:pt idx="1522">
                  <c:v>40968</c:v>
                </c:pt>
                <c:pt idx="1523">
                  <c:v>40967</c:v>
                </c:pt>
                <c:pt idx="1524">
                  <c:v>40966</c:v>
                </c:pt>
                <c:pt idx="1525">
                  <c:v>40963</c:v>
                </c:pt>
                <c:pt idx="1526">
                  <c:v>40962</c:v>
                </c:pt>
                <c:pt idx="1527">
                  <c:v>40961</c:v>
                </c:pt>
                <c:pt idx="1528">
                  <c:v>40960</c:v>
                </c:pt>
                <c:pt idx="1529">
                  <c:v>40956</c:v>
                </c:pt>
                <c:pt idx="1530">
                  <c:v>40955</c:v>
                </c:pt>
                <c:pt idx="1531">
                  <c:v>40954</c:v>
                </c:pt>
                <c:pt idx="1532">
                  <c:v>40953</c:v>
                </c:pt>
                <c:pt idx="1533">
                  <c:v>40952</c:v>
                </c:pt>
                <c:pt idx="1534">
                  <c:v>40949</c:v>
                </c:pt>
                <c:pt idx="1535">
                  <c:v>40948</c:v>
                </c:pt>
                <c:pt idx="1536">
                  <c:v>40947</c:v>
                </c:pt>
                <c:pt idx="1537">
                  <c:v>40946</c:v>
                </c:pt>
                <c:pt idx="1538">
                  <c:v>40945</c:v>
                </c:pt>
                <c:pt idx="1539">
                  <c:v>40942</c:v>
                </c:pt>
                <c:pt idx="1540">
                  <c:v>40941</c:v>
                </c:pt>
                <c:pt idx="1541">
                  <c:v>40940</c:v>
                </c:pt>
                <c:pt idx="1542">
                  <c:v>40939</c:v>
                </c:pt>
                <c:pt idx="1543">
                  <c:v>40938</c:v>
                </c:pt>
                <c:pt idx="1544">
                  <c:v>40935</c:v>
                </c:pt>
                <c:pt idx="1545">
                  <c:v>40934</c:v>
                </c:pt>
                <c:pt idx="1546">
                  <c:v>40933</c:v>
                </c:pt>
                <c:pt idx="1547">
                  <c:v>40932</c:v>
                </c:pt>
                <c:pt idx="1548">
                  <c:v>40931</c:v>
                </c:pt>
                <c:pt idx="1549">
                  <c:v>40928</c:v>
                </c:pt>
                <c:pt idx="1550">
                  <c:v>40927</c:v>
                </c:pt>
                <c:pt idx="1551">
                  <c:v>40926</c:v>
                </c:pt>
                <c:pt idx="1552">
                  <c:v>40925</c:v>
                </c:pt>
                <c:pt idx="1553">
                  <c:v>40921</c:v>
                </c:pt>
                <c:pt idx="1554">
                  <c:v>40920</c:v>
                </c:pt>
                <c:pt idx="1555">
                  <c:v>40919</c:v>
                </c:pt>
                <c:pt idx="1556">
                  <c:v>40918</c:v>
                </c:pt>
                <c:pt idx="1557">
                  <c:v>40917</c:v>
                </c:pt>
                <c:pt idx="1558">
                  <c:v>40914</c:v>
                </c:pt>
                <c:pt idx="1559">
                  <c:v>40913</c:v>
                </c:pt>
                <c:pt idx="1560">
                  <c:v>40912</c:v>
                </c:pt>
                <c:pt idx="1561">
                  <c:v>40911</c:v>
                </c:pt>
                <c:pt idx="1562">
                  <c:v>40907</c:v>
                </c:pt>
                <c:pt idx="1563">
                  <c:v>40906</c:v>
                </c:pt>
                <c:pt idx="1564">
                  <c:v>40905</c:v>
                </c:pt>
                <c:pt idx="1565">
                  <c:v>40900</c:v>
                </c:pt>
                <c:pt idx="1566">
                  <c:v>40899</c:v>
                </c:pt>
                <c:pt idx="1567">
                  <c:v>40898</c:v>
                </c:pt>
                <c:pt idx="1568">
                  <c:v>40897</c:v>
                </c:pt>
                <c:pt idx="1569">
                  <c:v>40896</c:v>
                </c:pt>
                <c:pt idx="1570">
                  <c:v>40893</c:v>
                </c:pt>
                <c:pt idx="1571">
                  <c:v>40892</c:v>
                </c:pt>
                <c:pt idx="1572">
                  <c:v>40891</c:v>
                </c:pt>
                <c:pt idx="1573">
                  <c:v>40890</c:v>
                </c:pt>
                <c:pt idx="1574">
                  <c:v>40889</c:v>
                </c:pt>
                <c:pt idx="1575">
                  <c:v>40886</c:v>
                </c:pt>
                <c:pt idx="1576">
                  <c:v>40885</c:v>
                </c:pt>
                <c:pt idx="1577">
                  <c:v>40884</c:v>
                </c:pt>
                <c:pt idx="1578">
                  <c:v>40883</c:v>
                </c:pt>
                <c:pt idx="1579">
                  <c:v>40882</c:v>
                </c:pt>
                <c:pt idx="1580">
                  <c:v>40879</c:v>
                </c:pt>
                <c:pt idx="1581">
                  <c:v>40878</c:v>
                </c:pt>
                <c:pt idx="1582">
                  <c:v>40877</c:v>
                </c:pt>
                <c:pt idx="1583">
                  <c:v>40876</c:v>
                </c:pt>
                <c:pt idx="1584">
                  <c:v>40875</c:v>
                </c:pt>
                <c:pt idx="1585">
                  <c:v>40872</c:v>
                </c:pt>
                <c:pt idx="1586">
                  <c:v>40870</c:v>
                </c:pt>
                <c:pt idx="1587">
                  <c:v>40869</c:v>
                </c:pt>
                <c:pt idx="1588">
                  <c:v>40868</c:v>
                </c:pt>
                <c:pt idx="1589">
                  <c:v>40865</c:v>
                </c:pt>
                <c:pt idx="1590">
                  <c:v>40864</c:v>
                </c:pt>
                <c:pt idx="1591">
                  <c:v>40863</c:v>
                </c:pt>
                <c:pt idx="1592">
                  <c:v>40862</c:v>
                </c:pt>
                <c:pt idx="1593">
                  <c:v>40861</c:v>
                </c:pt>
                <c:pt idx="1594">
                  <c:v>40858</c:v>
                </c:pt>
                <c:pt idx="1595">
                  <c:v>40857</c:v>
                </c:pt>
                <c:pt idx="1596">
                  <c:v>40856</c:v>
                </c:pt>
                <c:pt idx="1597">
                  <c:v>40855</c:v>
                </c:pt>
                <c:pt idx="1598">
                  <c:v>40854</c:v>
                </c:pt>
                <c:pt idx="1599">
                  <c:v>40851</c:v>
                </c:pt>
                <c:pt idx="1600">
                  <c:v>40850</c:v>
                </c:pt>
                <c:pt idx="1601">
                  <c:v>40849</c:v>
                </c:pt>
                <c:pt idx="1602">
                  <c:v>40848</c:v>
                </c:pt>
                <c:pt idx="1603">
                  <c:v>40847</c:v>
                </c:pt>
                <c:pt idx="1604">
                  <c:v>40844</c:v>
                </c:pt>
                <c:pt idx="1605">
                  <c:v>40843</c:v>
                </c:pt>
                <c:pt idx="1606">
                  <c:v>40842</c:v>
                </c:pt>
                <c:pt idx="1607">
                  <c:v>40841</c:v>
                </c:pt>
                <c:pt idx="1608">
                  <c:v>40840</c:v>
                </c:pt>
                <c:pt idx="1609">
                  <c:v>40837</c:v>
                </c:pt>
                <c:pt idx="1610">
                  <c:v>40836</c:v>
                </c:pt>
                <c:pt idx="1611">
                  <c:v>40835</c:v>
                </c:pt>
                <c:pt idx="1612">
                  <c:v>40834</c:v>
                </c:pt>
                <c:pt idx="1613">
                  <c:v>40833</c:v>
                </c:pt>
                <c:pt idx="1614">
                  <c:v>40830</c:v>
                </c:pt>
                <c:pt idx="1615">
                  <c:v>40829</c:v>
                </c:pt>
                <c:pt idx="1616">
                  <c:v>40828</c:v>
                </c:pt>
                <c:pt idx="1617">
                  <c:v>40827</c:v>
                </c:pt>
                <c:pt idx="1618">
                  <c:v>40826</c:v>
                </c:pt>
                <c:pt idx="1619">
                  <c:v>40823</c:v>
                </c:pt>
                <c:pt idx="1620">
                  <c:v>40822</c:v>
                </c:pt>
                <c:pt idx="1621">
                  <c:v>40821</c:v>
                </c:pt>
                <c:pt idx="1622">
                  <c:v>40820</c:v>
                </c:pt>
                <c:pt idx="1623">
                  <c:v>40819</c:v>
                </c:pt>
                <c:pt idx="1624">
                  <c:v>40816</c:v>
                </c:pt>
                <c:pt idx="1625">
                  <c:v>40815</c:v>
                </c:pt>
                <c:pt idx="1626">
                  <c:v>40814</c:v>
                </c:pt>
                <c:pt idx="1627">
                  <c:v>40813</c:v>
                </c:pt>
                <c:pt idx="1628">
                  <c:v>40812</c:v>
                </c:pt>
                <c:pt idx="1629">
                  <c:v>40809</c:v>
                </c:pt>
                <c:pt idx="1630">
                  <c:v>40808</c:v>
                </c:pt>
                <c:pt idx="1631">
                  <c:v>40807</c:v>
                </c:pt>
                <c:pt idx="1632">
                  <c:v>40806</c:v>
                </c:pt>
                <c:pt idx="1633">
                  <c:v>40805</c:v>
                </c:pt>
                <c:pt idx="1634">
                  <c:v>40802</c:v>
                </c:pt>
                <c:pt idx="1635">
                  <c:v>40801</c:v>
                </c:pt>
                <c:pt idx="1636">
                  <c:v>40800</c:v>
                </c:pt>
                <c:pt idx="1637">
                  <c:v>40799</c:v>
                </c:pt>
                <c:pt idx="1638">
                  <c:v>40798</c:v>
                </c:pt>
                <c:pt idx="1639">
                  <c:v>40795</c:v>
                </c:pt>
                <c:pt idx="1640">
                  <c:v>40794</c:v>
                </c:pt>
                <c:pt idx="1641">
                  <c:v>40793</c:v>
                </c:pt>
                <c:pt idx="1642">
                  <c:v>40792</c:v>
                </c:pt>
                <c:pt idx="1643">
                  <c:v>40788</c:v>
                </c:pt>
                <c:pt idx="1644">
                  <c:v>40787</c:v>
                </c:pt>
                <c:pt idx="1645">
                  <c:v>40786</c:v>
                </c:pt>
                <c:pt idx="1646">
                  <c:v>40785</c:v>
                </c:pt>
                <c:pt idx="1647">
                  <c:v>40781</c:v>
                </c:pt>
                <c:pt idx="1648">
                  <c:v>40780</c:v>
                </c:pt>
                <c:pt idx="1649">
                  <c:v>40779</c:v>
                </c:pt>
                <c:pt idx="1650">
                  <c:v>40778</c:v>
                </c:pt>
                <c:pt idx="1651">
                  <c:v>40777</c:v>
                </c:pt>
                <c:pt idx="1652">
                  <c:v>40774</c:v>
                </c:pt>
                <c:pt idx="1653">
                  <c:v>40773</c:v>
                </c:pt>
                <c:pt idx="1654">
                  <c:v>40772</c:v>
                </c:pt>
                <c:pt idx="1655">
                  <c:v>40771</c:v>
                </c:pt>
                <c:pt idx="1656">
                  <c:v>40770</c:v>
                </c:pt>
                <c:pt idx="1657">
                  <c:v>40767</c:v>
                </c:pt>
                <c:pt idx="1658">
                  <c:v>40766</c:v>
                </c:pt>
                <c:pt idx="1659">
                  <c:v>40765</c:v>
                </c:pt>
                <c:pt idx="1660">
                  <c:v>40764</c:v>
                </c:pt>
                <c:pt idx="1661">
                  <c:v>40763</c:v>
                </c:pt>
                <c:pt idx="1662">
                  <c:v>40760</c:v>
                </c:pt>
                <c:pt idx="1663">
                  <c:v>40759</c:v>
                </c:pt>
                <c:pt idx="1664">
                  <c:v>40758</c:v>
                </c:pt>
                <c:pt idx="1665">
                  <c:v>40757</c:v>
                </c:pt>
                <c:pt idx="1666">
                  <c:v>40756</c:v>
                </c:pt>
                <c:pt idx="1667">
                  <c:v>40753</c:v>
                </c:pt>
                <c:pt idx="1668">
                  <c:v>40752</c:v>
                </c:pt>
                <c:pt idx="1669">
                  <c:v>40751</c:v>
                </c:pt>
                <c:pt idx="1670">
                  <c:v>40750</c:v>
                </c:pt>
                <c:pt idx="1671">
                  <c:v>40749</c:v>
                </c:pt>
                <c:pt idx="1672">
                  <c:v>40746</c:v>
                </c:pt>
                <c:pt idx="1673">
                  <c:v>40745</c:v>
                </c:pt>
                <c:pt idx="1674">
                  <c:v>40744</c:v>
                </c:pt>
                <c:pt idx="1675">
                  <c:v>40743</c:v>
                </c:pt>
                <c:pt idx="1676">
                  <c:v>40742</c:v>
                </c:pt>
                <c:pt idx="1677">
                  <c:v>40739</c:v>
                </c:pt>
                <c:pt idx="1678">
                  <c:v>40738</c:v>
                </c:pt>
                <c:pt idx="1679">
                  <c:v>40737</c:v>
                </c:pt>
                <c:pt idx="1680">
                  <c:v>40736</c:v>
                </c:pt>
                <c:pt idx="1681">
                  <c:v>40735</c:v>
                </c:pt>
                <c:pt idx="1682">
                  <c:v>40732</c:v>
                </c:pt>
                <c:pt idx="1683">
                  <c:v>40731</c:v>
                </c:pt>
                <c:pt idx="1684">
                  <c:v>40730</c:v>
                </c:pt>
                <c:pt idx="1685">
                  <c:v>40729</c:v>
                </c:pt>
                <c:pt idx="1686">
                  <c:v>40725</c:v>
                </c:pt>
                <c:pt idx="1687">
                  <c:v>40724</c:v>
                </c:pt>
                <c:pt idx="1688">
                  <c:v>40723</c:v>
                </c:pt>
                <c:pt idx="1689">
                  <c:v>40722</c:v>
                </c:pt>
                <c:pt idx="1690">
                  <c:v>40721</c:v>
                </c:pt>
                <c:pt idx="1691">
                  <c:v>40718</c:v>
                </c:pt>
                <c:pt idx="1692">
                  <c:v>40717</c:v>
                </c:pt>
                <c:pt idx="1693">
                  <c:v>40716</c:v>
                </c:pt>
                <c:pt idx="1694">
                  <c:v>40715</c:v>
                </c:pt>
                <c:pt idx="1695">
                  <c:v>40714</c:v>
                </c:pt>
                <c:pt idx="1696">
                  <c:v>40711</c:v>
                </c:pt>
                <c:pt idx="1697">
                  <c:v>40710</c:v>
                </c:pt>
                <c:pt idx="1698">
                  <c:v>40709</c:v>
                </c:pt>
                <c:pt idx="1699">
                  <c:v>40708</c:v>
                </c:pt>
                <c:pt idx="1700">
                  <c:v>40707</c:v>
                </c:pt>
                <c:pt idx="1701">
                  <c:v>40704</c:v>
                </c:pt>
                <c:pt idx="1702">
                  <c:v>40703</c:v>
                </c:pt>
                <c:pt idx="1703">
                  <c:v>40702</c:v>
                </c:pt>
                <c:pt idx="1704">
                  <c:v>40701</c:v>
                </c:pt>
                <c:pt idx="1705">
                  <c:v>40700</c:v>
                </c:pt>
                <c:pt idx="1706">
                  <c:v>40697</c:v>
                </c:pt>
                <c:pt idx="1707">
                  <c:v>40696</c:v>
                </c:pt>
                <c:pt idx="1708">
                  <c:v>40695</c:v>
                </c:pt>
                <c:pt idx="1709">
                  <c:v>40694</c:v>
                </c:pt>
                <c:pt idx="1710">
                  <c:v>40690</c:v>
                </c:pt>
                <c:pt idx="1711">
                  <c:v>40689</c:v>
                </c:pt>
                <c:pt idx="1712">
                  <c:v>40688</c:v>
                </c:pt>
                <c:pt idx="1713">
                  <c:v>40687</c:v>
                </c:pt>
                <c:pt idx="1714">
                  <c:v>40686</c:v>
                </c:pt>
                <c:pt idx="1715">
                  <c:v>40683</c:v>
                </c:pt>
                <c:pt idx="1716">
                  <c:v>40682</c:v>
                </c:pt>
                <c:pt idx="1717">
                  <c:v>40681</c:v>
                </c:pt>
                <c:pt idx="1718">
                  <c:v>40680</c:v>
                </c:pt>
                <c:pt idx="1719">
                  <c:v>40679</c:v>
                </c:pt>
                <c:pt idx="1720">
                  <c:v>40676</c:v>
                </c:pt>
                <c:pt idx="1721">
                  <c:v>40675</c:v>
                </c:pt>
                <c:pt idx="1722">
                  <c:v>40674</c:v>
                </c:pt>
                <c:pt idx="1723">
                  <c:v>40673</c:v>
                </c:pt>
                <c:pt idx="1724">
                  <c:v>40672</c:v>
                </c:pt>
                <c:pt idx="1725">
                  <c:v>40669</c:v>
                </c:pt>
                <c:pt idx="1726">
                  <c:v>40668</c:v>
                </c:pt>
                <c:pt idx="1727">
                  <c:v>40667</c:v>
                </c:pt>
                <c:pt idx="1728">
                  <c:v>40666</c:v>
                </c:pt>
                <c:pt idx="1729">
                  <c:v>40665</c:v>
                </c:pt>
                <c:pt idx="1730">
                  <c:v>40661</c:v>
                </c:pt>
                <c:pt idx="1731">
                  <c:v>40660</c:v>
                </c:pt>
                <c:pt idx="1732">
                  <c:v>40659</c:v>
                </c:pt>
                <c:pt idx="1733">
                  <c:v>40654</c:v>
                </c:pt>
                <c:pt idx="1734">
                  <c:v>40653</c:v>
                </c:pt>
                <c:pt idx="1735">
                  <c:v>40652</c:v>
                </c:pt>
                <c:pt idx="1736">
                  <c:v>40651</c:v>
                </c:pt>
                <c:pt idx="1737">
                  <c:v>40648</c:v>
                </c:pt>
                <c:pt idx="1738">
                  <c:v>40647</c:v>
                </c:pt>
                <c:pt idx="1739">
                  <c:v>40646</c:v>
                </c:pt>
                <c:pt idx="1740">
                  <c:v>40645</c:v>
                </c:pt>
                <c:pt idx="1741">
                  <c:v>40644</c:v>
                </c:pt>
                <c:pt idx="1742">
                  <c:v>40641</c:v>
                </c:pt>
                <c:pt idx="1743">
                  <c:v>40640</c:v>
                </c:pt>
                <c:pt idx="1744">
                  <c:v>40639</c:v>
                </c:pt>
                <c:pt idx="1745">
                  <c:v>40638</c:v>
                </c:pt>
                <c:pt idx="1746">
                  <c:v>40637</c:v>
                </c:pt>
                <c:pt idx="1747">
                  <c:v>40634</c:v>
                </c:pt>
                <c:pt idx="1748">
                  <c:v>40633</c:v>
                </c:pt>
                <c:pt idx="1749">
                  <c:v>40632</c:v>
                </c:pt>
                <c:pt idx="1750">
                  <c:v>40631</c:v>
                </c:pt>
                <c:pt idx="1751">
                  <c:v>40630</c:v>
                </c:pt>
                <c:pt idx="1752">
                  <c:v>40627</c:v>
                </c:pt>
                <c:pt idx="1753">
                  <c:v>40626</c:v>
                </c:pt>
                <c:pt idx="1754">
                  <c:v>40625</c:v>
                </c:pt>
                <c:pt idx="1755">
                  <c:v>40624</c:v>
                </c:pt>
                <c:pt idx="1756">
                  <c:v>40623</c:v>
                </c:pt>
                <c:pt idx="1757">
                  <c:v>40620</c:v>
                </c:pt>
                <c:pt idx="1758">
                  <c:v>40619</c:v>
                </c:pt>
                <c:pt idx="1759">
                  <c:v>40618</c:v>
                </c:pt>
                <c:pt idx="1760">
                  <c:v>40617</c:v>
                </c:pt>
                <c:pt idx="1761">
                  <c:v>40616</c:v>
                </c:pt>
                <c:pt idx="1762">
                  <c:v>40613</c:v>
                </c:pt>
                <c:pt idx="1763">
                  <c:v>40612</c:v>
                </c:pt>
                <c:pt idx="1764">
                  <c:v>40611</c:v>
                </c:pt>
                <c:pt idx="1765">
                  <c:v>40610</c:v>
                </c:pt>
                <c:pt idx="1766">
                  <c:v>40609</c:v>
                </c:pt>
                <c:pt idx="1767">
                  <c:v>40606</c:v>
                </c:pt>
                <c:pt idx="1768">
                  <c:v>40605</c:v>
                </c:pt>
                <c:pt idx="1769">
                  <c:v>40604</c:v>
                </c:pt>
                <c:pt idx="1770">
                  <c:v>40603</c:v>
                </c:pt>
                <c:pt idx="1771">
                  <c:v>40602</c:v>
                </c:pt>
                <c:pt idx="1772">
                  <c:v>40599</c:v>
                </c:pt>
                <c:pt idx="1773">
                  <c:v>40598</c:v>
                </c:pt>
                <c:pt idx="1774">
                  <c:v>40597</c:v>
                </c:pt>
                <c:pt idx="1775">
                  <c:v>40596</c:v>
                </c:pt>
                <c:pt idx="1776">
                  <c:v>40592</c:v>
                </c:pt>
                <c:pt idx="1777">
                  <c:v>40591</c:v>
                </c:pt>
                <c:pt idx="1778">
                  <c:v>40590</c:v>
                </c:pt>
                <c:pt idx="1779">
                  <c:v>40589</c:v>
                </c:pt>
                <c:pt idx="1780">
                  <c:v>40588</c:v>
                </c:pt>
                <c:pt idx="1781">
                  <c:v>40585</c:v>
                </c:pt>
                <c:pt idx="1782">
                  <c:v>40584</c:v>
                </c:pt>
                <c:pt idx="1783">
                  <c:v>40583</c:v>
                </c:pt>
                <c:pt idx="1784">
                  <c:v>40582</c:v>
                </c:pt>
                <c:pt idx="1785">
                  <c:v>40581</c:v>
                </c:pt>
                <c:pt idx="1786">
                  <c:v>40578</c:v>
                </c:pt>
                <c:pt idx="1787">
                  <c:v>40577</c:v>
                </c:pt>
                <c:pt idx="1788">
                  <c:v>40576</c:v>
                </c:pt>
                <c:pt idx="1789">
                  <c:v>40575</c:v>
                </c:pt>
                <c:pt idx="1790">
                  <c:v>40574</c:v>
                </c:pt>
                <c:pt idx="1791">
                  <c:v>40571</c:v>
                </c:pt>
                <c:pt idx="1792">
                  <c:v>40570</c:v>
                </c:pt>
                <c:pt idx="1793">
                  <c:v>40569</c:v>
                </c:pt>
                <c:pt idx="1794">
                  <c:v>40568</c:v>
                </c:pt>
                <c:pt idx="1795">
                  <c:v>40567</c:v>
                </c:pt>
                <c:pt idx="1796">
                  <c:v>40564</c:v>
                </c:pt>
                <c:pt idx="1797">
                  <c:v>40563</c:v>
                </c:pt>
                <c:pt idx="1798">
                  <c:v>40562</c:v>
                </c:pt>
                <c:pt idx="1799">
                  <c:v>40561</c:v>
                </c:pt>
                <c:pt idx="1800">
                  <c:v>40557</c:v>
                </c:pt>
                <c:pt idx="1801">
                  <c:v>40556</c:v>
                </c:pt>
                <c:pt idx="1802">
                  <c:v>40555</c:v>
                </c:pt>
                <c:pt idx="1803">
                  <c:v>40554</c:v>
                </c:pt>
                <c:pt idx="1804">
                  <c:v>40553</c:v>
                </c:pt>
                <c:pt idx="1805">
                  <c:v>40550</c:v>
                </c:pt>
                <c:pt idx="1806">
                  <c:v>40549</c:v>
                </c:pt>
                <c:pt idx="1807">
                  <c:v>40548</c:v>
                </c:pt>
                <c:pt idx="1808">
                  <c:v>40547</c:v>
                </c:pt>
                <c:pt idx="1809">
                  <c:v>40546</c:v>
                </c:pt>
                <c:pt idx="1810">
                  <c:v>40543</c:v>
                </c:pt>
                <c:pt idx="1811">
                  <c:v>40542</c:v>
                </c:pt>
                <c:pt idx="1812">
                  <c:v>40541</c:v>
                </c:pt>
                <c:pt idx="1813">
                  <c:v>40540</c:v>
                </c:pt>
                <c:pt idx="1814">
                  <c:v>40539</c:v>
                </c:pt>
                <c:pt idx="1815">
                  <c:v>40535</c:v>
                </c:pt>
                <c:pt idx="1816">
                  <c:v>40534</c:v>
                </c:pt>
                <c:pt idx="1817">
                  <c:v>40533</c:v>
                </c:pt>
                <c:pt idx="1818">
                  <c:v>40532</c:v>
                </c:pt>
                <c:pt idx="1819">
                  <c:v>40529</c:v>
                </c:pt>
                <c:pt idx="1820">
                  <c:v>40528</c:v>
                </c:pt>
                <c:pt idx="1821">
                  <c:v>40527</c:v>
                </c:pt>
                <c:pt idx="1822">
                  <c:v>40526</c:v>
                </c:pt>
                <c:pt idx="1823">
                  <c:v>40525</c:v>
                </c:pt>
                <c:pt idx="1824">
                  <c:v>40522</c:v>
                </c:pt>
                <c:pt idx="1825">
                  <c:v>40521</c:v>
                </c:pt>
                <c:pt idx="1826">
                  <c:v>40520</c:v>
                </c:pt>
                <c:pt idx="1827">
                  <c:v>40519</c:v>
                </c:pt>
                <c:pt idx="1828">
                  <c:v>40518</c:v>
                </c:pt>
                <c:pt idx="1829">
                  <c:v>40515</c:v>
                </c:pt>
                <c:pt idx="1830">
                  <c:v>40514</c:v>
                </c:pt>
                <c:pt idx="1831">
                  <c:v>40513</c:v>
                </c:pt>
                <c:pt idx="1832">
                  <c:v>40512</c:v>
                </c:pt>
                <c:pt idx="1833">
                  <c:v>40511</c:v>
                </c:pt>
                <c:pt idx="1834">
                  <c:v>40508</c:v>
                </c:pt>
                <c:pt idx="1835">
                  <c:v>40506</c:v>
                </c:pt>
                <c:pt idx="1836">
                  <c:v>40505</c:v>
                </c:pt>
                <c:pt idx="1837">
                  <c:v>40504</c:v>
                </c:pt>
                <c:pt idx="1838">
                  <c:v>40501</c:v>
                </c:pt>
                <c:pt idx="1839">
                  <c:v>40500</c:v>
                </c:pt>
                <c:pt idx="1840">
                  <c:v>40499</c:v>
                </c:pt>
                <c:pt idx="1841">
                  <c:v>40498</c:v>
                </c:pt>
                <c:pt idx="1842">
                  <c:v>40497</c:v>
                </c:pt>
                <c:pt idx="1843">
                  <c:v>40494</c:v>
                </c:pt>
                <c:pt idx="1844">
                  <c:v>40493</c:v>
                </c:pt>
                <c:pt idx="1845">
                  <c:v>40492</c:v>
                </c:pt>
                <c:pt idx="1846">
                  <c:v>40491</c:v>
                </c:pt>
                <c:pt idx="1847">
                  <c:v>40490</c:v>
                </c:pt>
                <c:pt idx="1848">
                  <c:v>40487</c:v>
                </c:pt>
                <c:pt idx="1849">
                  <c:v>40486</c:v>
                </c:pt>
                <c:pt idx="1850">
                  <c:v>40485</c:v>
                </c:pt>
                <c:pt idx="1851">
                  <c:v>40484</c:v>
                </c:pt>
                <c:pt idx="1852">
                  <c:v>40483</c:v>
                </c:pt>
                <c:pt idx="1853">
                  <c:v>40480</c:v>
                </c:pt>
                <c:pt idx="1854">
                  <c:v>40479</c:v>
                </c:pt>
                <c:pt idx="1855">
                  <c:v>40478</c:v>
                </c:pt>
                <c:pt idx="1856">
                  <c:v>40477</c:v>
                </c:pt>
                <c:pt idx="1857">
                  <c:v>40476</c:v>
                </c:pt>
                <c:pt idx="1858">
                  <c:v>40473</c:v>
                </c:pt>
                <c:pt idx="1859">
                  <c:v>40472</c:v>
                </c:pt>
                <c:pt idx="1860">
                  <c:v>40471</c:v>
                </c:pt>
                <c:pt idx="1861">
                  <c:v>40470</c:v>
                </c:pt>
                <c:pt idx="1862">
                  <c:v>40469</c:v>
                </c:pt>
                <c:pt idx="1863">
                  <c:v>40466</c:v>
                </c:pt>
                <c:pt idx="1864">
                  <c:v>40465</c:v>
                </c:pt>
                <c:pt idx="1865">
                  <c:v>40464</c:v>
                </c:pt>
                <c:pt idx="1866">
                  <c:v>40463</c:v>
                </c:pt>
                <c:pt idx="1867">
                  <c:v>40462</c:v>
                </c:pt>
                <c:pt idx="1868">
                  <c:v>40459</c:v>
                </c:pt>
                <c:pt idx="1869">
                  <c:v>40458</c:v>
                </c:pt>
                <c:pt idx="1870">
                  <c:v>40457</c:v>
                </c:pt>
                <c:pt idx="1871">
                  <c:v>40456</c:v>
                </c:pt>
                <c:pt idx="1872">
                  <c:v>40455</c:v>
                </c:pt>
                <c:pt idx="1873">
                  <c:v>40452</c:v>
                </c:pt>
                <c:pt idx="1874">
                  <c:v>40451</c:v>
                </c:pt>
                <c:pt idx="1875">
                  <c:v>40450</c:v>
                </c:pt>
                <c:pt idx="1876">
                  <c:v>40449</c:v>
                </c:pt>
                <c:pt idx="1877">
                  <c:v>40448</c:v>
                </c:pt>
                <c:pt idx="1878">
                  <c:v>40445</c:v>
                </c:pt>
                <c:pt idx="1879">
                  <c:v>40444</c:v>
                </c:pt>
                <c:pt idx="1880">
                  <c:v>40443</c:v>
                </c:pt>
                <c:pt idx="1881">
                  <c:v>40442</c:v>
                </c:pt>
                <c:pt idx="1882">
                  <c:v>40441</c:v>
                </c:pt>
                <c:pt idx="1883">
                  <c:v>40438</c:v>
                </c:pt>
                <c:pt idx="1884">
                  <c:v>40437</c:v>
                </c:pt>
                <c:pt idx="1885">
                  <c:v>40436</c:v>
                </c:pt>
                <c:pt idx="1886">
                  <c:v>40435</c:v>
                </c:pt>
                <c:pt idx="1887">
                  <c:v>40434</c:v>
                </c:pt>
                <c:pt idx="1888">
                  <c:v>40431</c:v>
                </c:pt>
                <c:pt idx="1889">
                  <c:v>40430</c:v>
                </c:pt>
                <c:pt idx="1890">
                  <c:v>40429</c:v>
                </c:pt>
                <c:pt idx="1891">
                  <c:v>40428</c:v>
                </c:pt>
                <c:pt idx="1892">
                  <c:v>40424</c:v>
                </c:pt>
                <c:pt idx="1893">
                  <c:v>40423</c:v>
                </c:pt>
                <c:pt idx="1894">
                  <c:v>40422</c:v>
                </c:pt>
                <c:pt idx="1895">
                  <c:v>40421</c:v>
                </c:pt>
                <c:pt idx="1896">
                  <c:v>40420</c:v>
                </c:pt>
                <c:pt idx="1897">
                  <c:v>40417</c:v>
                </c:pt>
                <c:pt idx="1898">
                  <c:v>40416</c:v>
                </c:pt>
                <c:pt idx="1899">
                  <c:v>40415</c:v>
                </c:pt>
                <c:pt idx="1900">
                  <c:v>40414</c:v>
                </c:pt>
                <c:pt idx="1901">
                  <c:v>40413</c:v>
                </c:pt>
                <c:pt idx="1902">
                  <c:v>40410</c:v>
                </c:pt>
                <c:pt idx="1903">
                  <c:v>40409</c:v>
                </c:pt>
                <c:pt idx="1904">
                  <c:v>40408</c:v>
                </c:pt>
                <c:pt idx="1905">
                  <c:v>40407</c:v>
                </c:pt>
                <c:pt idx="1906">
                  <c:v>40406</c:v>
                </c:pt>
                <c:pt idx="1907">
                  <c:v>40403</c:v>
                </c:pt>
                <c:pt idx="1908">
                  <c:v>40402</c:v>
                </c:pt>
                <c:pt idx="1909">
                  <c:v>40401</c:v>
                </c:pt>
                <c:pt idx="1910">
                  <c:v>40400</c:v>
                </c:pt>
                <c:pt idx="1911">
                  <c:v>40399</c:v>
                </c:pt>
                <c:pt idx="1912">
                  <c:v>40396</c:v>
                </c:pt>
                <c:pt idx="1913">
                  <c:v>40395</c:v>
                </c:pt>
                <c:pt idx="1914">
                  <c:v>40394</c:v>
                </c:pt>
                <c:pt idx="1915">
                  <c:v>40393</c:v>
                </c:pt>
                <c:pt idx="1916">
                  <c:v>40392</c:v>
                </c:pt>
                <c:pt idx="1917">
                  <c:v>40389</c:v>
                </c:pt>
                <c:pt idx="1918">
                  <c:v>40388</c:v>
                </c:pt>
                <c:pt idx="1919">
                  <c:v>40387</c:v>
                </c:pt>
                <c:pt idx="1920">
                  <c:v>40386</c:v>
                </c:pt>
                <c:pt idx="1921">
                  <c:v>40385</c:v>
                </c:pt>
                <c:pt idx="1922">
                  <c:v>40382</c:v>
                </c:pt>
                <c:pt idx="1923">
                  <c:v>40381</c:v>
                </c:pt>
                <c:pt idx="1924">
                  <c:v>40380</c:v>
                </c:pt>
                <c:pt idx="1925">
                  <c:v>40379</c:v>
                </c:pt>
                <c:pt idx="1926">
                  <c:v>40378</c:v>
                </c:pt>
                <c:pt idx="1927">
                  <c:v>40375</c:v>
                </c:pt>
                <c:pt idx="1928">
                  <c:v>40374</c:v>
                </c:pt>
                <c:pt idx="1929">
                  <c:v>40373</c:v>
                </c:pt>
                <c:pt idx="1930">
                  <c:v>40372</c:v>
                </c:pt>
                <c:pt idx="1931">
                  <c:v>40371</c:v>
                </c:pt>
                <c:pt idx="1932">
                  <c:v>40368</c:v>
                </c:pt>
                <c:pt idx="1933">
                  <c:v>40367</c:v>
                </c:pt>
                <c:pt idx="1934">
                  <c:v>40366</c:v>
                </c:pt>
                <c:pt idx="1935">
                  <c:v>40365</c:v>
                </c:pt>
                <c:pt idx="1936">
                  <c:v>40361</c:v>
                </c:pt>
                <c:pt idx="1937">
                  <c:v>40360</c:v>
                </c:pt>
                <c:pt idx="1938">
                  <c:v>40359</c:v>
                </c:pt>
                <c:pt idx="1939">
                  <c:v>40358</c:v>
                </c:pt>
                <c:pt idx="1940">
                  <c:v>40357</c:v>
                </c:pt>
                <c:pt idx="1941">
                  <c:v>40354</c:v>
                </c:pt>
                <c:pt idx="1942">
                  <c:v>40353</c:v>
                </c:pt>
                <c:pt idx="1943">
                  <c:v>40352</c:v>
                </c:pt>
                <c:pt idx="1944">
                  <c:v>40351</c:v>
                </c:pt>
                <c:pt idx="1945">
                  <c:v>40350</c:v>
                </c:pt>
                <c:pt idx="1946">
                  <c:v>40347</c:v>
                </c:pt>
                <c:pt idx="1947">
                  <c:v>40346</c:v>
                </c:pt>
                <c:pt idx="1948">
                  <c:v>40345</c:v>
                </c:pt>
                <c:pt idx="1949">
                  <c:v>40344</c:v>
                </c:pt>
                <c:pt idx="1950">
                  <c:v>40343</c:v>
                </c:pt>
                <c:pt idx="1951">
                  <c:v>40340</c:v>
                </c:pt>
                <c:pt idx="1952">
                  <c:v>40339</c:v>
                </c:pt>
                <c:pt idx="1953">
                  <c:v>40338</c:v>
                </c:pt>
                <c:pt idx="1954">
                  <c:v>40337</c:v>
                </c:pt>
                <c:pt idx="1955">
                  <c:v>40336</c:v>
                </c:pt>
                <c:pt idx="1956">
                  <c:v>40333</c:v>
                </c:pt>
                <c:pt idx="1957">
                  <c:v>40332</c:v>
                </c:pt>
                <c:pt idx="1958">
                  <c:v>40331</c:v>
                </c:pt>
                <c:pt idx="1959">
                  <c:v>40330</c:v>
                </c:pt>
                <c:pt idx="1960">
                  <c:v>40326</c:v>
                </c:pt>
                <c:pt idx="1961">
                  <c:v>40325</c:v>
                </c:pt>
                <c:pt idx="1962">
                  <c:v>40324</c:v>
                </c:pt>
                <c:pt idx="1963">
                  <c:v>40323</c:v>
                </c:pt>
                <c:pt idx="1964">
                  <c:v>40322</c:v>
                </c:pt>
                <c:pt idx="1965">
                  <c:v>40319</c:v>
                </c:pt>
                <c:pt idx="1966">
                  <c:v>40318</c:v>
                </c:pt>
                <c:pt idx="1967">
                  <c:v>40317</c:v>
                </c:pt>
                <c:pt idx="1968">
                  <c:v>40316</c:v>
                </c:pt>
                <c:pt idx="1969">
                  <c:v>40315</c:v>
                </c:pt>
                <c:pt idx="1970">
                  <c:v>40312</c:v>
                </c:pt>
                <c:pt idx="1971">
                  <c:v>40311</c:v>
                </c:pt>
                <c:pt idx="1972">
                  <c:v>40310</c:v>
                </c:pt>
                <c:pt idx="1973">
                  <c:v>40309</c:v>
                </c:pt>
                <c:pt idx="1974">
                  <c:v>40308</c:v>
                </c:pt>
                <c:pt idx="1975">
                  <c:v>40305</c:v>
                </c:pt>
                <c:pt idx="1976">
                  <c:v>40304</c:v>
                </c:pt>
                <c:pt idx="1977">
                  <c:v>40303</c:v>
                </c:pt>
                <c:pt idx="1978">
                  <c:v>40302</c:v>
                </c:pt>
                <c:pt idx="1979">
                  <c:v>40301</c:v>
                </c:pt>
                <c:pt idx="1980">
                  <c:v>40298</c:v>
                </c:pt>
                <c:pt idx="1981">
                  <c:v>40297</c:v>
                </c:pt>
                <c:pt idx="1982">
                  <c:v>40296</c:v>
                </c:pt>
                <c:pt idx="1983">
                  <c:v>40295</c:v>
                </c:pt>
                <c:pt idx="1984">
                  <c:v>40294</c:v>
                </c:pt>
                <c:pt idx="1985">
                  <c:v>40291</c:v>
                </c:pt>
                <c:pt idx="1986">
                  <c:v>40290</c:v>
                </c:pt>
                <c:pt idx="1987">
                  <c:v>40289</c:v>
                </c:pt>
                <c:pt idx="1988">
                  <c:v>40288</c:v>
                </c:pt>
                <c:pt idx="1989">
                  <c:v>40287</c:v>
                </c:pt>
                <c:pt idx="1990">
                  <c:v>40284</c:v>
                </c:pt>
                <c:pt idx="1991">
                  <c:v>40283</c:v>
                </c:pt>
                <c:pt idx="1992">
                  <c:v>40282</c:v>
                </c:pt>
                <c:pt idx="1993">
                  <c:v>40281</c:v>
                </c:pt>
                <c:pt idx="1994">
                  <c:v>40280</c:v>
                </c:pt>
                <c:pt idx="1995">
                  <c:v>40277</c:v>
                </c:pt>
                <c:pt idx="1996">
                  <c:v>40276</c:v>
                </c:pt>
                <c:pt idx="1997">
                  <c:v>40275</c:v>
                </c:pt>
                <c:pt idx="1998">
                  <c:v>40274</c:v>
                </c:pt>
                <c:pt idx="1999">
                  <c:v>40273</c:v>
                </c:pt>
                <c:pt idx="2000">
                  <c:v>40269</c:v>
                </c:pt>
                <c:pt idx="2001">
                  <c:v>40268</c:v>
                </c:pt>
                <c:pt idx="2002">
                  <c:v>40267</c:v>
                </c:pt>
                <c:pt idx="2003">
                  <c:v>40266</c:v>
                </c:pt>
                <c:pt idx="2004">
                  <c:v>40263</c:v>
                </c:pt>
                <c:pt idx="2005">
                  <c:v>40262</c:v>
                </c:pt>
                <c:pt idx="2006">
                  <c:v>40261</c:v>
                </c:pt>
                <c:pt idx="2007">
                  <c:v>40260</c:v>
                </c:pt>
                <c:pt idx="2008">
                  <c:v>40259</c:v>
                </c:pt>
                <c:pt idx="2009">
                  <c:v>40256</c:v>
                </c:pt>
                <c:pt idx="2010">
                  <c:v>40255</c:v>
                </c:pt>
                <c:pt idx="2011">
                  <c:v>40254</c:v>
                </c:pt>
                <c:pt idx="2012">
                  <c:v>40253</c:v>
                </c:pt>
                <c:pt idx="2013">
                  <c:v>40252</c:v>
                </c:pt>
                <c:pt idx="2014">
                  <c:v>40249</c:v>
                </c:pt>
                <c:pt idx="2015">
                  <c:v>40248</c:v>
                </c:pt>
                <c:pt idx="2016">
                  <c:v>40247</c:v>
                </c:pt>
                <c:pt idx="2017">
                  <c:v>40246</c:v>
                </c:pt>
                <c:pt idx="2018">
                  <c:v>40245</c:v>
                </c:pt>
                <c:pt idx="2019">
                  <c:v>40242</c:v>
                </c:pt>
                <c:pt idx="2020">
                  <c:v>40241</c:v>
                </c:pt>
                <c:pt idx="2021">
                  <c:v>40240</c:v>
                </c:pt>
                <c:pt idx="2022">
                  <c:v>40239</c:v>
                </c:pt>
                <c:pt idx="2023">
                  <c:v>40238</c:v>
                </c:pt>
                <c:pt idx="2024">
                  <c:v>40235</c:v>
                </c:pt>
                <c:pt idx="2025">
                  <c:v>40234</c:v>
                </c:pt>
                <c:pt idx="2026">
                  <c:v>40233</c:v>
                </c:pt>
                <c:pt idx="2027">
                  <c:v>40232</c:v>
                </c:pt>
                <c:pt idx="2028">
                  <c:v>40231</c:v>
                </c:pt>
                <c:pt idx="2029">
                  <c:v>40228</c:v>
                </c:pt>
                <c:pt idx="2030">
                  <c:v>40227</c:v>
                </c:pt>
                <c:pt idx="2031">
                  <c:v>40226</c:v>
                </c:pt>
                <c:pt idx="2032">
                  <c:v>40225</c:v>
                </c:pt>
                <c:pt idx="2033">
                  <c:v>40221</c:v>
                </c:pt>
                <c:pt idx="2034">
                  <c:v>40220</c:v>
                </c:pt>
                <c:pt idx="2035">
                  <c:v>40219</c:v>
                </c:pt>
                <c:pt idx="2036">
                  <c:v>40218</c:v>
                </c:pt>
                <c:pt idx="2037">
                  <c:v>40217</c:v>
                </c:pt>
                <c:pt idx="2038">
                  <c:v>40214</c:v>
                </c:pt>
                <c:pt idx="2039">
                  <c:v>40213</c:v>
                </c:pt>
                <c:pt idx="2040">
                  <c:v>40212</c:v>
                </c:pt>
                <c:pt idx="2041">
                  <c:v>40211</c:v>
                </c:pt>
                <c:pt idx="2042">
                  <c:v>40210</c:v>
                </c:pt>
                <c:pt idx="2043">
                  <c:v>40207</c:v>
                </c:pt>
                <c:pt idx="2044">
                  <c:v>40206</c:v>
                </c:pt>
                <c:pt idx="2045">
                  <c:v>40205</c:v>
                </c:pt>
                <c:pt idx="2046">
                  <c:v>40204</c:v>
                </c:pt>
                <c:pt idx="2047">
                  <c:v>40203</c:v>
                </c:pt>
                <c:pt idx="2048">
                  <c:v>40200</c:v>
                </c:pt>
                <c:pt idx="2049">
                  <c:v>40199</c:v>
                </c:pt>
                <c:pt idx="2050">
                  <c:v>40198</c:v>
                </c:pt>
                <c:pt idx="2051">
                  <c:v>40197</c:v>
                </c:pt>
                <c:pt idx="2052">
                  <c:v>40193</c:v>
                </c:pt>
                <c:pt idx="2053">
                  <c:v>40192</c:v>
                </c:pt>
                <c:pt idx="2054">
                  <c:v>40191</c:v>
                </c:pt>
                <c:pt idx="2055">
                  <c:v>40190</c:v>
                </c:pt>
                <c:pt idx="2056">
                  <c:v>40189</c:v>
                </c:pt>
                <c:pt idx="2057">
                  <c:v>40186</c:v>
                </c:pt>
                <c:pt idx="2058">
                  <c:v>40185</c:v>
                </c:pt>
                <c:pt idx="2059">
                  <c:v>40184</c:v>
                </c:pt>
                <c:pt idx="2060">
                  <c:v>40183</c:v>
                </c:pt>
                <c:pt idx="2061">
                  <c:v>40182</c:v>
                </c:pt>
              </c:numCache>
            </c:numRef>
          </c:cat>
          <c:val>
            <c:numRef>
              <c:f>Sheet1!$B$8:$B$2069</c:f>
              <c:numCache>
                <c:formatCode>_("$"* #,##0.00_);_("$"* \(#,##0.00\);_("$"* "-"??_);_(@_)</c:formatCode>
                <c:ptCount val="2062"/>
                <c:pt idx="0">
                  <c:v>67.16</c:v>
                </c:pt>
                <c:pt idx="1">
                  <c:v>67.31</c:v>
                </c:pt>
                <c:pt idx="2">
                  <c:v>66.39</c:v>
                </c:pt>
                <c:pt idx="3">
                  <c:v>65.42</c:v>
                </c:pt>
                <c:pt idx="4">
                  <c:v>65.25</c:v>
                </c:pt>
                <c:pt idx="5">
                  <c:v>65.669999999999973</c:v>
                </c:pt>
                <c:pt idx="6">
                  <c:v>64.3</c:v>
                </c:pt>
                <c:pt idx="7">
                  <c:v>62.86</c:v>
                </c:pt>
                <c:pt idx="8">
                  <c:v>62.29</c:v>
                </c:pt>
                <c:pt idx="9">
                  <c:v>61.94</c:v>
                </c:pt>
                <c:pt idx="10">
                  <c:v>62.2</c:v>
                </c:pt>
                <c:pt idx="11">
                  <c:v>63.04</c:v>
                </c:pt>
                <c:pt idx="12">
                  <c:v>64.260000000000005</c:v>
                </c:pt>
                <c:pt idx="13">
                  <c:v>65.739999999999995</c:v>
                </c:pt>
                <c:pt idx="14">
                  <c:v>66.75</c:v>
                </c:pt>
                <c:pt idx="15">
                  <c:v>67.69</c:v>
                </c:pt>
                <c:pt idx="16">
                  <c:v>67.45</c:v>
                </c:pt>
                <c:pt idx="17">
                  <c:v>68.599999999999994</c:v>
                </c:pt>
                <c:pt idx="18">
                  <c:v>67.78</c:v>
                </c:pt>
                <c:pt idx="19">
                  <c:v>67.78</c:v>
                </c:pt>
                <c:pt idx="20">
                  <c:v>68.41</c:v>
                </c:pt>
                <c:pt idx="21">
                  <c:v>70.08</c:v>
                </c:pt>
                <c:pt idx="22">
                  <c:v>71.08</c:v>
                </c:pt>
                <c:pt idx="23">
                  <c:v>69.91</c:v>
                </c:pt>
                <c:pt idx="24">
                  <c:v>69.81</c:v>
                </c:pt>
                <c:pt idx="25">
                  <c:v>69.319999999999993</c:v>
                </c:pt>
                <c:pt idx="26">
                  <c:v>68.56</c:v>
                </c:pt>
                <c:pt idx="27">
                  <c:v>69.48</c:v>
                </c:pt>
                <c:pt idx="28">
                  <c:v>69.19</c:v>
                </c:pt>
                <c:pt idx="29">
                  <c:v>69.400000000000006</c:v>
                </c:pt>
                <c:pt idx="30">
                  <c:v>70.31</c:v>
                </c:pt>
                <c:pt idx="31">
                  <c:v>69.64</c:v>
                </c:pt>
                <c:pt idx="32">
                  <c:v>70.36</c:v>
                </c:pt>
                <c:pt idx="33">
                  <c:v>69.790000000000006</c:v>
                </c:pt>
                <c:pt idx="34">
                  <c:v>69.08</c:v>
                </c:pt>
                <c:pt idx="35">
                  <c:v>68.48</c:v>
                </c:pt>
                <c:pt idx="36">
                  <c:v>68.010000000000005</c:v>
                </c:pt>
                <c:pt idx="37">
                  <c:v>68.73</c:v>
                </c:pt>
                <c:pt idx="38">
                  <c:v>67.849999999999994</c:v>
                </c:pt>
                <c:pt idx="39">
                  <c:v>66.650000000000006</c:v>
                </c:pt>
                <c:pt idx="40">
                  <c:v>66.73</c:v>
                </c:pt>
                <c:pt idx="41">
                  <c:v>66.8</c:v>
                </c:pt>
                <c:pt idx="42">
                  <c:v>66.03</c:v>
                </c:pt>
                <c:pt idx="43">
                  <c:v>64.61</c:v>
                </c:pt>
                <c:pt idx="44">
                  <c:v>64.64</c:v>
                </c:pt>
                <c:pt idx="45">
                  <c:v>64.430000000000007</c:v>
                </c:pt>
                <c:pt idx="46">
                  <c:v>63.69</c:v>
                </c:pt>
                <c:pt idx="47">
                  <c:v>64.45</c:v>
                </c:pt>
                <c:pt idx="48">
                  <c:v>63.81</c:v>
                </c:pt>
                <c:pt idx="49">
                  <c:v>63.72</c:v>
                </c:pt>
                <c:pt idx="50">
                  <c:v>63.66</c:v>
                </c:pt>
                <c:pt idx="51">
                  <c:v>64.959999999999994</c:v>
                </c:pt>
                <c:pt idx="52">
                  <c:v>65.62</c:v>
                </c:pt>
                <c:pt idx="53">
                  <c:v>63.86</c:v>
                </c:pt>
                <c:pt idx="54">
                  <c:v>62.37</c:v>
                </c:pt>
                <c:pt idx="55">
                  <c:v>62.25</c:v>
                </c:pt>
                <c:pt idx="56">
                  <c:v>63.45</c:v>
                </c:pt>
                <c:pt idx="57">
                  <c:v>63.45</c:v>
                </c:pt>
                <c:pt idx="58">
                  <c:v>64.569999999999993</c:v>
                </c:pt>
                <c:pt idx="59">
                  <c:v>63.53</c:v>
                </c:pt>
                <c:pt idx="60">
                  <c:v>63.74</c:v>
                </c:pt>
                <c:pt idx="61">
                  <c:v>63.56</c:v>
                </c:pt>
                <c:pt idx="62">
                  <c:v>63.25</c:v>
                </c:pt>
                <c:pt idx="63">
                  <c:v>63.58</c:v>
                </c:pt>
                <c:pt idx="64">
                  <c:v>63.27</c:v>
                </c:pt>
                <c:pt idx="65">
                  <c:v>62.92</c:v>
                </c:pt>
                <c:pt idx="66">
                  <c:v>62.28</c:v>
                </c:pt>
                <c:pt idx="67">
                  <c:v>61.34</c:v>
                </c:pt>
                <c:pt idx="68">
                  <c:v>61.34</c:v>
                </c:pt>
                <c:pt idx="69">
                  <c:v>61.18</c:v>
                </c:pt>
                <c:pt idx="70">
                  <c:v>61.25</c:v>
                </c:pt>
                <c:pt idx="71">
                  <c:v>60.91</c:v>
                </c:pt>
                <c:pt idx="72">
                  <c:v>62.94</c:v>
                </c:pt>
                <c:pt idx="73">
                  <c:v>64.349999999999994</c:v>
                </c:pt>
                <c:pt idx="74">
                  <c:v>64.489999999999995</c:v>
                </c:pt>
                <c:pt idx="75">
                  <c:v>63.96</c:v>
                </c:pt>
                <c:pt idx="76">
                  <c:v>64.36</c:v>
                </c:pt>
                <c:pt idx="77">
                  <c:v>64.27</c:v>
                </c:pt>
                <c:pt idx="78">
                  <c:v>61.42</c:v>
                </c:pt>
                <c:pt idx="79">
                  <c:v>60.79</c:v>
                </c:pt>
                <c:pt idx="80">
                  <c:v>60.98</c:v>
                </c:pt>
                <c:pt idx="81">
                  <c:v>61.35</c:v>
                </c:pt>
                <c:pt idx="82">
                  <c:v>60.65</c:v>
                </c:pt>
                <c:pt idx="83">
                  <c:v>60.15</c:v>
                </c:pt>
                <c:pt idx="84">
                  <c:v>58.75</c:v>
                </c:pt>
                <c:pt idx="85">
                  <c:v>58.45</c:v>
                </c:pt>
                <c:pt idx="86">
                  <c:v>57.84</c:v>
                </c:pt>
                <c:pt idx="87">
                  <c:v>57.69</c:v>
                </c:pt>
                <c:pt idx="88">
                  <c:v>57.89</c:v>
                </c:pt>
                <c:pt idx="89">
                  <c:v>57.82</c:v>
                </c:pt>
                <c:pt idx="90">
                  <c:v>58.05</c:v>
                </c:pt>
                <c:pt idx="91">
                  <c:v>57.63</c:v>
                </c:pt>
                <c:pt idx="92">
                  <c:v>57.49</c:v>
                </c:pt>
                <c:pt idx="93">
                  <c:v>56.86</c:v>
                </c:pt>
                <c:pt idx="94">
                  <c:v>56.13</c:v>
                </c:pt>
                <c:pt idx="95">
                  <c:v>56.13</c:v>
                </c:pt>
                <c:pt idx="96">
                  <c:v>56.62</c:v>
                </c:pt>
                <c:pt idx="97">
                  <c:v>55.29</c:v>
                </c:pt>
                <c:pt idx="98">
                  <c:v>55.5</c:v>
                </c:pt>
                <c:pt idx="99">
                  <c:v>57.09</c:v>
                </c:pt>
                <c:pt idx="100">
                  <c:v>56</c:v>
                </c:pt>
                <c:pt idx="101">
                  <c:v>56.12</c:v>
                </c:pt>
                <c:pt idx="102">
                  <c:v>55.67</c:v>
                </c:pt>
                <c:pt idx="103">
                  <c:v>57.02</c:v>
                </c:pt>
                <c:pt idx="104">
                  <c:v>58.8</c:v>
                </c:pt>
                <c:pt idx="105">
                  <c:v>58.74</c:v>
                </c:pt>
                <c:pt idx="106">
                  <c:v>59.77</c:v>
                </c:pt>
                <c:pt idx="107">
                  <c:v>59.42</c:v>
                </c:pt>
                <c:pt idx="108">
                  <c:v>58.16</c:v>
                </c:pt>
                <c:pt idx="109">
                  <c:v>57.73</c:v>
                </c:pt>
                <c:pt idx="110">
                  <c:v>57.2</c:v>
                </c:pt>
                <c:pt idx="111">
                  <c:v>56.58</c:v>
                </c:pt>
                <c:pt idx="112">
                  <c:v>55.5</c:v>
                </c:pt>
                <c:pt idx="113">
                  <c:v>56.18</c:v>
                </c:pt>
                <c:pt idx="114">
                  <c:v>56.76</c:v>
                </c:pt>
                <c:pt idx="115">
                  <c:v>55.52</c:v>
                </c:pt>
                <c:pt idx="116">
                  <c:v>55.06</c:v>
                </c:pt>
                <c:pt idx="117">
                  <c:v>54.2</c:v>
                </c:pt>
                <c:pt idx="118">
                  <c:v>54.55</c:v>
                </c:pt>
                <c:pt idx="119">
                  <c:v>54.16</c:v>
                </c:pt>
                <c:pt idx="120">
                  <c:v>54.48</c:v>
                </c:pt>
                <c:pt idx="121">
                  <c:v>53.63</c:v>
                </c:pt>
                <c:pt idx="122">
                  <c:v>52.6</c:v>
                </c:pt>
                <c:pt idx="123">
                  <c:v>53.15</c:v>
                </c:pt>
                <c:pt idx="124">
                  <c:v>52.69</c:v>
                </c:pt>
                <c:pt idx="125">
                  <c:v>51.91</c:v>
                </c:pt>
                <c:pt idx="126">
                  <c:v>51.64</c:v>
                </c:pt>
                <c:pt idx="127">
                  <c:v>51.87</c:v>
                </c:pt>
                <c:pt idx="128">
                  <c:v>51.87</c:v>
                </c:pt>
                <c:pt idx="129">
                  <c:v>51.73</c:v>
                </c:pt>
                <c:pt idx="130">
                  <c:v>52.31</c:v>
                </c:pt>
                <c:pt idx="131">
                  <c:v>52.29</c:v>
                </c:pt>
                <c:pt idx="132">
                  <c:v>51.94</c:v>
                </c:pt>
                <c:pt idx="133">
                  <c:v>50.96</c:v>
                </c:pt>
                <c:pt idx="134">
                  <c:v>50.37</c:v>
                </c:pt>
                <c:pt idx="135">
                  <c:v>50.39</c:v>
                </c:pt>
                <c:pt idx="136">
                  <c:v>49.9</c:v>
                </c:pt>
                <c:pt idx="137">
                  <c:v>51.29</c:v>
                </c:pt>
                <c:pt idx="138">
                  <c:v>51.47</c:v>
                </c:pt>
                <c:pt idx="139">
                  <c:v>52.59</c:v>
                </c:pt>
                <c:pt idx="140">
                  <c:v>52.16</c:v>
                </c:pt>
                <c:pt idx="141">
                  <c:v>52.18</c:v>
                </c:pt>
                <c:pt idx="142">
                  <c:v>51.42</c:v>
                </c:pt>
                <c:pt idx="143">
                  <c:v>52.48</c:v>
                </c:pt>
                <c:pt idx="144">
                  <c:v>52.88</c:v>
                </c:pt>
                <c:pt idx="145">
                  <c:v>52.09</c:v>
                </c:pt>
                <c:pt idx="146">
                  <c:v>50.77</c:v>
                </c:pt>
                <c:pt idx="147">
                  <c:v>51.99</c:v>
                </c:pt>
                <c:pt idx="148">
                  <c:v>52</c:v>
                </c:pt>
                <c:pt idx="149">
                  <c:v>50.67</c:v>
                </c:pt>
                <c:pt idx="150">
                  <c:v>50.08</c:v>
                </c:pt>
                <c:pt idx="151">
                  <c:v>49.19</c:v>
                </c:pt>
                <c:pt idx="152">
                  <c:v>47.81</c:v>
                </c:pt>
                <c:pt idx="153">
                  <c:v>47.47</c:v>
                </c:pt>
                <c:pt idx="154">
                  <c:v>48.54</c:v>
                </c:pt>
                <c:pt idx="155">
                  <c:v>48.34</c:v>
                </c:pt>
                <c:pt idx="156">
                  <c:v>47.92</c:v>
                </c:pt>
                <c:pt idx="157">
                  <c:v>47.66</c:v>
                </c:pt>
                <c:pt idx="158">
                  <c:v>47.89</c:v>
                </c:pt>
                <c:pt idx="159">
                  <c:v>47.65</c:v>
                </c:pt>
                <c:pt idx="160">
                  <c:v>46.73</c:v>
                </c:pt>
                <c:pt idx="161">
                  <c:v>46.68</c:v>
                </c:pt>
                <c:pt idx="162">
                  <c:v>46.57</c:v>
                </c:pt>
                <c:pt idx="163">
                  <c:v>46.47</c:v>
                </c:pt>
                <c:pt idx="164">
                  <c:v>48.53</c:v>
                </c:pt>
                <c:pt idx="165">
                  <c:v>47.58</c:v>
                </c:pt>
                <c:pt idx="166">
                  <c:v>49.15</c:v>
                </c:pt>
                <c:pt idx="167">
                  <c:v>49.13</c:v>
                </c:pt>
                <c:pt idx="168">
                  <c:v>47.08</c:v>
                </c:pt>
                <c:pt idx="169">
                  <c:v>47.02</c:v>
                </c:pt>
                <c:pt idx="170">
                  <c:v>46.45</c:v>
                </c:pt>
                <c:pt idx="171">
                  <c:v>46.17</c:v>
                </c:pt>
                <c:pt idx="172">
                  <c:v>44.09</c:v>
                </c:pt>
                <c:pt idx="173">
                  <c:v>44.14</c:v>
                </c:pt>
                <c:pt idx="174">
                  <c:v>44.46</c:v>
                </c:pt>
                <c:pt idx="175">
                  <c:v>44.62</c:v>
                </c:pt>
                <c:pt idx="176">
                  <c:v>43.98</c:v>
                </c:pt>
                <c:pt idx="177">
                  <c:v>45.93</c:v>
                </c:pt>
                <c:pt idx="178">
                  <c:v>45.7</c:v>
                </c:pt>
                <c:pt idx="179">
                  <c:v>45.61</c:v>
                </c:pt>
                <c:pt idx="180">
                  <c:v>45.47</c:v>
                </c:pt>
                <c:pt idx="181">
                  <c:v>46.95</c:v>
                </c:pt>
                <c:pt idx="182">
                  <c:v>47.18</c:v>
                </c:pt>
                <c:pt idx="183" formatCode="General">
                  <c:v>46.64</c:v>
                </c:pt>
                <c:pt idx="184" formatCode="General">
                  <c:v>46.3</c:v>
                </c:pt>
                <c:pt idx="185" formatCode="General">
                  <c:v>47.08</c:v>
                </c:pt>
                <c:pt idx="186" formatCode="General">
                  <c:v>48.11</c:v>
                </c:pt>
                <c:pt idx="187" formatCode="General">
                  <c:v>48.25</c:v>
                </c:pt>
                <c:pt idx="188" formatCode="General">
                  <c:v>48.46</c:v>
                </c:pt>
                <c:pt idx="189" formatCode="General">
                  <c:v>50.41</c:v>
                </c:pt>
                <c:pt idx="190" formatCode="General">
                  <c:v>49.4</c:v>
                </c:pt>
                <c:pt idx="191" formatCode="General">
                  <c:v>50.65</c:v>
                </c:pt>
                <c:pt idx="192" formatCode="General">
                  <c:v>52.25</c:v>
                </c:pt>
                <c:pt idx="193" formatCode="General">
                  <c:v>50.84</c:v>
                </c:pt>
                <c:pt idx="194" formatCode="General">
                  <c:v>52.25</c:v>
                </c:pt>
                <c:pt idx="195" formatCode="General">
                  <c:v>53.29</c:v>
                </c:pt>
                <c:pt idx="196" formatCode="General">
                  <c:v>53.19</c:v>
                </c:pt>
                <c:pt idx="197" formatCode="General">
                  <c:v>53.35</c:v>
                </c:pt>
                <c:pt idx="198" formatCode="General">
                  <c:v>52.78</c:v>
                </c:pt>
                <c:pt idx="199" formatCode="General">
                  <c:v>51.71</c:v>
                </c:pt>
                <c:pt idx="200" formatCode="General">
                  <c:v>51.76</c:v>
                </c:pt>
                <c:pt idx="201" formatCode="General">
                  <c:v>51.21</c:v>
                </c:pt>
                <c:pt idx="202" formatCode="General">
                  <c:v>51.29</c:v>
                </c:pt>
                <c:pt idx="203" formatCode="General">
                  <c:v>49.08</c:v>
                </c:pt>
                <c:pt idx="204" formatCode="General">
                  <c:v>49.18</c:v>
                </c:pt>
                <c:pt idx="205" formatCode="General">
                  <c:v>48.09</c:v>
                </c:pt>
                <c:pt idx="206" formatCode="General">
                  <c:v>47.06</c:v>
                </c:pt>
                <c:pt idx="207" formatCode="General">
                  <c:v>46.61</c:v>
                </c:pt>
                <c:pt idx="208" formatCode="General">
                  <c:v>47.45</c:v>
                </c:pt>
                <c:pt idx="209" formatCode="General">
                  <c:v>47.53</c:v>
                </c:pt>
                <c:pt idx="210" formatCode="General">
                  <c:v>48.82</c:v>
                </c:pt>
                <c:pt idx="211" formatCode="General">
                  <c:v>49.31</c:v>
                </c:pt>
                <c:pt idx="212" formatCode="General">
                  <c:v>50.41</c:v>
                </c:pt>
                <c:pt idx="213" formatCode="General">
                  <c:v>49.46</c:v>
                </c:pt>
                <c:pt idx="214" formatCode="General">
                  <c:v>49.46</c:v>
                </c:pt>
                <c:pt idx="215" formatCode="General">
                  <c:v>49.99</c:v>
                </c:pt>
                <c:pt idx="216" formatCode="General">
                  <c:v>49.37</c:v>
                </c:pt>
                <c:pt idx="217" formatCode="General">
                  <c:v>49.45</c:v>
                </c:pt>
                <c:pt idx="218" formatCode="General">
                  <c:v>49.93</c:v>
                </c:pt>
                <c:pt idx="219" formatCode="General">
                  <c:v>50.66</c:v>
                </c:pt>
                <c:pt idx="220" formatCode="General">
                  <c:v>52.43</c:v>
                </c:pt>
                <c:pt idx="221" formatCode="General">
                  <c:v>52.6</c:v>
                </c:pt>
                <c:pt idx="222" formatCode="General">
                  <c:v>54.79</c:v>
                </c:pt>
                <c:pt idx="223" formatCode="General">
                  <c:v>55.05</c:v>
                </c:pt>
                <c:pt idx="224" formatCode="General">
                  <c:v>54.75</c:v>
                </c:pt>
                <c:pt idx="225" formatCode="General">
                  <c:v>54.73</c:v>
                </c:pt>
                <c:pt idx="226" formatCode="General">
                  <c:v>54.79</c:v>
                </c:pt>
                <c:pt idx="227" formatCode="General">
                  <c:v>54.24</c:v>
                </c:pt>
                <c:pt idx="228" formatCode="General">
                  <c:v>53.62</c:v>
                </c:pt>
                <c:pt idx="229" formatCode="General">
                  <c:v>53.41</c:v>
                </c:pt>
                <c:pt idx="230" formatCode="General">
                  <c:v>53.08</c:v>
                </c:pt>
                <c:pt idx="231" formatCode="General">
                  <c:v>52.04</c:v>
                </c:pt>
                <c:pt idx="232" formatCode="General">
                  <c:v>52.2</c:v>
                </c:pt>
                <c:pt idx="233" formatCode="General">
                  <c:v>52.25</c:v>
                </c:pt>
                <c:pt idx="234" formatCode="General">
                  <c:v>51.36</c:v>
                </c:pt>
                <c:pt idx="235" formatCode="General">
                  <c:v>50.72</c:v>
                </c:pt>
                <c:pt idx="236" formatCode="General">
                  <c:v>50.12</c:v>
                </c:pt>
                <c:pt idx="237" formatCode="General">
                  <c:v>49.97</c:v>
                </c:pt>
                <c:pt idx="238" formatCode="General">
                  <c:v>50.17</c:v>
                </c:pt>
                <c:pt idx="239" formatCode="General">
                  <c:v>49.56</c:v>
                </c:pt>
                <c:pt idx="240" formatCode="General">
                  <c:v>50.14</c:v>
                </c:pt>
                <c:pt idx="241" formatCode="General">
                  <c:v>50.67</c:v>
                </c:pt>
                <c:pt idx="242" formatCode="General">
                  <c:v>50.58</c:v>
                </c:pt>
                <c:pt idx="243" formatCode="General">
                  <c:v>50.56</c:v>
                </c:pt>
                <c:pt idx="244" formatCode="General">
                  <c:v>50.63</c:v>
                </c:pt>
                <c:pt idx="245" formatCode="General">
                  <c:v>49.6</c:v>
                </c:pt>
                <c:pt idx="246" formatCode="General">
                  <c:v>50.1</c:v>
                </c:pt>
                <c:pt idx="247" formatCode="General">
                  <c:v>50.63</c:v>
                </c:pt>
                <c:pt idx="248" formatCode="General">
                  <c:v>50.65</c:v>
                </c:pt>
                <c:pt idx="249" formatCode="General">
                  <c:v>53.3</c:v>
                </c:pt>
                <c:pt idx="250" formatCode="General">
                  <c:v>54.61</c:v>
                </c:pt>
                <c:pt idx="251" formatCode="General">
                  <c:v>54.73</c:v>
                </c:pt>
                <c:pt idx="252" formatCode="General">
                  <c:v>54.12</c:v>
                </c:pt>
                <c:pt idx="253" formatCode="General">
                  <c:v>54.16</c:v>
                </c:pt>
                <c:pt idx="254" formatCode="General">
                  <c:v>55.72</c:v>
                </c:pt>
                <c:pt idx="255" formatCode="General">
                  <c:v>53.36</c:v>
                </c:pt>
                <c:pt idx="256" formatCode="General">
                  <c:v>54.65</c:v>
                </c:pt>
                <c:pt idx="257" formatCode="General">
                  <c:v>54.69</c:v>
                </c:pt>
                <c:pt idx="258" formatCode="General">
                  <c:v>55.82</c:v>
                </c:pt>
                <c:pt idx="259" formatCode="General">
                  <c:v>54.9</c:v>
                </c:pt>
                <c:pt idx="260" formatCode="General">
                  <c:v>56.34</c:v>
                </c:pt>
                <c:pt idx="261" formatCode="General">
                  <c:v>55.25</c:v>
                </c:pt>
                <c:pt idx="262" formatCode="General">
                  <c:v>54.48</c:v>
                </c:pt>
                <c:pt idx="263" formatCode="General">
                  <c:v>54.16</c:v>
                </c:pt>
                <c:pt idx="264" formatCode="General">
                  <c:v>54.57</c:v>
                </c:pt>
                <c:pt idx="265" formatCode="General">
                  <c:v>54.96</c:v>
                </c:pt>
                <c:pt idx="266" formatCode="General">
                  <c:v>54.15</c:v>
                </c:pt>
                <c:pt idx="267" formatCode="General">
                  <c:v>55.2</c:v>
                </c:pt>
                <c:pt idx="268" formatCode="General">
                  <c:v>53.98</c:v>
                </c:pt>
                <c:pt idx="269" formatCode="General">
                  <c:v>54.42</c:v>
                </c:pt>
                <c:pt idx="270" formatCode="General">
                  <c:v>53.79</c:v>
                </c:pt>
                <c:pt idx="271" formatCode="General">
                  <c:v>55.02</c:v>
                </c:pt>
                <c:pt idx="272" formatCode="General">
                  <c:v>55.92</c:v>
                </c:pt>
                <c:pt idx="273" formatCode="General">
                  <c:v>55.94</c:v>
                </c:pt>
                <c:pt idx="274" formatCode="General">
                  <c:v>55.79</c:v>
                </c:pt>
                <c:pt idx="275" formatCode="General">
                  <c:v>55.25</c:v>
                </c:pt>
                <c:pt idx="276" formatCode="General">
                  <c:v>54.77</c:v>
                </c:pt>
                <c:pt idx="277" formatCode="General">
                  <c:v>54.8</c:v>
                </c:pt>
                <c:pt idx="278" formatCode="General">
                  <c:v>55.89</c:v>
                </c:pt>
                <c:pt idx="279" formatCode="General">
                  <c:v>54.34</c:v>
                </c:pt>
                <c:pt idx="280" formatCode="General">
                  <c:v>54.7</c:v>
                </c:pt>
                <c:pt idx="281" formatCode="General">
                  <c:v>54.8</c:v>
                </c:pt>
                <c:pt idx="282" formatCode="General">
                  <c:v>55.04</c:v>
                </c:pt>
                <c:pt idx="283" formatCode="General">
                  <c:v>53.18</c:v>
                </c:pt>
                <c:pt idx="284" formatCode="General">
                  <c:v>53.77</c:v>
                </c:pt>
                <c:pt idx="285" formatCode="General">
                  <c:v>54.68</c:v>
                </c:pt>
                <c:pt idx="286" formatCode="General">
                  <c:v>54.3</c:v>
                </c:pt>
                <c:pt idx="287" formatCode="General">
                  <c:v>54.37</c:v>
                </c:pt>
                <c:pt idx="288" formatCode="General">
                  <c:v>54.51</c:v>
                </c:pt>
                <c:pt idx="289" formatCode="General">
                  <c:v>53.61</c:v>
                </c:pt>
                <c:pt idx="290" formatCode="General">
                  <c:v>53.2</c:v>
                </c:pt>
                <c:pt idx="291" formatCode="General">
                  <c:v>54.39</c:v>
                </c:pt>
                <c:pt idx="292" formatCode="General">
                  <c:v>55.9</c:v>
                </c:pt>
                <c:pt idx="293" formatCode="General">
                  <c:v>54.99</c:v>
                </c:pt>
                <c:pt idx="294" formatCode="General">
                  <c:v>54.57</c:v>
                </c:pt>
                <c:pt idx="295" formatCode="General">
                  <c:v>55.05</c:v>
                </c:pt>
                <c:pt idx="296" formatCode="General">
                  <c:v>54.96</c:v>
                </c:pt>
                <c:pt idx="297" formatCode="General">
                  <c:v>54.95</c:v>
                </c:pt>
                <c:pt idx="298" formatCode="General">
                  <c:v>53.93</c:v>
                </c:pt>
                <c:pt idx="299" formatCode="General">
                  <c:v>53.93</c:v>
                </c:pt>
                <c:pt idx="300" formatCode="General">
                  <c:v>53.93</c:v>
                </c:pt>
                <c:pt idx="301" formatCode="General">
                  <c:v>54.04</c:v>
                </c:pt>
                <c:pt idx="302" formatCode="General">
                  <c:v>53.01</c:v>
                </c:pt>
                <c:pt idx="303" formatCode="General">
                  <c:v>54.56</c:v>
                </c:pt>
                <c:pt idx="304" formatCode="General">
                  <c:v>53.53</c:v>
                </c:pt>
                <c:pt idx="305" formatCode="General">
                  <c:v>54.15</c:v>
                </c:pt>
                <c:pt idx="306" formatCode="General">
                  <c:v>51.72</c:v>
                </c:pt>
                <c:pt idx="307" formatCode="General">
                  <c:v>53.15</c:v>
                </c:pt>
                <c:pt idx="308" formatCode="General">
                  <c:v>53.28</c:v>
                </c:pt>
                <c:pt idx="309" formatCode="General">
                  <c:v>53.99</c:v>
                </c:pt>
                <c:pt idx="310" formatCode="General">
                  <c:v>52.19</c:v>
                </c:pt>
                <c:pt idx="311" formatCode="General">
                  <c:v>51.6</c:v>
                </c:pt>
                <c:pt idx="312" formatCode="General">
                  <c:v>51.9</c:v>
                </c:pt>
                <c:pt idx="313" formatCode="General">
                  <c:v>52.31</c:v>
                </c:pt>
                <c:pt idx="314" formatCode="General">
                  <c:v>53.3</c:v>
                </c:pt>
                <c:pt idx="315" formatCode="General">
                  <c:v>52.35</c:v>
                </c:pt>
                <c:pt idx="316" formatCode="General">
                  <c:v>52.28</c:v>
                </c:pt>
                <c:pt idx="317" formatCode="General">
                  <c:v>47.95</c:v>
                </c:pt>
                <c:pt idx="318" formatCode="General">
                  <c:v>44.68</c:v>
                </c:pt>
                <c:pt idx="319" formatCode="General">
                  <c:v>46.64</c:v>
                </c:pt>
                <c:pt idx="320" formatCode="General">
                  <c:v>46.32</c:v>
                </c:pt>
                <c:pt idx="321" formatCode="General">
                  <c:v>47.54</c:v>
                </c:pt>
                <c:pt idx="322" formatCode="General">
                  <c:v>46.54</c:v>
                </c:pt>
                <c:pt idx="323" formatCode="General">
                  <c:v>46.1</c:v>
                </c:pt>
                <c:pt idx="324" formatCode="General">
                  <c:v>45.96</c:v>
                </c:pt>
                <c:pt idx="325" formatCode="General">
                  <c:v>44.41</c:v>
                </c:pt>
                <c:pt idx="326" formatCode="General">
                  <c:v>44.57</c:v>
                </c:pt>
                <c:pt idx="327" formatCode="General">
                  <c:v>45.07</c:v>
                </c:pt>
                <c:pt idx="328" formatCode="General">
                  <c:v>44.15</c:v>
                </c:pt>
                <c:pt idx="329" formatCode="General">
                  <c:v>41.83</c:v>
                </c:pt>
                <c:pt idx="330" formatCode="General">
                  <c:v>41.61</c:v>
                </c:pt>
                <c:pt idx="331" formatCode="General">
                  <c:v>43.67</c:v>
                </c:pt>
                <c:pt idx="332" formatCode="General">
                  <c:v>43.88</c:v>
                </c:pt>
                <c:pt idx="333" formatCode="General">
                  <c:v>43.47</c:v>
                </c:pt>
                <c:pt idx="334" formatCode="General">
                  <c:v>42.83</c:v>
                </c:pt>
                <c:pt idx="335" formatCode="General">
                  <c:v>43.06</c:v>
                </c:pt>
                <c:pt idx="336" formatCode="General">
                  <c:v>43.84</c:v>
                </c:pt>
                <c:pt idx="337" formatCode="General">
                  <c:v>44.26</c:v>
                </c:pt>
                <c:pt idx="338" formatCode="General">
                  <c:v>46.2</c:v>
                </c:pt>
                <c:pt idx="339" formatCode="General">
                  <c:v>47.78</c:v>
                </c:pt>
                <c:pt idx="340" formatCode="General">
                  <c:v>49.13</c:v>
                </c:pt>
                <c:pt idx="341" formatCode="General">
                  <c:v>48.98</c:v>
                </c:pt>
                <c:pt idx="342" formatCode="General">
                  <c:v>49.08</c:v>
                </c:pt>
                <c:pt idx="343" formatCode="General">
                  <c:v>49.8</c:v>
                </c:pt>
                <c:pt idx="344" formatCode="General">
                  <c:v>50.28</c:v>
                </c:pt>
                <c:pt idx="345" formatCode="General">
                  <c:v>50.42</c:v>
                </c:pt>
                <c:pt idx="346" formatCode="General">
                  <c:v>51.85</c:v>
                </c:pt>
                <c:pt idx="347" formatCode="General">
                  <c:v>49.81</c:v>
                </c:pt>
                <c:pt idx="348" formatCode="General">
                  <c:v>49.31</c:v>
                </c:pt>
                <c:pt idx="349" formatCode="General">
                  <c:v>48.87</c:v>
                </c:pt>
                <c:pt idx="350" formatCode="General">
                  <c:v>49.29</c:v>
                </c:pt>
                <c:pt idx="351" formatCode="General">
                  <c:v>49.53</c:v>
                </c:pt>
                <c:pt idx="352" formatCode="General">
                  <c:v>50.48</c:v>
                </c:pt>
                <c:pt idx="353" formatCode="General">
                  <c:v>51.54</c:v>
                </c:pt>
                <c:pt idx="354" formatCode="General">
                  <c:v>50.49</c:v>
                </c:pt>
                <c:pt idx="355" formatCode="General">
                  <c:v>50.14</c:v>
                </c:pt>
                <c:pt idx="356" formatCode="General">
                  <c:v>49.57</c:v>
                </c:pt>
                <c:pt idx="357" formatCode="General">
                  <c:v>48.81</c:v>
                </c:pt>
                <c:pt idx="358" formatCode="General">
                  <c:v>48.61</c:v>
                </c:pt>
                <c:pt idx="359" formatCode="General">
                  <c:v>48.24</c:v>
                </c:pt>
                <c:pt idx="360" formatCode="General">
                  <c:v>48.43</c:v>
                </c:pt>
                <c:pt idx="361" formatCode="General">
                  <c:v>45.49</c:v>
                </c:pt>
                <c:pt idx="362" formatCode="General">
                  <c:v>44.95</c:v>
                </c:pt>
                <c:pt idx="363" formatCode="General">
                  <c:v>46.61</c:v>
                </c:pt>
                <c:pt idx="364" formatCode="General">
                  <c:v>46.71</c:v>
                </c:pt>
                <c:pt idx="365" formatCode="General">
                  <c:v>47.21</c:v>
                </c:pt>
                <c:pt idx="366" formatCode="General">
                  <c:v>45.99</c:v>
                </c:pt>
                <c:pt idx="367" formatCode="General">
                  <c:v>45.24</c:v>
                </c:pt>
                <c:pt idx="368" formatCode="General">
                  <c:v>46.04</c:v>
                </c:pt>
                <c:pt idx="369" formatCode="General">
                  <c:v>45.26</c:v>
                </c:pt>
                <c:pt idx="370" formatCode="General">
                  <c:v>45.83</c:v>
                </c:pt>
                <c:pt idx="371" formatCode="General">
                  <c:v>45.65</c:v>
                </c:pt>
                <c:pt idx="372" formatCode="General">
                  <c:v>46.48</c:v>
                </c:pt>
                <c:pt idx="373" formatCode="General">
                  <c:v>47.82</c:v>
                </c:pt>
                <c:pt idx="374" formatCode="General">
                  <c:v>48.37</c:v>
                </c:pt>
                <c:pt idx="375" formatCode="General">
                  <c:v>49.23</c:v>
                </c:pt>
                <c:pt idx="376" formatCode="General">
                  <c:v>47</c:v>
                </c:pt>
                <c:pt idx="377" formatCode="General">
                  <c:v>46.21</c:v>
                </c:pt>
                <c:pt idx="378" formatCode="General">
                  <c:v>46.72</c:v>
                </c:pt>
                <c:pt idx="379" formatCode="General">
                  <c:v>45.96</c:v>
                </c:pt>
                <c:pt idx="380" formatCode="General">
                  <c:v>45.05</c:v>
                </c:pt>
                <c:pt idx="381" formatCode="General">
                  <c:v>47.94</c:v>
                </c:pt>
                <c:pt idx="382" formatCode="General">
                  <c:v>47.94</c:v>
                </c:pt>
                <c:pt idx="383" formatCode="General">
                  <c:v>49.66</c:v>
                </c:pt>
                <c:pt idx="384" formatCode="General">
                  <c:v>49.66</c:v>
                </c:pt>
                <c:pt idx="385" formatCode="General">
                  <c:v>49.25</c:v>
                </c:pt>
                <c:pt idx="386" formatCode="General">
                  <c:v>47.56</c:v>
                </c:pt>
                <c:pt idx="387" formatCode="General">
                  <c:v>48.7</c:v>
                </c:pt>
                <c:pt idx="388" formatCode="General">
                  <c:v>48.1</c:v>
                </c:pt>
                <c:pt idx="389" formatCode="General">
                  <c:v>49.39</c:v>
                </c:pt>
                <c:pt idx="390" formatCode="General">
                  <c:v>49.46</c:v>
                </c:pt>
                <c:pt idx="391" formatCode="General">
                  <c:v>48.58</c:v>
                </c:pt>
                <c:pt idx="392" formatCode="General">
                  <c:v>48.27</c:v>
                </c:pt>
                <c:pt idx="393" formatCode="General">
                  <c:v>47.31</c:v>
                </c:pt>
                <c:pt idx="394" formatCode="General">
                  <c:v>45.12</c:v>
                </c:pt>
                <c:pt idx="395" formatCode="General">
                  <c:v>44.23</c:v>
                </c:pt>
                <c:pt idx="396" formatCode="General">
                  <c:v>42.19</c:v>
                </c:pt>
                <c:pt idx="397" formatCode="General">
                  <c:v>43.37</c:v>
                </c:pt>
                <c:pt idx="398" formatCode="General">
                  <c:v>43.24</c:v>
                </c:pt>
                <c:pt idx="399" formatCode="General">
                  <c:v>42.47</c:v>
                </c:pt>
                <c:pt idx="400" formatCode="General">
                  <c:v>41.33</c:v>
                </c:pt>
                <c:pt idx="401" formatCode="General">
                  <c:v>40.450000000000003</c:v>
                </c:pt>
                <c:pt idx="402" formatCode="General">
                  <c:v>40</c:v>
                </c:pt>
                <c:pt idx="403" formatCode="General">
                  <c:v>40.17</c:v>
                </c:pt>
                <c:pt idx="404" formatCode="General">
                  <c:v>40.76</c:v>
                </c:pt>
                <c:pt idx="405" formatCode="General">
                  <c:v>41.87</c:v>
                </c:pt>
                <c:pt idx="406" formatCode="General">
                  <c:v>42.78</c:v>
                </c:pt>
                <c:pt idx="407" formatCode="General">
                  <c:v>43.56</c:v>
                </c:pt>
                <c:pt idx="408" formatCode="General">
                  <c:v>43.76</c:v>
                </c:pt>
                <c:pt idx="409" formatCode="General">
                  <c:v>44.24</c:v>
                </c:pt>
                <c:pt idx="410" formatCode="General">
                  <c:v>44.99</c:v>
                </c:pt>
                <c:pt idx="411" formatCode="General">
                  <c:v>45.82</c:v>
                </c:pt>
                <c:pt idx="412" formatCode="General">
                  <c:v>45.7</c:v>
                </c:pt>
                <c:pt idx="413" formatCode="General">
                  <c:v>45.35</c:v>
                </c:pt>
                <c:pt idx="414" formatCode="General">
                  <c:v>46.25</c:v>
                </c:pt>
                <c:pt idx="415" formatCode="General">
                  <c:v>46.01</c:v>
                </c:pt>
                <c:pt idx="416" formatCode="General">
                  <c:v>44.67</c:v>
                </c:pt>
                <c:pt idx="417" formatCode="General">
                  <c:v>46.72</c:v>
                </c:pt>
                <c:pt idx="418" formatCode="General">
                  <c:v>44.04</c:v>
                </c:pt>
                <c:pt idx="419" formatCode="General">
                  <c:v>44.53</c:v>
                </c:pt>
                <c:pt idx="420" formatCode="General">
                  <c:v>45.93</c:v>
                </c:pt>
                <c:pt idx="421" formatCode="General">
                  <c:v>45.7</c:v>
                </c:pt>
                <c:pt idx="422" formatCode="General">
                  <c:v>45.64</c:v>
                </c:pt>
                <c:pt idx="423" formatCode="General">
                  <c:v>48.02</c:v>
                </c:pt>
                <c:pt idx="424" formatCode="General">
                  <c:v>47.65</c:v>
                </c:pt>
                <c:pt idx="425" formatCode="General">
                  <c:v>48.05</c:v>
                </c:pt>
                <c:pt idx="426" formatCode="General">
                  <c:v>48.4</c:v>
                </c:pt>
                <c:pt idx="427" formatCode="General">
                  <c:v>46.29</c:v>
                </c:pt>
                <c:pt idx="428" formatCode="General">
                  <c:v>45.07</c:v>
                </c:pt>
                <c:pt idx="429" formatCode="General">
                  <c:v>46.69</c:v>
                </c:pt>
                <c:pt idx="430" formatCode="General">
                  <c:v>48.63</c:v>
                </c:pt>
                <c:pt idx="431" formatCode="General">
                  <c:v>48.43</c:v>
                </c:pt>
                <c:pt idx="432" formatCode="General">
                  <c:v>48.18</c:v>
                </c:pt>
                <c:pt idx="433" formatCode="General">
                  <c:v>48.68</c:v>
                </c:pt>
                <c:pt idx="434" formatCode="General">
                  <c:v>46.57</c:v>
                </c:pt>
                <c:pt idx="435" formatCode="General">
                  <c:v>45.66</c:v>
                </c:pt>
                <c:pt idx="436" formatCode="General">
                  <c:v>47.47</c:v>
                </c:pt>
                <c:pt idx="437" formatCode="General">
                  <c:v>47.88</c:v>
                </c:pt>
                <c:pt idx="438" formatCode="General">
                  <c:v>49.36</c:v>
                </c:pt>
                <c:pt idx="439" formatCode="General">
                  <c:v>49.7</c:v>
                </c:pt>
                <c:pt idx="440" formatCode="General">
                  <c:v>50.59</c:v>
                </c:pt>
                <c:pt idx="441" formatCode="General">
                  <c:v>50.73</c:v>
                </c:pt>
                <c:pt idx="442" formatCode="General">
                  <c:v>49.76</c:v>
                </c:pt>
                <c:pt idx="443" formatCode="General">
                  <c:v>48.94</c:v>
                </c:pt>
                <c:pt idx="444" formatCode="General">
                  <c:v>48.5</c:v>
                </c:pt>
                <c:pt idx="445" formatCode="General">
                  <c:v>49.05</c:v>
                </c:pt>
                <c:pt idx="446" formatCode="General">
                  <c:v>48.81</c:v>
                </c:pt>
                <c:pt idx="447" formatCode="General">
                  <c:v>49.26</c:v>
                </c:pt>
                <c:pt idx="448" formatCode="General">
                  <c:v>49.09</c:v>
                </c:pt>
                <c:pt idx="449" formatCode="General">
                  <c:v>49.52</c:v>
                </c:pt>
                <c:pt idx="450" formatCode="General">
                  <c:v>48.87</c:v>
                </c:pt>
                <c:pt idx="451" formatCode="General">
                  <c:v>48.42</c:v>
                </c:pt>
                <c:pt idx="452" formatCode="General">
                  <c:v>47.77</c:v>
                </c:pt>
                <c:pt idx="453" formatCode="General">
                  <c:v>48.54</c:v>
                </c:pt>
                <c:pt idx="454" formatCode="General">
                  <c:v>47.01</c:v>
                </c:pt>
                <c:pt idx="455" formatCode="General">
                  <c:v>48.93</c:v>
                </c:pt>
                <c:pt idx="456" formatCode="General">
                  <c:v>48.71</c:v>
                </c:pt>
                <c:pt idx="457" formatCode="General">
                  <c:v>48.49</c:v>
                </c:pt>
                <c:pt idx="458" formatCode="General">
                  <c:v>47.05</c:v>
                </c:pt>
                <c:pt idx="459" formatCode="General">
                  <c:v>46.43</c:v>
                </c:pt>
                <c:pt idx="460" formatCode="General">
                  <c:v>46.08</c:v>
                </c:pt>
                <c:pt idx="461" formatCode="General">
                  <c:v>44.01</c:v>
                </c:pt>
                <c:pt idx="462" formatCode="General">
                  <c:v>42.43</c:v>
                </c:pt>
                <c:pt idx="463" formatCode="General">
                  <c:v>44.6</c:v>
                </c:pt>
                <c:pt idx="464" formatCode="General">
                  <c:v>44.39</c:v>
                </c:pt>
                <c:pt idx="465" formatCode="General">
                  <c:v>43.08</c:v>
                </c:pt>
                <c:pt idx="466" formatCode="General">
                  <c:v>43.09</c:v>
                </c:pt>
                <c:pt idx="467" formatCode="General">
                  <c:v>45.82</c:v>
                </c:pt>
                <c:pt idx="468" formatCode="General">
                  <c:v>45.64</c:v>
                </c:pt>
                <c:pt idx="469" formatCode="General">
                  <c:v>45.6</c:v>
                </c:pt>
                <c:pt idx="470" formatCode="General">
                  <c:v>44.17</c:v>
                </c:pt>
                <c:pt idx="471" formatCode="General">
                  <c:v>43.94</c:v>
                </c:pt>
                <c:pt idx="472" formatCode="General">
                  <c:v>42.97</c:v>
                </c:pt>
                <c:pt idx="473" formatCode="General">
                  <c:v>43.97</c:v>
                </c:pt>
                <c:pt idx="474" formatCode="General">
                  <c:v>43.48</c:v>
                </c:pt>
                <c:pt idx="475" formatCode="General">
                  <c:v>43.09</c:v>
                </c:pt>
                <c:pt idx="476" formatCode="General">
                  <c:v>43.02</c:v>
                </c:pt>
                <c:pt idx="477" formatCode="General">
                  <c:v>41.64</c:v>
                </c:pt>
                <c:pt idx="478" formatCode="General">
                  <c:v>41.32</c:v>
                </c:pt>
                <c:pt idx="479" formatCode="General">
                  <c:v>43.02</c:v>
                </c:pt>
                <c:pt idx="480" formatCode="General">
                  <c:v>42.81</c:v>
                </c:pt>
                <c:pt idx="481" formatCode="General">
                  <c:v>43.02</c:v>
                </c:pt>
                <c:pt idx="482" formatCode="General">
                  <c:v>41.58</c:v>
                </c:pt>
                <c:pt idx="483" formatCode="General">
                  <c:v>40.71</c:v>
                </c:pt>
                <c:pt idx="484" formatCode="General">
                  <c:v>37.15</c:v>
                </c:pt>
                <c:pt idx="485" formatCode="General">
                  <c:v>37.770000000000003</c:v>
                </c:pt>
                <c:pt idx="486" formatCode="General">
                  <c:v>35.880000000000003</c:v>
                </c:pt>
                <c:pt idx="487" formatCode="General">
                  <c:v>36.049999999999997</c:v>
                </c:pt>
                <c:pt idx="488" formatCode="General">
                  <c:v>36.42</c:v>
                </c:pt>
                <c:pt idx="489" formatCode="General">
                  <c:v>36.75</c:v>
                </c:pt>
                <c:pt idx="490" formatCode="General">
                  <c:v>36.75</c:v>
                </c:pt>
                <c:pt idx="491" formatCode="General">
                  <c:v>36.75</c:v>
                </c:pt>
                <c:pt idx="492" formatCode="General">
                  <c:v>38.33</c:v>
                </c:pt>
                <c:pt idx="493" formatCode="General">
                  <c:v>38.33</c:v>
                </c:pt>
                <c:pt idx="494" formatCode="General">
                  <c:v>38.840000000000003</c:v>
                </c:pt>
                <c:pt idx="495" formatCode="General">
                  <c:v>40.54</c:v>
                </c:pt>
                <c:pt idx="496" formatCode="General">
                  <c:v>39.909999999999997</c:v>
                </c:pt>
                <c:pt idx="497" formatCode="General">
                  <c:v>39.26</c:v>
                </c:pt>
                <c:pt idx="498" formatCode="General">
                  <c:v>39.29</c:v>
                </c:pt>
                <c:pt idx="499" formatCode="General">
                  <c:v>38.380000000000003</c:v>
                </c:pt>
                <c:pt idx="500" formatCode="General">
                  <c:v>37.49</c:v>
                </c:pt>
                <c:pt idx="501" formatCode="General">
                  <c:v>38.06</c:v>
                </c:pt>
                <c:pt idx="502" formatCode="General">
                  <c:v>39.409999999999997</c:v>
                </c:pt>
                <c:pt idx="503" formatCode="General">
                  <c:v>38.630000000000003</c:v>
                </c:pt>
                <c:pt idx="504" formatCode="General">
                  <c:v>40.26</c:v>
                </c:pt>
                <c:pt idx="505" formatCode="General">
                  <c:v>39.159999999999997</c:v>
                </c:pt>
                <c:pt idx="506" formatCode="General">
                  <c:v>39.020000000000003</c:v>
                </c:pt>
                <c:pt idx="507" formatCode="General">
                  <c:v>37.61</c:v>
                </c:pt>
                <c:pt idx="508" formatCode="General">
                  <c:v>35.75</c:v>
                </c:pt>
                <c:pt idx="509" formatCode="General">
                  <c:v>36.380000000000003</c:v>
                </c:pt>
                <c:pt idx="510" formatCode="General">
                  <c:v>35.730000000000011</c:v>
                </c:pt>
                <c:pt idx="511" formatCode="General">
                  <c:v>35.92</c:v>
                </c:pt>
                <c:pt idx="512" formatCode="General">
                  <c:v>35.76</c:v>
                </c:pt>
                <c:pt idx="513" formatCode="General">
                  <c:v>32.83</c:v>
                </c:pt>
                <c:pt idx="514" formatCode="General">
                  <c:v>31.5</c:v>
                </c:pt>
                <c:pt idx="515" formatCode="General">
                  <c:v>31.9</c:v>
                </c:pt>
                <c:pt idx="516" formatCode="General">
                  <c:v>33.590000000000003</c:v>
                </c:pt>
                <c:pt idx="517" formatCode="General">
                  <c:v>31.66</c:v>
                </c:pt>
                <c:pt idx="518" formatCode="General">
                  <c:v>33.200000000000003</c:v>
                </c:pt>
                <c:pt idx="519" formatCode="General">
                  <c:v>33.21</c:v>
                </c:pt>
                <c:pt idx="520" formatCode="General">
                  <c:v>31.09</c:v>
                </c:pt>
                <c:pt idx="521" formatCode="General">
                  <c:v>31.8</c:v>
                </c:pt>
                <c:pt idx="522" formatCode="General">
                  <c:v>28.82</c:v>
                </c:pt>
                <c:pt idx="523" formatCode="General">
                  <c:v>29.64</c:v>
                </c:pt>
                <c:pt idx="524" formatCode="General">
                  <c:v>30.15</c:v>
                </c:pt>
                <c:pt idx="525" formatCode="General">
                  <c:v>31.64</c:v>
                </c:pt>
                <c:pt idx="526" formatCode="General">
                  <c:v>32.35</c:v>
                </c:pt>
                <c:pt idx="527" formatCode="General">
                  <c:v>32.76</c:v>
                </c:pt>
                <c:pt idx="528" formatCode="General">
                  <c:v>32.380000000000003</c:v>
                </c:pt>
                <c:pt idx="529" formatCode="General">
                  <c:v>30.98</c:v>
                </c:pt>
                <c:pt idx="530" formatCode="General">
                  <c:v>32.450000000000003</c:v>
                </c:pt>
                <c:pt idx="531" formatCode="General">
                  <c:v>33.14</c:v>
                </c:pt>
                <c:pt idx="532" formatCode="General">
                  <c:v>33.01</c:v>
                </c:pt>
                <c:pt idx="533" formatCode="General">
                  <c:v>31.83</c:v>
                </c:pt>
                <c:pt idx="534" formatCode="General">
                  <c:v>30.94</c:v>
                </c:pt>
                <c:pt idx="535" formatCode="General">
                  <c:v>29.82</c:v>
                </c:pt>
                <c:pt idx="536" formatCode="General">
                  <c:v>30.46</c:v>
                </c:pt>
                <c:pt idx="537" formatCode="General">
                  <c:v>27.59</c:v>
                </c:pt>
                <c:pt idx="538" formatCode="General">
                  <c:v>26.01</c:v>
                </c:pt>
                <c:pt idx="539" formatCode="General">
                  <c:v>27.36</c:v>
                </c:pt>
                <c:pt idx="540" formatCode="General">
                  <c:v>27.36</c:v>
                </c:pt>
                <c:pt idx="541" formatCode="General">
                  <c:v>28.8</c:v>
                </c:pt>
                <c:pt idx="542" formatCode="General">
                  <c:v>28.84</c:v>
                </c:pt>
                <c:pt idx="543" formatCode="General">
                  <c:v>28.58</c:v>
                </c:pt>
                <c:pt idx="544" formatCode="General">
                  <c:v>29.14</c:v>
                </c:pt>
                <c:pt idx="545" formatCode="General">
                  <c:v>30.14</c:v>
                </c:pt>
                <c:pt idx="546" formatCode="General">
                  <c:v>31.67</c:v>
                </c:pt>
                <c:pt idx="547" formatCode="General">
                  <c:v>33.57</c:v>
                </c:pt>
                <c:pt idx="548" formatCode="General">
                  <c:v>33.89</c:v>
                </c:pt>
                <c:pt idx="549" formatCode="General">
                  <c:v>35.56</c:v>
                </c:pt>
                <c:pt idx="550" formatCode="General">
                  <c:v>36.28</c:v>
                </c:pt>
                <c:pt idx="551" formatCode="General">
                  <c:v>36.61</c:v>
                </c:pt>
                <c:pt idx="552" formatCode="General">
                  <c:v>36.61</c:v>
                </c:pt>
                <c:pt idx="553" formatCode="General">
                  <c:v>35.65</c:v>
                </c:pt>
                <c:pt idx="554" formatCode="General">
                  <c:v>36.85</c:v>
                </c:pt>
                <c:pt idx="555" formatCode="General">
                  <c:v>37.08</c:v>
                </c:pt>
                <c:pt idx="556" formatCode="General">
                  <c:v>37.08</c:v>
                </c:pt>
                <c:pt idx="557" formatCode="General">
                  <c:v>37.22</c:v>
                </c:pt>
                <c:pt idx="558" formatCode="General">
                  <c:v>35.79</c:v>
                </c:pt>
                <c:pt idx="559" formatCode="General">
                  <c:v>35.26</c:v>
                </c:pt>
                <c:pt idx="560" formatCode="General">
                  <c:v>35.340000000000003</c:v>
                </c:pt>
                <c:pt idx="561" formatCode="General">
                  <c:v>36.76</c:v>
                </c:pt>
                <c:pt idx="562" formatCode="General">
                  <c:v>36.29</c:v>
                </c:pt>
                <c:pt idx="563" formatCode="General">
                  <c:v>36.96</c:v>
                </c:pt>
                <c:pt idx="564" formatCode="General">
                  <c:v>37.659999999999997</c:v>
                </c:pt>
                <c:pt idx="565" formatCode="General">
                  <c:v>36.51</c:v>
                </c:pt>
                <c:pt idx="566" formatCode="General">
                  <c:v>36.99</c:v>
                </c:pt>
                <c:pt idx="567" formatCode="General">
                  <c:v>38.65</c:v>
                </c:pt>
                <c:pt idx="568" formatCode="General">
                  <c:v>39.04</c:v>
                </c:pt>
                <c:pt idx="569" formatCode="General">
                  <c:v>39.44</c:v>
                </c:pt>
                <c:pt idx="570" formatCode="General">
                  <c:v>39.69</c:v>
                </c:pt>
                <c:pt idx="571" formatCode="General">
                  <c:v>41.44</c:v>
                </c:pt>
                <c:pt idx="572" formatCode="General">
                  <c:v>42</c:v>
                </c:pt>
                <c:pt idx="573" formatCode="General">
                  <c:v>41.92</c:v>
                </c:pt>
                <c:pt idx="574" formatCode="General">
                  <c:v>42.97</c:v>
                </c:pt>
                <c:pt idx="575" formatCode="General">
                  <c:v>43.73</c:v>
                </c:pt>
                <c:pt idx="576" formatCode="General">
                  <c:v>43.07</c:v>
                </c:pt>
                <c:pt idx="577" formatCode="General">
                  <c:v>43.55</c:v>
                </c:pt>
                <c:pt idx="578" formatCode="General">
                  <c:v>43.56</c:v>
                </c:pt>
                <c:pt idx="579" formatCode="General">
                  <c:v>44.38</c:v>
                </c:pt>
                <c:pt idx="580" formatCode="General">
                  <c:v>43.7</c:v>
                </c:pt>
                <c:pt idx="581" formatCode="General">
                  <c:v>42.49</c:v>
                </c:pt>
                <c:pt idx="582" formatCode="General">
                  <c:v>42.22</c:v>
                </c:pt>
                <c:pt idx="583" formatCode="General">
                  <c:v>41.45</c:v>
                </c:pt>
                <c:pt idx="584" formatCode="General">
                  <c:v>41.28</c:v>
                </c:pt>
                <c:pt idx="585" formatCode="General">
                  <c:v>40.28</c:v>
                </c:pt>
                <c:pt idx="586" formatCode="General">
                  <c:v>41.98</c:v>
                </c:pt>
                <c:pt idx="587" formatCode="General">
                  <c:v>44.98</c:v>
                </c:pt>
                <c:pt idx="588" formatCode="General">
                  <c:v>44.98</c:v>
                </c:pt>
                <c:pt idx="589" formatCode="General">
                  <c:v>46.44</c:v>
                </c:pt>
                <c:pt idx="590" formatCode="General">
                  <c:v>45.38</c:v>
                </c:pt>
                <c:pt idx="591" formatCode="General">
                  <c:v>46.09</c:v>
                </c:pt>
                <c:pt idx="592" formatCode="General">
                  <c:v>47.19</c:v>
                </c:pt>
                <c:pt idx="593" formatCode="General">
                  <c:v>46.96</c:v>
                </c:pt>
                <c:pt idx="594" formatCode="General">
                  <c:v>48</c:v>
                </c:pt>
                <c:pt idx="595" formatCode="General">
                  <c:v>47.91</c:v>
                </c:pt>
                <c:pt idx="596" formatCode="General">
                  <c:v>48</c:v>
                </c:pt>
                <c:pt idx="597" formatCode="General">
                  <c:v>48.04</c:v>
                </c:pt>
                <c:pt idx="598" formatCode="General">
                  <c:v>47.6</c:v>
                </c:pt>
                <c:pt idx="599" formatCode="General">
                  <c:v>45.54</c:v>
                </c:pt>
                <c:pt idx="600" formatCode="General">
                  <c:v>46.57</c:v>
                </c:pt>
                <c:pt idx="601" formatCode="General">
                  <c:v>46.3</c:v>
                </c:pt>
                <c:pt idx="602" formatCode="General">
                  <c:v>46.59</c:v>
                </c:pt>
                <c:pt idx="603" formatCode="General">
                  <c:v>46.72</c:v>
                </c:pt>
                <c:pt idx="604" formatCode="General">
                  <c:v>46.93</c:v>
                </c:pt>
                <c:pt idx="605" formatCode="General">
                  <c:v>47.51</c:v>
                </c:pt>
                <c:pt idx="606" formatCode="General">
                  <c:v>48.96</c:v>
                </c:pt>
                <c:pt idx="607" formatCode="General">
                  <c:v>47.87</c:v>
                </c:pt>
                <c:pt idx="608" formatCode="General">
                  <c:v>48.25</c:v>
                </c:pt>
                <c:pt idx="609" formatCode="General">
                  <c:v>48.94</c:v>
                </c:pt>
                <c:pt idx="610" formatCode="General">
                  <c:v>50.95</c:v>
                </c:pt>
                <c:pt idx="611" formatCode="General">
                  <c:v>52.08</c:v>
                </c:pt>
                <c:pt idx="612" formatCode="General">
                  <c:v>52.13</c:v>
                </c:pt>
                <c:pt idx="613" formatCode="General">
                  <c:v>51.66</c:v>
                </c:pt>
                <c:pt idx="614" formatCode="General">
                  <c:v>51.34</c:v>
                </c:pt>
                <c:pt idx="615" formatCode="General">
                  <c:v>49.45</c:v>
                </c:pt>
                <c:pt idx="616" formatCode="General">
                  <c:v>46.55</c:v>
                </c:pt>
                <c:pt idx="617" formatCode="General">
                  <c:v>47.48</c:v>
                </c:pt>
                <c:pt idx="618" formatCode="General">
                  <c:v>47.29</c:v>
                </c:pt>
                <c:pt idx="619" formatCode="General">
                  <c:v>47.58</c:v>
                </c:pt>
                <c:pt idx="620" formatCode="General">
                  <c:v>46.04</c:v>
                </c:pt>
                <c:pt idx="621" formatCode="General">
                  <c:v>47.28</c:v>
                </c:pt>
                <c:pt idx="622" formatCode="General">
                  <c:v>47.06</c:v>
                </c:pt>
                <c:pt idx="623" formatCode="General">
                  <c:v>48</c:v>
                </c:pt>
                <c:pt idx="624" formatCode="General">
                  <c:v>46.69</c:v>
                </c:pt>
                <c:pt idx="625" formatCode="General">
                  <c:v>47.64</c:v>
                </c:pt>
                <c:pt idx="626" formatCode="General">
                  <c:v>47.28</c:v>
                </c:pt>
                <c:pt idx="627" formatCode="General">
                  <c:v>48.27</c:v>
                </c:pt>
                <c:pt idx="628" formatCode="General">
                  <c:v>49.35</c:v>
                </c:pt>
                <c:pt idx="629" formatCode="General">
                  <c:v>45.91</c:v>
                </c:pt>
                <c:pt idx="630" formatCode="General">
                  <c:v>45.87</c:v>
                </c:pt>
                <c:pt idx="631" formatCode="General">
                  <c:v>46.87</c:v>
                </c:pt>
                <c:pt idx="632" formatCode="General">
                  <c:v>47.77</c:v>
                </c:pt>
                <c:pt idx="633" formatCode="General">
                  <c:v>48.04</c:v>
                </c:pt>
                <c:pt idx="634" formatCode="General">
                  <c:v>48.88</c:v>
                </c:pt>
                <c:pt idx="635" formatCode="General">
                  <c:v>46.42</c:v>
                </c:pt>
                <c:pt idx="636" formatCode="General">
                  <c:v>48.59</c:v>
                </c:pt>
                <c:pt idx="637" formatCode="General">
                  <c:v>50.41</c:v>
                </c:pt>
                <c:pt idx="638" formatCode="General">
                  <c:v>47.67</c:v>
                </c:pt>
                <c:pt idx="639" formatCode="General">
                  <c:v>48.8</c:v>
                </c:pt>
                <c:pt idx="640" formatCode="General">
                  <c:v>47.97</c:v>
                </c:pt>
                <c:pt idx="641" formatCode="General">
                  <c:v>47.97</c:v>
                </c:pt>
                <c:pt idx="642" formatCode="General">
                  <c:v>44.46</c:v>
                </c:pt>
                <c:pt idx="643" formatCode="General">
                  <c:v>41.76</c:v>
                </c:pt>
                <c:pt idx="644" formatCode="General">
                  <c:v>41.86</c:v>
                </c:pt>
                <c:pt idx="645" formatCode="General">
                  <c:v>41.59</c:v>
                </c:pt>
                <c:pt idx="646" formatCode="General">
                  <c:v>43.84</c:v>
                </c:pt>
                <c:pt idx="647" formatCode="General">
                  <c:v>45.63</c:v>
                </c:pt>
                <c:pt idx="648" formatCode="General">
                  <c:v>45.75</c:v>
                </c:pt>
                <c:pt idx="649" formatCode="General">
                  <c:v>47</c:v>
                </c:pt>
                <c:pt idx="650" formatCode="General">
                  <c:v>47.77</c:v>
                </c:pt>
                <c:pt idx="651" formatCode="General">
                  <c:v>47.79</c:v>
                </c:pt>
                <c:pt idx="652" formatCode="General">
                  <c:v>48.01</c:v>
                </c:pt>
                <c:pt idx="653" formatCode="General">
                  <c:v>48.29</c:v>
                </c:pt>
                <c:pt idx="654" formatCode="General">
                  <c:v>47.33</c:v>
                </c:pt>
                <c:pt idx="655" formatCode="General">
                  <c:v>48.3</c:v>
                </c:pt>
                <c:pt idx="656" formatCode="General">
                  <c:v>47.54</c:v>
                </c:pt>
                <c:pt idx="657" formatCode="General">
                  <c:v>47.8</c:v>
                </c:pt>
                <c:pt idx="658" formatCode="General">
                  <c:v>49.04</c:v>
                </c:pt>
                <c:pt idx="659" formatCode="General">
                  <c:v>49.08</c:v>
                </c:pt>
                <c:pt idx="660" formatCode="General">
                  <c:v>49.49</c:v>
                </c:pt>
                <c:pt idx="661" formatCode="General">
                  <c:v>53.29</c:v>
                </c:pt>
                <c:pt idx="662" formatCode="General">
                  <c:v>54.29</c:v>
                </c:pt>
                <c:pt idx="663" formatCode="General">
                  <c:v>54.73</c:v>
                </c:pt>
                <c:pt idx="664" formatCode="General">
                  <c:v>54.3</c:v>
                </c:pt>
                <c:pt idx="665" formatCode="General">
                  <c:v>54.07</c:v>
                </c:pt>
                <c:pt idx="666" formatCode="General">
                  <c:v>54.29</c:v>
                </c:pt>
                <c:pt idx="667" formatCode="General">
                  <c:v>55.76</c:v>
                </c:pt>
                <c:pt idx="668" formatCode="General">
                  <c:v>56.36</c:v>
                </c:pt>
                <c:pt idx="669" formatCode="General">
                  <c:v>55.94</c:v>
                </c:pt>
                <c:pt idx="670" formatCode="General">
                  <c:v>56.42</c:v>
                </c:pt>
                <c:pt idx="671" formatCode="General">
                  <c:v>56.38</c:v>
                </c:pt>
                <c:pt idx="672" formatCode="General">
                  <c:v>57.31</c:v>
                </c:pt>
                <c:pt idx="673" formatCode="General">
                  <c:v>57.34</c:v>
                </c:pt>
                <c:pt idx="674" formatCode="General">
                  <c:v>57.2</c:v>
                </c:pt>
                <c:pt idx="675" formatCode="General">
                  <c:v>57.63</c:v>
                </c:pt>
                <c:pt idx="676" formatCode="General">
                  <c:v>57.72</c:v>
                </c:pt>
                <c:pt idx="677" formatCode="General">
                  <c:v>57.83</c:v>
                </c:pt>
                <c:pt idx="678" formatCode="General">
                  <c:v>55.7</c:v>
                </c:pt>
                <c:pt idx="679" formatCode="General">
                  <c:v>54.72</c:v>
                </c:pt>
                <c:pt idx="680" formatCode="General">
                  <c:v>57.19</c:v>
                </c:pt>
                <c:pt idx="681" formatCode="General">
                  <c:v>59.06</c:v>
                </c:pt>
                <c:pt idx="682" formatCode="General">
                  <c:v>61.73</c:v>
                </c:pt>
                <c:pt idx="683" formatCode="General">
                  <c:v>61.65</c:v>
                </c:pt>
                <c:pt idx="684" formatCode="General">
                  <c:v>60.31</c:v>
                </c:pt>
                <c:pt idx="685" formatCode="General">
                  <c:v>59.03</c:v>
                </c:pt>
                <c:pt idx="686" formatCode="General">
                  <c:v>60.14</c:v>
                </c:pt>
                <c:pt idx="687" formatCode="General">
                  <c:v>60.24</c:v>
                </c:pt>
                <c:pt idx="688" formatCode="General">
                  <c:v>61.63</c:v>
                </c:pt>
                <c:pt idx="689" formatCode="General">
                  <c:v>61.67</c:v>
                </c:pt>
                <c:pt idx="690" formatCode="General">
                  <c:v>60.54</c:v>
                </c:pt>
                <c:pt idx="691" formatCode="General">
                  <c:v>59.41</c:v>
                </c:pt>
                <c:pt idx="692" formatCode="General">
                  <c:v>61.37</c:v>
                </c:pt>
                <c:pt idx="693" formatCode="General">
                  <c:v>60.75</c:v>
                </c:pt>
                <c:pt idx="694" formatCode="General">
                  <c:v>60.75</c:v>
                </c:pt>
                <c:pt idx="695" formatCode="General">
                  <c:v>60.99</c:v>
                </c:pt>
                <c:pt idx="696" formatCode="General">
                  <c:v>63.19</c:v>
                </c:pt>
                <c:pt idx="697" formatCode="General">
                  <c:v>63.76</c:v>
                </c:pt>
                <c:pt idx="698" formatCode="General">
                  <c:v>64.679999999999978</c:v>
                </c:pt>
                <c:pt idx="699" formatCode="General">
                  <c:v>63.23</c:v>
                </c:pt>
                <c:pt idx="700" formatCode="General">
                  <c:v>61.33</c:v>
                </c:pt>
                <c:pt idx="701" formatCode="General">
                  <c:v>60.36</c:v>
                </c:pt>
                <c:pt idx="702" formatCode="General">
                  <c:v>60.34</c:v>
                </c:pt>
                <c:pt idx="703" formatCode="General">
                  <c:v>62.78</c:v>
                </c:pt>
                <c:pt idx="704" formatCode="General">
                  <c:v>63.14</c:v>
                </c:pt>
                <c:pt idx="705" formatCode="General">
                  <c:v>62.87</c:v>
                </c:pt>
                <c:pt idx="706" formatCode="General">
                  <c:v>63.16</c:v>
                </c:pt>
                <c:pt idx="707" formatCode="General">
                  <c:v>60.12</c:v>
                </c:pt>
                <c:pt idx="708" formatCode="General">
                  <c:v>61.35</c:v>
                </c:pt>
                <c:pt idx="709" formatCode="General">
                  <c:v>61.65</c:v>
                </c:pt>
                <c:pt idx="710" formatCode="General">
                  <c:v>64.7</c:v>
                </c:pt>
                <c:pt idx="711" formatCode="General">
                  <c:v>64.7</c:v>
                </c:pt>
                <c:pt idx="712" formatCode="General">
                  <c:v>63.52</c:v>
                </c:pt>
                <c:pt idx="713" formatCode="General">
                  <c:v>63.48</c:v>
                </c:pt>
                <c:pt idx="714" formatCode="General">
                  <c:v>65.150000000000006</c:v>
                </c:pt>
                <c:pt idx="715" formatCode="General">
                  <c:v>64.69</c:v>
                </c:pt>
                <c:pt idx="716" formatCode="General">
                  <c:v>65.58</c:v>
                </c:pt>
                <c:pt idx="717" formatCode="General">
                  <c:v>66.33</c:v>
                </c:pt>
                <c:pt idx="718" formatCode="General">
                  <c:v>65.09</c:v>
                </c:pt>
                <c:pt idx="719" formatCode="General">
                  <c:v>62.82</c:v>
                </c:pt>
                <c:pt idx="720" formatCode="General">
                  <c:v>63.82</c:v>
                </c:pt>
                <c:pt idx="721" formatCode="General">
                  <c:v>64.930000000000007</c:v>
                </c:pt>
                <c:pt idx="722" formatCode="General">
                  <c:v>66.22</c:v>
                </c:pt>
                <c:pt idx="723" formatCode="General">
                  <c:v>65.44</c:v>
                </c:pt>
                <c:pt idx="724" formatCode="General">
                  <c:v>64.62</c:v>
                </c:pt>
                <c:pt idx="725" formatCode="General">
                  <c:v>64.13</c:v>
                </c:pt>
                <c:pt idx="726" formatCode="General">
                  <c:v>63.9</c:v>
                </c:pt>
                <c:pt idx="727" formatCode="General">
                  <c:v>63.97</c:v>
                </c:pt>
                <c:pt idx="728" formatCode="General">
                  <c:v>62.61</c:v>
                </c:pt>
                <c:pt idx="729" formatCode="General">
                  <c:v>62.86</c:v>
                </c:pt>
                <c:pt idx="730" formatCode="General">
                  <c:v>62.96</c:v>
                </c:pt>
                <c:pt idx="731" formatCode="General">
                  <c:v>62.66</c:v>
                </c:pt>
                <c:pt idx="732" formatCode="General">
                  <c:v>60.12</c:v>
                </c:pt>
                <c:pt idx="733" formatCode="General">
                  <c:v>60.12</c:v>
                </c:pt>
                <c:pt idx="734" formatCode="General">
                  <c:v>61.2</c:v>
                </c:pt>
                <c:pt idx="735" formatCode="General">
                  <c:v>61.31</c:v>
                </c:pt>
                <c:pt idx="736" formatCode="General">
                  <c:v>60.13</c:v>
                </c:pt>
                <c:pt idx="737" formatCode="General">
                  <c:v>59.32</c:v>
                </c:pt>
                <c:pt idx="738" formatCode="General">
                  <c:v>57.69</c:v>
                </c:pt>
                <c:pt idx="739" formatCode="General">
                  <c:v>57.14</c:v>
                </c:pt>
                <c:pt idx="740" formatCode="General">
                  <c:v>56.82</c:v>
                </c:pt>
                <c:pt idx="741" formatCode="General">
                  <c:v>56.04</c:v>
                </c:pt>
                <c:pt idx="742" formatCode="General">
                  <c:v>56.42</c:v>
                </c:pt>
                <c:pt idx="743" formatCode="General">
                  <c:v>57.55</c:v>
                </c:pt>
                <c:pt idx="744" formatCode="General">
                  <c:v>55.73</c:v>
                </c:pt>
                <c:pt idx="745" formatCode="General">
                  <c:v>55.73</c:v>
                </c:pt>
                <c:pt idx="746" formatCode="General">
                  <c:v>55.73</c:v>
                </c:pt>
                <c:pt idx="747" formatCode="General">
                  <c:v>53.69</c:v>
                </c:pt>
                <c:pt idx="748" formatCode="General">
                  <c:v>53.99</c:v>
                </c:pt>
                <c:pt idx="749" formatCode="General">
                  <c:v>56.44</c:v>
                </c:pt>
                <c:pt idx="750" formatCode="General">
                  <c:v>57.02</c:v>
                </c:pt>
                <c:pt idx="751" formatCode="General">
                  <c:v>54.18</c:v>
                </c:pt>
                <c:pt idx="752" formatCode="General">
                  <c:v>53.61</c:v>
                </c:pt>
                <c:pt idx="753" formatCode="General">
                  <c:v>53.82</c:v>
                </c:pt>
                <c:pt idx="754" formatCode="General">
                  <c:v>53.88</c:v>
                </c:pt>
                <c:pt idx="755" formatCode="General">
                  <c:v>52.96</c:v>
                </c:pt>
                <c:pt idx="756" formatCode="General">
                  <c:v>52.59</c:v>
                </c:pt>
                <c:pt idx="757" formatCode="General">
                  <c:v>52.17</c:v>
                </c:pt>
                <c:pt idx="758" formatCode="General">
                  <c:v>52</c:v>
                </c:pt>
                <c:pt idx="759" formatCode="General">
                  <c:v>54.8</c:v>
                </c:pt>
                <c:pt idx="760" formatCode="General">
                  <c:v>56.66</c:v>
                </c:pt>
                <c:pt idx="761" formatCode="General">
                  <c:v>56.46</c:v>
                </c:pt>
                <c:pt idx="762" formatCode="General">
                  <c:v>55.95</c:v>
                </c:pt>
                <c:pt idx="763" formatCode="General">
                  <c:v>58.67</c:v>
                </c:pt>
                <c:pt idx="764" formatCode="General">
                  <c:v>59.15</c:v>
                </c:pt>
                <c:pt idx="765" formatCode="General">
                  <c:v>60.33</c:v>
                </c:pt>
                <c:pt idx="766" formatCode="General">
                  <c:v>59.18</c:v>
                </c:pt>
                <c:pt idx="767" formatCode="General">
                  <c:v>61.18</c:v>
                </c:pt>
                <c:pt idx="768" formatCode="General">
                  <c:v>60.75</c:v>
                </c:pt>
                <c:pt idx="769" formatCode="General">
                  <c:v>61.89</c:v>
                </c:pt>
                <c:pt idx="770" formatCode="General">
                  <c:v>61.39</c:v>
                </c:pt>
                <c:pt idx="771" formatCode="General">
                  <c:v>59.77</c:v>
                </c:pt>
                <c:pt idx="772" formatCode="General">
                  <c:v>60.33</c:v>
                </c:pt>
                <c:pt idx="773" formatCode="General">
                  <c:v>59.78</c:v>
                </c:pt>
                <c:pt idx="774" formatCode="General">
                  <c:v>60.99</c:v>
                </c:pt>
                <c:pt idx="775" formatCode="General">
                  <c:v>58.78</c:v>
                </c:pt>
                <c:pt idx="776" formatCode="General">
                  <c:v>60.72</c:v>
                </c:pt>
                <c:pt idx="777" formatCode="General">
                  <c:v>60.78</c:v>
                </c:pt>
                <c:pt idx="778" formatCode="General">
                  <c:v>61.57</c:v>
                </c:pt>
                <c:pt idx="779" formatCode="General">
                  <c:v>60.33</c:v>
                </c:pt>
                <c:pt idx="780" formatCode="General">
                  <c:v>56.23</c:v>
                </c:pt>
                <c:pt idx="781" formatCode="General">
                  <c:v>53.48</c:v>
                </c:pt>
                <c:pt idx="782" formatCode="General">
                  <c:v>55.79</c:v>
                </c:pt>
                <c:pt idx="783" formatCode="General">
                  <c:v>57</c:v>
                </c:pt>
                <c:pt idx="784" formatCode="General">
                  <c:v>55.88</c:v>
                </c:pt>
                <c:pt idx="785" formatCode="General">
                  <c:v>55.98</c:v>
                </c:pt>
                <c:pt idx="786" formatCode="General">
                  <c:v>55.07</c:v>
                </c:pt>
                <c:pt idx="787" formatCode="General">
                  <c:v>54.41</c:v>
                </c:pt>
                <c:pt idx="788" formatCode="General">
                  <c:v>51.74</c:v>
                </c:pt>
                <c:pt idx="789" formatCode="General">
                  <c:v>47.52</c:v>
                </c:pt>
                <c:pt idx="790" formatCode="General">
                  <c:v>46.61</c:v>
                </c:pt>
                <c:pt idx="791" formatCode="General">
                  <c:v>47.07</c:v>
                </c:pt>
                <c:pt idx="792" formatCode="General">
                  <c:v>46.55</c:v>
                </c:pt>
                <c:pt idx="793" formatCode="General">
                  <c:v>46.07</c:v>
                </c:pt>
                <c:pt idx="794" formatCode="General">
                  <c:v>46.69</c:v>
                </c:pt>
                <c:pt idx="795" formatCode="General">
                  <c:v>46.09</c:v>
                </c:pt>
                <c:pt idx="796" formatCode="General">
                  <c:v>46.5</c:v>
                </c:pt>
                <c:pt idx="797" formatCode="General">
                  <c:v>46.49</c:v>
                </c:pt>
                <c:pt idx="798" formatCode="General">
                  <c:v>47.38</c:v>
                </c:pt>
                <c:pt idx="799" formatCode="General">
                  <c:v>47.66</c:v>
                </c:pt>
                <c:pt idx="800" formatCode="General">
                  <c:v>45.82</c:v>
                </c:pt>
                <c:pt idx="801" formatCode="General">
                  <c:v>45.13</c:v>
                </c:pt>
                <c:pt idx="802" formatCode="General">
                  <c:v>46.9</c:v>
                </c:pt>
                <c:pt idx="803" formatCode="General">
                  <c:v>47.64</c:v>
                </c:pt>
                <c:pt idx="804" formatCode="General">
                  <c:v>49.43</c:v>
                </c:pt>
                <c:pt idx="805" formatCode="General">
                  <c:v>49.06</c:v>
                </c:pt>
                <c:pt idx="806" formatCode="General">
                  <c:v>50.12</c:v>
                </c:pt>
                <c:pt idx="807" formatCode="General">
                  <c:v>51.08</c:v>
                </c:pt>
                <c:pt idx="808" formatCode="General">
                  <c:v>55.38</c:v>
                </c:pt>
                <c:pt idx="809" formatCode="General">
                  <c:v>55.27</c:v>
                </c:pt>
                <c:pt idx="810" formatCode="General">
                  <c:v>55.6</c:v>
                </c:pt>
                <c:pt idx="811" formatCode="General">
                  <c:v>57.86</c:v>
                </c:pt>
                <c:pt idx="812" formatCode="General">
                  <c:v>58.72</c:v>
                </c:pt>
                <c:pt idx="813" formatCode="General">
                  <c:v>58.67</c:v>
                </c:pt>
                <c:pt idx="814" formatCode="General">
                  <c:v>59.07</c:v>
                </c:pt>
                <c:pt idx="815" formatCode="General">
                  <c:v>58.31</c:v>
                </c:pt>
                <c:pt idx="816" formatCode="General">
                  <c:v>58.87</c:v>
                </c:pt>
                <c:pt idx="817" formatCode="General">
                  <c:v>58.81</c:v>
                </c:pt>
                <c:pt idx="818" formatCode="General">
                  <c:v>59.84</c:v>
                </c:pt>
                <c:pt idx="819" formatCode="General">
                  <c:v>60.26</c:v>
                </c:pt>
                <c:pt idx="820" formatCode="General">
                  <c:v>61.09</c:v>
                </c:pt>
                <c:pt idx="821" formatCode="General">
                  <c:v>61.67</c:v>
                </c:pt>
                <c:pt idx="822" formatCode="General">
                  <c:v>63.65</c:v>
                </c:pt>
                <c:pt idx="823" formatCode="General">
                  <c:v>63.32</c:v>
                </c:pt>
                <c:pt idx="824" formatCode="General">
                  <c:v>66.11</c:v>
                </c:pt>
                <c:pt idx="825" formatCode="General">
                  <c:v>65.64</c:v>
                </c:pt>
                <c:pt idx="826" formatCode="General">
                  <c:v>68</c:v>
                </c:pt>
                <c:pt idx="827" formatCode="General">
                  <c:v>68.48</c:v>
                </c:pt>
                <c:pt idx="828" formatCode="General">
                  <c:v>70.13</c:v>
                </c:pt>
                <c:pt idx="829" formatCode="General">
                  <c:v>71.13</c:v>
                </c:pt>
                <c:pt idx="830" formatCode="General">
                  <c:v>70.87</c:v>
                </c:pt>
                <c:pt idx="831" formatCode="General">
                  <c:v>71.89</c:v>
                </c:pt>
                <c:pt idx="832" formatCode="General">
                  <c:v>77.39</c:v>
                </c:pt>
                <c:pt idx="833" formatCode="General">
                  <c:v>77.62</c:v>
                </c:pt>
                <c:pt idx="834" formatCode="General">
                  <c:v>79.62</c:v>
                </c:pt>
                <c:pt idx="835" formatCode="General">
                  <c:v>79.2</c:v>
                </c:pt>
                <c:pt idx="836" formatCode="General">
                  <c:v>77.61</c:v>
                </c:pt>
                <c:pt idx="837" formatCode="General">
                  <c:v>77.209999999999994</c:v>
                </c:pt>
                <c:pt idx="838" formatCode="General">
                  <c:v>77.23</c:v>
                </c:pt>
                <c:pt idx="839" formatCode="General">
                  <c:v>76.86</c:v>
                </c:pt>
                <c:pt idx="840" formatCode="General">
                  <c:v>77.510000000000005</c:v>
                </c:pt>
                <c:pt idx="841" formatCode="General">
                  <c:v>77.739999999999995</c:v>
                </c:pt>
                <c:pt idx="842" formatCode="General">
                  <c:v>80.42</c:v>
                </c:pt>
                <c:pt idx="843" formatCode="General">
                  <c:v>80.94</c:v>
                </c:pt>
                <c:pt idx="844" formatCode="General">
                  <c:v>82.9</c:v>
                </c:pt>
                <c:pt idx="845" formatCode="General">
                  <c:v>83.2</c:v>
                </c:pt>
                <c:pt idx="846" formatCode="General">
                  <c:v>82.08</c:v>
                </c:pt>
                <c:pt idx="847" formatCode="General">
                  <c:v>82.88</c:v>
                </c:pt>
                <c:pt idx="848" formatCode="General">
                  <c:v>82.12</c:v>
                </c:pt>
                <c:pt idx="849" formatCode="General">
                  <c:v>84.9</c:v>
                </c:pt>
                <c:pt idx="850" formatCode="General">
                  <c:v>84.169999999999973</c:v>
                </c:pt>
                <c:pt idx="851" formatCode="General">
                  <c:v>85.5</c:v>
                </c:pt>
                <c:pt idx="852" formatCode="General">
                  <c:v>86.91</c:v>
                </c:pt>
                <c:pt idx="853" formatCode="General">
                  <c:v>85.57</c:v>
                </c:pt>
                <c:pt idx="854" formatCode="General">
                  <c:v>85.64</c:v>
                </c:pt>
                <c:pt idx="855" formatCode="General">
                  <c:v>86</c:v>
                </c:pt>
                <c:pt idx="856" formatCode="General">
                  <c:v>85.94</c:v>
                </c:pt>
                <c:pt idx="857" formatCode="General">
                  <c:v>86.38</c:v>
                </c:pt>
                <c:pt idx="858" formatCode="General">
                  <c:v>85.169999999999973</c:v>
                </c:pt>
                <c:pt idx="859" formatCode="General">
                  <c:v>84.42</c:v>
                </c:pt>
                <c:pt idx="860" formatCode="General">
                  <c:v>85.27</c:v>
                </c:pt>
                <c:pt idx="861" formatCode="General">
                  <c:v>84.02</c:v>
                </c:pt>
                <c:pt idx="862" formatCode="General">
                  <c:v>84.02</c:v>
                </c:pt>
                <c:pt idx="863" formatCode="General">
                  <c:v>86.36</c:v>
                </c:pt>
                <c:pt idx="864" formatCode="General">
                  <c:v>87.82</c:v>
                </c:pt>
                <c:pt idx="865" formatCode="General">
                  <c:v>88.66</c:v>
                </c:pt>
                <c:pt idx="866" formatCode="General">
                  <c:v>90.47</c:v>
                </c:pt>
                <c:pt idx="867" formatCode="General">
                  <c:v>90.25</c:v>
                </c:pt>
                <c:pt idx="868" formatCode="General">
                  <c:v>90.9</c:v>
                </c:pt>
                <c:pt idx="869" formatCode="General">
                  <c:v>90.65</c:v>
                </c:pt>
                <c:pt idx="870" formatCode="General">
                  <c:v>90.8</c:v>
                </c:pt>
                <c:pt idx="871" formatCode="General">
                  <c:v>95.7</c:v>
                </c:pt>
                <c:pt idx="872" formatCode="General">
                  <c:v>95.08</c:v>
                </c:pt>
                <c:pt idx="873" formatCode="General">
                  <c:v>95.2</c:v>
                </c:pt>
                <c:pt idx="874" formatCode="General">
                  <c:v>94.53</c:v>
                </c:pt>
                <c:pt idx="875" formatCode="General">
                  <c:v>94.87</c:v>
                </c:pt>
                <c:pt idx="876" formatCode="General">
                  <c:v>95.37</c:v>
                </c:pt>
                <c:pt idx="877" formatCode="General">
                  <c:v>96.75</c:v>
                </c:pt>
                <c:pt idx="878" formatCode="General">
                  <c:v>96.82</c:v>
                </c:pt>
                <c:pt idx="879" formatCode="General">
                  <c:v>97.7</c:v>
                </c:pt>
                <c:pt idx="880" formatCode="General">
                  <c:v>97.39</c:v>
                </c:pt>
                <c:pt idx="881" formatCode="General">
                  <c:v>96.43</c:v>
                </c:pt>
                <c:pt idx="882" formatCode="General">
                  <c:v>96.31</c:v>
                </c:pt>
                <c:pt idx="883" formatCode="General">
                  <c:v>96.42</c:v>
                </c:pt>
                <c:pt idx="884" formatCode="General">
                  <c:v>96.26</c:v>
                </c:pt>
                <c:pt idx="885" formatCode="General">
                  <c:v>98.08</c:v>
                </c:pt>
                <c:pt idx="886" formatCode="General">
                  <c:v>99.53</c:v>
                </c:pt>
                <c:pt idx="887" formatCode="General">
                  <c:v>99.51</c:v>
                </c:pt>
                <c:pt idx="888" formatCode="General">
                  <c:v>101.21</c:v>
                </c:pt>
                <c:pt idx="889" formatCode="General">
                  <c:v>100.88</c:v>
                </c:pt>
                <c:pt idx="890" formatCode="General">
                  <c:v>100.21</c:v>
                </c:pt>
                <c:pt idx="891" formatCode="General">
                  <c:v>101.12</c:v>
                </c:pt>
                <c:pt idx="892" formatCode="General">
                  <c:v>100.71</c:v>
                </c:pt>
                <c:pt idx="893" formatCode="General">
                  <c:v>100.4</c:v>
                </c:pt>
                <c:pt idx="894" formatCode="General">
                  <c:v>100.5</c:v>
                </c:pt>
                <c:pt idx="895" formatCode="General">
                  <c:v>100.49</c:v>
                </c:pt>
                <c:pt idx="896" formatCode="General">
                  <c:v>100.09</c:v>
                </c:pt>
                <c:pt idx="897" formatCode="General">
                  <c:v>100.28</c:v>
                </c:pt>
                <c:pt idx="898" formatCode="General">
                  <c:v>99.92</c:v>
                </c:pt>
                <c:pt idx="899" formatCode="General">
                  <c:v>99.74</c:v>
                </c:pt>
                <c:pt idx="900" formatCode="General">
                  <c:v>99.37</c:v>
                </c:pt>
                <c:pt idx="901" formatCode="General">
                  <c:v>101.13</c:v>
                </c:pt>
                <c:pt idx="902" formatCode="General">
                  <c:v>101.15</c:v>
                </c:pt>
                <c:pt idx="903" formatCode="General">
                  <c:v>102.27</c:v>
                </c:pt>
                <c:pt idx="904" formatCode="General">
                  <c:v>101.68</c:v>
                </c:pt>
                <c:pt idx="905" formatCode="General">
                  <c:v>103.47</c:v>
                </c:pt>
                <c:pt idx="906" formatCode="General">
                  <c:v>103.36</c:v>
                </c:pt>
                <c:pt idx="907" formatCode="General">
                  <c:v>104.02</c:v>
                </c:pt>
                <c:pt idx="908" formatCode="General">
                  <c:v>104.17</c:v>
                </c:pt>
                <c:pt idx="909" formatCode="General">
                  <c:v>102.82</c:v>
                </c:pt>
                <c:pt idx="910" formatCode="General">
                  <c:v>103.63</c:v>
                </c:pt>
                <c:pt idx="911" formatCode="General">
                  <c:v>103.45</c:v>
                </c:pt>
                <c:pt idx="912" formatCode="General">
                  <c:v>104.94</c:v>
                </c:pt>
                <c:pt idx="913" formatCode="General">
                  <c:v>106.47</c:v>
                </c:pt>
                <c:pt idx="914" formatCode="General">
                  <c:v>106.98</c:v>
                </c:pt>
                <c:pt idx="915" formatCode="General">
                  <c:v>106.7</c:v>
                </c:pt>
                <c:pt idx="916" formatCode="General">
                  <c:v>106.89</c:v>
                </c:pt>
                <c:pt idx="917" formatCode="General">
                  <c:v>105.78</c:v>
                </c:pt>
                <c:pt idx="918" formatCode="General">
                  <c:v>106.85</c:v>
                </c:pt>
                <c:pt idx="919" formatCode="General">
                  <c:v>106.48</c:v>
                </c:pt>
                <c:pt idx="920" formatCode="General">
                  <c:v>105.71</c:v>
                </c:pt>
                <c:pt idx="921" formatCode="General">
                  <c:v>106.03</c:v>
                </c:pt>
                <c:pt idx="922" formatCode="General">
                  <c:v>106.04</c:v>
                </c:pt>
                <c:pt idx="923" formatCode="General">
                  <c:v>105.41</c:v>
                </c:pt>
                <c:pt idx="924" formatCode="General">
                  <c:v>104.73</c:v>
                </c:pt>
                <c:pt idx="925" formatCode="General">
                  <c:v>104.73</c:v>
                </c:pt>
                <c:pt idx="926" formatCode="General">
                  <c:v>105.77</c:v>
                </c:pt>
                <c:pt idx="927" formatCode="General">
                  <c:v>106.2</c:v>
                </c:pt>
                <c:pt idx="928" formatCode="General">
                  <c:v>106.84</c:v>
                </c:pt>
                <c:pt idx="929" formatCode="General">
                  <c:v>107.65</c:v>
                </c:pt>
                <c:pt idx="930" formatCode="General">
                  <c:v>108.7</c:v>
                </c:pt>
                <c:pt idx="931" formatCode="General">
                  <c:v>108.98</c:v>
                </c:pt>
                <c:pt idx="932" formatCode="General">
                  <c:v>110.18</c:v>
                </c:pt>
                <c:pt idx="933" formatCode="General">
                  <c:v>110.84</c:v>
                </c:pt>
                <c:pt idx="934" formatCode="General">
                  <c:v>111.03</c:v>
                </c:pt>
                <c:pt idx="935" formatCode="General">
                  <c:v>112.62</c:v>
                </c:pt>
                <c:pt idx="936" formatCode="General">
                  <c:v>112.61</c:v>
                </c:pt>
                <c:pt idx="937" formatCode="General">
                  <c:v>112.84</c:v>
                </c:pt>
                <c:pt idx="938" formatCode="General">
                  <c:v>113.74</c:v>
                </c:pt>
                <c:pt idx="939" formatCode="General">
                  <c:v>113.62</c:v>
                </c:pt>
                <c:pt idx="940" formatCode="General">
                  <c:v>114.55</c:v>
                </c:pt>
                <c:pt idx="941" formatCode="General">
                  <c:v>115.19</c:v>
                </c:pt>
                <c:pt idx="942" formatCode="General">
                  <c:v>114.25</c:v>
                </c:pt>
                <c:pt idx="943" formatCode="General">
                  <c:v>114.02</c:v>
                </c:pt>
                <c:pt idx="944" formatCode="General">
                  <c:v>113.42</c:v>
                </c:pt>
                <c:pt idx="945" formatCode="General">
                  <c:v>113.15</c:v>
                </c:pt>
                <c:pt idx="946" formatCode="General">
                  <c:v>112.18</c:v>
                </c:pt>
                <c:pt idx="947" formatCode="General">
                  <c:v>109.83</c:v>
                </c:pt>
                <c:pt idx="948" formatCode="General">
                  <c:v>109.18</c:v>
                </c:pt>
                <c:pt idx="949" formatCode="General">
                  <c:v>110.55</c:v>
                </c:pt>
                <c:pt idx="950" formatCode="General">
                  <c:v>109.21</c:v>
                </c:pt>
                <c:pt idx="951" formatCode="General">
                  <c:v>108.43</c:v>
                </c:pt>
                <c:pt idx="952" formatCode="General">
                  <c:v>109.07</c:v>
                </c:pt>
                <c:pt idx="953" formatCode="General">
                  <c:v>108.87</c:v>
                </c:pt>
                <c:pt idx="954" formatCode="General">
                  <c:v>109.34</c:v>
                </c:pt>
                <c:pt idx="955" formatCode="General">
                  <c:v>109.21</c:v>
                </c:pt>
                <c:pt idx="956" formatCode="General">
                  <c:v>109.98</c:v>
                </c:pt>
                <c:pt idx="957" formatCode="General">
                  <c:v>109.09</c:v>
                </c:pt>
                <c:pt idx="958" formatCode="General">
                  <c:v>109.81</c:v>
                </c:pt>
                <c:pt idx="959" formatCode="General">
                  <c:v>110.01</c:v>
                </c:pt>
                <c:pt idx="960" formatCode="General">
                  <c:v>110.19</c:v>
                </c:pt>
                <c:pt idx="961" formatCode="General">
                  <c:v>110.89</c:v>
                </c:pt>
                <c:pt idx="962" formatCode="General">
                  <c:v>111.32</c:v>
                </c:pt>
                <c:pt idx="963" formatCode="General">
                  <c:v>110.35</c:v>
                </c:pt>
                <c:pt idx="964" formatCode="General">
                  <c:v>110.84</c:v>
                </c:pt>
                <c:pt idx="965" formatCode="General">
                  <c:v>110.9</c:v>
                </c:pt>
                <c:pt idx="966" formatCode="General">
                  <c:v>109.74</c:v>
                </c:pt>
                <c:pt idx="967" formatCode="General">
                  <c:v>109.87</c:v>
                </c:pt>
                <c:pt idx="968" formatCode="General">
                  <c:v>108.78</c:v>
                </c:pt>
                <c:pt idx="969" formatCode="General">
                  <c:v>108.37</c:v>
                </c:pt>
                <c:pt idx="970" formatCode="General">
                  <c:v>108.26</c:v>
                </c:pt>
                <c:pt idx="971" formatCode="General">
                  <c:v>108.19</c:v>
                </c:pt>
                <c:pt idx="972" formatCode="General">
                  <c:v>108.17</c:v>
                </c:pt>
                <c:pt idx="973" formatCode="General">
                  <c:v>108.3</c:v>
                </c:pt>
                <c:pt idx="974" formatCode="General">
                  <c:v>109.48</c:v>
                </c:pt>
                <c:pt idx="975" formatCode="General">
                  <c:v>109.48</c:v>
                </c:pt>
                <c:pt idx="976" formatCode="General">
                  <c:v>108.63</c:v>
                </c:pt>
                <c:pt idx="977" formatCode="General">
                  <c:v>108.63</c:v>
                </c:pt>
                <c:pt idx="978" formatCode="General">
                  <c:v>109.89</c:v>
                </c:pt>
                <c:pt idx="979" formatCode="General">
                  <c:v>109.12</c:v>
                </c:pt>
                <c:pt idx="980" formatCode="General">
                  <c:v>109.53</c:v>
                </c:pt>
                <c:pt idx="981" formatCode="General">
                  <c:v>109.79</c:v>
                </c:pt>
                <c:pt idx="982" formatCode="General">
                  <c:v>108.48</c:v>
                </c:pt>
                <c:pt idx="983" formatCode="General">
                  <c:v>108.54</c:v>
                </c:pt>
                <c:pt idx="984" formatCode="General">
                  <c:v>109.69</c:v>
                </c:pt>
                <c:pt idx="985" formatCode="General">
                  <c:v>109.79</c:v>
                </c:pt>
                <c:pt idx="986" formatCode="General">
                  <c:v>109.71</c:v>
                </c:pt>
                <c:pt idx="987" formatCode="General">
                  <c:v>109.1</c:v>
                </c:pt>
                <c:pt idx="988" formatCode="General">
                  <c:v>107.68</c:v>
                </c:pt>
                <c:pt idx="989" formatCode="General">
                  <c:v>107.34</c:v>
                </c:pt>
                <c:pt idx="990" formatCode="General">
                  <c:v>107.1</c:v>
                </c:pt>
                <c:pt idx="991" formatCode="General">
                  <c:v>107.39</c:v>
                </c:pt>
                <c:pt idx="992" formatCode="General">
                  <c:v>105.83</c:v>
                </c:pt>
                <c:pt idx="993" formatCode="General">
                  <c:v>104.89</c:v>
                </c:pt>
                <c:pt idx="994" formatCode="General">
                  <c:v>106.41</c:v>
                </c:pt>
                <c:pt idx="995" formatCode="General">
                  <c:v>104.88</c:v>
                </c:pt>
                <c:pt idx="996" formatCode="General">
                  <c:v>103.37</c:v>
                </c:pt>
                <c:pt idx="997" formatCode="General">
                  <c:v>105.7</c:v>
                </c:pt>
                <c:pt idx="998" formatCode="General">
                  <c:v>105.95</c:v>
                </c:pt>
                <c:pt idx="999" formatCode="General">
                  <c:v>106.64</c:v>
                </c:pt>
                <c:pt idx="1000" formatCode="General">
                  <c:v>106.58</c:v>
                </c:pt>
                <c:pt idx="1001" formatCode="General">
                  <c:v>105.9</c:v>
                </c:pt>
                <c:pt idx="1002" formatCode="General">
                  <c:v>107.01</c:v>
                </c:pt>
                <c:pt idx="1003" formatCode="General">
                  <c:v>106.59</c:v>
                </c:pt>
                <c:pt idx="1004" formatCode="General">
                  <c:v>107.2</c:v>
                </c:pt>
                <c:pt idx="1005" formatCode="General">
                  <c:v>105.73</c:v>
                </c:pt>
                <c:pt idx="1006" formatCode="General">
                  <c:v>105.95</c:v>
                </c:pt>
                <c:pt idx="1007" formatCode="General">
                  <c:v>106.79</c:v>
                </c:pt>
                <c:pt idx="1008" formatCode="General">
                  <c:v>106.99</c:v>
                </c:pt>
                <c:pt idx="1009" formatCode="General">
                  <c:v>108.08</c:v>
                </c:pt>
                <c:pt idx="1010" formatCode="General">
                  <c:v>107.48</c:v>
                </c:pt>
                <c:pt idx="1011" formatCode="General">
                  <c:v>107.88</c:v>
                </c:pt>
                <c:pt idx="1012" formatCode="General">
                  <c:v>108.35</c:v>
                </c:pt>
                <c:pt idx="1013" formatCode="General">
                  <c:v>108.27</c:v>
                </c:pt>
                <c:pt idx="1014" formatCode="General">
                  <c:v>109.14</c:v>
                </c:pt>
                <c:pt idx="1015" formatCode="General">
                  <c:v>107.99</c:v>
                </c:pt>
                <c:pt idx="1016" formatCode="General">
                  <c:v>108.15</c:v>
                </c:pt>
                <c:pt idx="1017" formatCode="General">
                  <c:v>109.17</c:v>
                </c:pt>
                <c:pt idx="1018" formatCode="General">
                  <c:v>111.26</c:v>
                </c:pt>
                <c:pt idx="1019" formatCode="General">
                  <c:v>108.98</c:v>
                </c:pt>
                <c:pt idx="1020" formatCode="General">
                  <c:v>108.54</c:v>
                </c:pt>
                <c:pt idx="1021" formatCode="General">
                  <c:v>109.39</c:v>
                </c:pt>
                <c:pt idx="1022" formatCode="General">
                  <c:v>109.19</c:v>
                </c:pt>
                <c:pt idx="1023" formatCode="General">
                  <c:v>109.76</c:v>
                </c:pt>
                <c:pt idx="1024" formatCode="General">
                  <c:v>109.03</c:v>
                </c:pt>
                <c:pt idx="1025" formatCode="General">
                  <c:v>109.42</c:v>
                </c:pt>
                <c:pt idx="1026" formatCode="General">
                  <c:v>110.37</c:v>
                </c:pt>
                <c:pt idx="1027" formatCode="General">
                  <c:v>110.14</c:v>
                </c:pt>
                <c:pt idx="1028" formatCode="General">
                  <c:v>108.63</c:v>
                </c:pt>
                <c:pt idx="1029" formatCode="General">
                  <c:v>108.98</c:v>
                </c:pt>
                <c:pt idx="1030" formatCode="General">
                  <c:v>108.62</c:v>
                </c:pt>
                <c:pt idx="1031" formatCode="General">
                  <c:v>109.21</c:v>
                </c:pt>
                <c:pt idx="1032" formatCode="General">
                  <c:v>110.18</c:v>
                </c:pt>
                <c:pt idx="1033" formatCode="General">
                  <c:v>110.12</c:v>
                </c:pt>
                <c:pt idx="1034" formatCode="General">
                  <c:v>108.15</c:v>
                </c:pt>
                <c:pt idx="1035" formatCode="General">
                  <c:v>106.81</c:v>
                </c:pt>
                <c:pt idx="1036" formatCode="General">
                  <c:v>107.04</c:v>
                </c:pt>
                <c:pt idx="1037" formatCode="General">
                  <c:v>106.55</c:v>
                </c:pt>
                <c:pt idx="1038" formatCode="General">
                  <c:v>108.16</c:v>
                </c:pt>
                <c:pt idx="1039" formatCode="General">
                  <c:v>109.36</c:v>
                </c:pt>
                <c:pt idx="1040" formatCode="General">
                  <c:v>108.83</c:v>
                </c:pt>
                <c:pt idx="1041" formatCode="General">
                  <c:v>109.1</c:v>
                </c:pt>
                <c:pt idx="1042" formatCode="General">
                  <c:v>108.72</c:v>
                </c:pt>
                <c:pt idx="1043" formatCode="General">
                  <c:v>109.14</c:v>
                </c:pt>
                <c:pt idx="1044" formatCode="General">
                  <c:v>109.69</c:v>
                </c:pt>
                <c:pt idx="1045" formatCode="General">
                  <c:v>109.69</c:v>
                </c:pt>
                <c:pt idx="1046" formatCode="General">
                  <c:v>109.17</c:v>
                </c:pt>
                <c:pt idx="1047" formatCode="General">
                  <c:v>108.01</c:v>
                </c:pt>
                <c:pt idx="1048" formatCode="General">
                  <c:v>108.45</c:v>
                </c:pt>
                <c:pt idx="1049" formatCode="General">
                  <c:v>107.46</c:v>
                </c:pt>
                <c:pt idx="1050" formatCode="General">
                  <c:v>108.09</c:v>
                </c:pt>
                <c:pt idx="1051" formatCode="General">
                  <c:v>107.12</c:v>
                </c:pt>
                <c:pt idx="1052" formatCode="General">
                  <c:v>108.02</c:v>
                </c:pt>
                <c:pt idx="1053" formatCode="General">
                  <c:v>106.44</c:v>
                </c:pt>
                <c:pt idx="1054" formatCode="General">
                  <c:v>107.49</c:v>
                </c:pt>
                <c:pt idx="1055" formatCode="General">
                  <c:v>107.42</c:v>
                </c:pt>
                <c:pt idx="1056" formatCode="General">
                  <c:v>107.01</c:v>
                </c:pt>
                <c:pt idx="1057" formatCode="General">
                  <c:v>106.71</c:v>
                </c:pt>
                <c:pt idx="1058" formatCode="General">
                  <c:v>106.57</c:v>
                </c:pt>
                <c:pt idx="1059" formatCode="General">
                  <c:v>107.94</c:v>
                </c:pt>
                <c:pt idx="1060" formatCode="General">
                  <c:v>109.95</c:v>
                </c:pt>
                <c:pt idx="1061" formatCode="General">
                  <c:v>110.47</c:v>
                </c:pt>
                <c:pt idx="1062" formatCode="General">
                  <c:v>112.06</c:v>
                </c:pt>
                <c:pt idx="1063" formatCode="General">
                  <c:v>111.65</c:v>
                </c:pt>
                <c:pt idx="1064" formatCode="General">
                  <c:v>111.57</c:v>
                </c:pt>
                <c:pt idx="1065" formatCode="General">
                  <c:v>111.58</c:v>
                </c:pt>
                <c:pt idx="1066" formatCode="General">
                  <c:v>112.15</c:v>
                </c:pt>
                <c:pt idx="1067" formatCode="General">
                  <c:v>110.78</c:v>
                </c:pt>
                <c:pt idx="1068" formatCode="General">
                  <c:v>109.56</c:v>
                </c:pt>
                <c:pt idx="1069" formatCode="General">
                  <c:v>108.91</c:v>
                </c:pt>
                <c:pt idx="1070" formatCode="General">
                  <c:v>110.3</c:v>
                </c:pt>
                <c:pt idx="1071" formatCode="General">
                  <c:v>108.08</c:v>
                </c:pt>
                <c:pt idx="1072" formatCode="General">
                  <c:v>108.99</c:v>
                </c:pt>
                <c:pt idx="1073" formatCode="General">
                  <c:v>109.47</c:v>
                </c:pt>
                <c:pt idx="1074" formatCode="General">
                  <c:v>108.91</c:v>
                </c:pt>
                <c:pt idx="1075" formatCode="General">
                  <c:v>110.07</c:v>
                </c:pt>
                <c:pt idx="1076" formatCode="General">
                  <c:v>111.5</c:v>
                </c:pt>
                <c:pt idx="1077" formatCode="General">
                  <c:v>112.07</c:v>
                </c:pt>
                <c:pt idx="1078" formatCode="General">
                  <c:v>113.27</c:v>
                </c:pt>
                <c:pt idx="1079" formatCode="General">
                  <c:v>113.06</c:v>
                </c:pt>
                <c:pt idx="1080" formatCode="General">
                  <c:v>111.49</c:v>
                </c:pt>
                <c:pt idx="1081" formatCode="General">
                  <c:v>111.07</c:v>
                </c:pt>
                <c:pt idx="1082" formatCode="General">
                  <c:v>111.32</c:v>
                </c:pt>
                <c:pt idx="1083" formatCode="General">
                  <c:v>112.04</c:v>
                </c:pt>
                <c:pt idx="1084" formatCode="General">
                  <c:v>110.83</c:v>
                </c:pt>
                <c:pt idx="1085" formatCode="General">
                  <c:v>111.36</c:v>
                </c:pt>
                <c:pt idx="1086" formatCode="General">
                  <c:v>109.9</c:v>
                </c:pt>
                <c:pt idx="1087" formatCode="General">
                  <c:v>108.27</c:v>
                </c:pt>
                <c:pt idx="1088" formatCode="General">
                  <c:v>108.29</c:v>
                </c:pt>
                <c:pt idx="1089" formatCode="General">
                  <c:v>108.8</c:v>
                </c:pt>
                <c:pt idx="1090" formatCode="General">
                  <c:v>108.25</c:v>
                </c:pt>
                <c:pt idx="1091" formatCode="General">
                  <c:v>108.29</c:v>
                </c:pt>
                <c:pt idx="1092" formatCode="General">
                  <c:v>106.9</c:v>
                </c:pt>
                <c:pt idx="1093" formatCode="General">
                  <c:v>106.29</c:v>
                </c:pt>
                <c:pt idx="1094" formatCode="General">
                  <c:v>105.76</c:v>
                </c:pt>
                <c:pt idx="1095" formatCode="General">
                  <c:v>104.29</c:v>
                </c:pt>
                <c:pt idx="1096" formatCode="General">
                  <c:v>103.08</c:v>
                </c:pt>
                <c:pt idx="1097" formatCode="General">
                  <c:v>105.46</c:v>
                </c:pt>
                <c:pt idx="1098" formatCode="General">
                  <c:v>105.01</c:v>
                </c:pt>
                <c:pt idx="1099" formatCode="General">
                  <c:v>104.85</c:v>
                </c:pt>
                <c:pt idx="1100" formatCode="General">
                  <c:v>105.78</c:v>
                </c:pt>
                <c:pt idx="1101" formatCode="General">
                  <c:v>107.53</c:v>
                </c:pt>
                <c:pt idx="1102" formatCode="General">
                  <c:v>108.41</c:v>
                </c:pt>
                <c:pt idx="1103" formatCode="General">
                  <c:v>108.04</c:v>
                </c:pt>
                <c:pt idx="1104" formatCode="General">
                  <c:v>108.29</c:v>
                </c:pt>
                <c:pt idx="1105" formatCode="General">
                  <c:v>105.7</c:v>
                </c:pt>
                <c:pt idx="1106" formatCode="General">
                  <c:v>106.63</c:v>
                </c:pt>
                <c:pt idx="1107" formatCode="General">
                  <c:v>107.74</c:v>
                </c:pt>
                <c:pt idx="1108" formatCode="General">
                  <c:v>109.57</c:v>
                </c:pt>
                <c:pt idx="1109" formatCode="General">
                  <c:v>109.47</c:v>
                </c:pt>
                <c:pt idx="1110" formatCode="General">
                  <c:v>109.4</c:v>
                </c:pt>
                <c:pt idx="1111" formatCode="General">
                  <c:v>109.55</c:v>
                </c:pt>
                <c:pt idx="1112" formatCode="General">
                  <c:v>110.79</c:v>
                </c:pt>
                <c:pt idx="1113" formatCode="General">
                  <c:v>110.67</c:v>
                </c:pt>
                <c:pt idx="1114" formatCode="General">
                  <c:v>110.13</c:v>
                </c:pt>
                <c:pt idx="1115" formatCode="General">
                  <c:v>110.65</c:v>
                </c:pt>
                <c:pt idx="1116" formatCode="General">
                  <c:v>111.63</c:v>
                </c:pt>
                <c:pt idx="1117" formatCode="General">
                  <c:v>109.02</c:v>
                </c:pt>
                <c:pt idx="1118" formatCode="General">
                  <c:v>110.56</c:v>
                </c:pt>
                <c:pt idx="1119" formatCode="General">
                  <c:v>109.66</c:v>
                </c:pt>
                <c:pt idx="1120" formatCode="General">
                  <c:v>109.42</c:v>
                </c:pt>
                <c:pt idx="1121" formatCode="General">
                  <c:v>109.49</c:v>
                </c:pt>
                <c:pt idx="1122" formatCode="General">
                  <c:v>109.09</c:v>
                </c:pt>
                <c:pt idx="1123" formatCode="General">
                  <c:v>107.32</c:v>
                </c:pt>
                <c:pt idx="1124" formatCode="General">
                  <c:v>107.85</c:v>
                </c:pt>
                <c:pt idx="1125" formatCode="General">
                  <c:v>109.45</c:v>
                </c:pt>
                <c:pt idx="1126" formatCode="General">
                  <c:v>108.86</c:v>
                </c:pt>
                <c:pt idx="1127" formatCode="General">
                  <c:v>109.46</c:v>
                </c:pt>
                <c:pt idx="1128" formatCode="General">
                  <c:v>107.68</c:v>
                </c:pt>
                <c:pt idx="1129" formatCode="General">
                  <c:v>108.56</c:v>
                </c:pt>
                <c:pt idx="1130" formatCode="General">
                  <c:v>110.22</c:v>
                </c:pt>
                <c:pt idx="1131" formatCode="General">
                  <c:v>110.66</c:v>
                </c:pt>
                <c:pt idx="1132" formatCode="General">
                  <c:v>109.09</c:v>
                </c:pt>
                <c:pt idx="1133" formatCode="General">
                  <c:v>109.05</c:v>
                </c:pt>
                <c:pt idx="1134" formatCode="General">
                  <c:v>110.86</c:v>
                </c:pt>
                <c:pt idx="1135" formatCode="General">
                  <c:v>113.31</c:v>
                </c:pt>
                <c:pt idx="1136" formatCode="General">
                  <c:v>113.11</c:v>
                </c:pt>
                <c:pt idx="1137" formatCode="General">
                  <c:v>112.37</c:v>
                </c:pt>
                <c:pt idx="1138" formatCode="General">
                  <c:v>112.1</c:v>
                </c:pt>
                <c:pt idx="1139" formatCode="General">
                  <c:v>115.2</c:v>
                </c:pt>
                <c:pt idx="1140" formatCode="General">
                  <c:v>117.15</c:v>
                </c:pt>
                <c:pt idx="1141" formatCode="General">
                  <c:v>115.81</c:v>
                </c:pt>
                <c:pt idx="1142" formatCode="General">
                  <c:v>115.65</c:v>
                </c:pt>
                <c:pt idx="1143" formatCode="General">
                  <c:v>115.49</c:v>
                </c:pt>
                <c:pt idx="1144" formatCode="General">
                  <c:v>115.97</c:v>
                </c:pt>
                <c:pt idx="1145" formatCode="General">
                  <c:v>116.91</c:v>
                </c:pt>
                <c:pt idx="1146" formatCode="General">
                  <c:v>116.27</c:v>
                </c:pt>
                <c:pt idx="1147" formatCode="General">
                  <c:v>115.21</c:v>
                </c:pt>
                <c:pt idx="1148" formatCode="General">
                  <c:v>112.23</c:v>
                </c:pt>
                <c:pt idx="1149" formatCode="General">
                  <c:v>112.12</c:v>
                </c:pt>
                <c:pt idx="1150" formatCode="General">
                  <c:v>110.51</c:v>
                </c:pt>
                <c:pt idx="1151" formatCode="General">
                  <c:v>110.82</c:v>
                </c:pt>
                <c:pt idx="1152" formatCode="General">
                  <c:v>110.74</c:v>
                </c:pt>
                <c:pt idx="1153" formatCode="General">
                  <c:v>111.41</c:v>
                </c:pt>
                <c:pt idx="1154" formatCode="General">
                  <c:v>111.82</c:v>
                </c:pt>
                <c:pt idx="1155" formatCode="General">
                  <c:v>111.58</c:v>
                </c:pt>
                <c:pt idx="1156" formatCode="General">
                  <c:v>110.26</c:v>
                </c:pt>
                <c:pt idx="1157" formatCode="General">
                  <c:v>110.69</c:v>
                </c:pt>
                <c:pt idx="1158" formatCode="General">
                  <c:v>109.28</c:v>
                </c:pt>
                <c:pt idx="1159" formatCode="General">
                  <c:v>108.49</c:v>
                </c:pt>
                <c:pt idx="1160" formatCode="General">
                  <c:v>107.32</c:v>
                </c:pt>
                <c:pt idx="1161" formatCode="General">
                  <c:v>108.39</c:v>
                </c:pt>
                <c:pt idx="1162" formatCode="General">
                  <c:v>108.77</c:v>
                </c:pt>
                <c:pt idx="1163" formatCode="General">
                  <c:v>109.81</c:v>
                </c:pt>
                <c:pt idx="1164" formatCode="General">
                  <c:v>109.63</c:v>
                </c:pt>
                <c:pt idx="1165" formatCode="General">
                  <c:v>109.94</c:v>
                </c:pt>
                <c:pt idx="1166" formatCode="General">
                  <c:v>107.89</c:v>
                </c:pt>
                <c:pt idx="1167" formatCode="General">
                  <c:v>107.47</c:v>
                </c:pt>
                <c:pt idx="1168" formatCode="General">
                  <c:v>108.1</c:v>
                </c:pt>
                <c:pt idx="1169" formatCode="General">
                  <c:v>107.57</c:v>
                </c:pt>
                <c:pt idx="1170" formatCode="General">
                  <c:v>108.1</c:v>
                </c:pt>
                <c:pt idx="1171" formatCode="General">
                  <c:v>108.23</c:v>
                </c:pt>
                <c:pt idx="1172" formatCode="General">
                  <c:v>109.27</c:v>
                </c:pt>
                <c:pt idx="1173" formatCode="General">
                  <c:v>108.82</c:v>
                </c:pt>
                <c:pt idx="1174" formatCode="General">
                  <c:v>109.34</c:v>
                </c:pt>
                <c:pt idx="1175" formatCode="General">
                  <c:v>109.71</c:v>
                </c:pt>
                <c:pt idx="1176" formatCode="General">
                  <c:v>109.67</c:v>
                </c:pt>
                <c:pt idx="1177" formatCode="General">
                  <c:v>109.29</c:v>
                </c:pt>
                <c:pt idx="1178" formatCode="General">
                  <c:v>109.05</c:v>
                </c:pt>
                <c:pt idx="1179" formatCode="General">
                  <c:v>109.03</c:v>
                </c:pt>
                <c:pt idx="1180" formatCode="General">
                  <c:v>108.18</c:v>
                </c:pt>
                <c:pt idx="1181" formatCode="General">
                  <c:v>108.43</c:v>
                </c:pt>
                <c:pt idx="1182" formatCode="General">
                  <c:v>107.9</c:v>
                </c:pt>
                <c:pt idx="1183" formatCode="General">
                  <c:v>107.75</c:v>
                </c:pt>
                <c:pt idx="1184" formatCode="General">
                  <c:v>107.46</c:v>
                </c:pt>
                <c:pt idx="1185" formatCode="General">
                  <c:v>106.12</c:v>
                </c:pt>
                <c:pt idx="1186" formatCode="General">
                  <c:v>103.96</c:v>
                </c:pt>
                <c:pt idx="1187" formatCode="General">
                  <c:v>103.19</c:v>
                </c:pt>
                <c:pt idx="1188" formatCode="General">
                  <c:v>102.49</c:v>
                </c:pt>
                <c:pt idx="1189" formatCode="General">
                  <c:v>102.74</c:v>
                </c:pt>
                <c:pt idx="1190" formatCode="General">
                  <c:v>100.62</c:v>
                </c:pt>
                <c:pt idx="1191" formatCode="General">
                  <c:v>101.51</c:v>
                </c:pt>
                <c:pt idx="1192" formatCode="General">
                  <c:v>99.8</c:v>
                </c:pt>
                <c:pt idx="1193" formatCode="General">
                  <c:v>100.36</c:v>
                </c:pt>
                <c:pt idx="1194" formatCode="General">
                  <c:v>102.72</c:v>
                </c:pt>
                <c:pt idx="1195" formatCode="General">
                  <c:v>105.56</c:v>
                </c:pt>
                <c:pt idx="1196" formatCode="General">
                  <c:v>105.21</c:v>
                </c:pt>
                <c:pt idx="1197" formatCode="General">
                  <c:v>105.8</c:v>
                </c:pt>
                <c:pt idx="1198" formatCode="General">
                  <c:v>105.1</c:v>
                </c:pt>
                <c:pt idx="1199" formatCode="General">
                  <c:v>103.38</c:v>
                </c:pt>
                <c:pt idx="1200" formatCode="General">
                  <c:v>103.11</c:v>
                </c:pt>
                <c:pt idx="1201" formatCode="General">
                  <c:v>101.5</c:v>
                </c:pt>
                <c:pt idx="1202" formatCode="General">
                  <c:v>103.87</c:v>
                </c:pt>
                <c:pt idx="1203" formatCode="General">
                  <c:v>104.07</c:v>
                </c:pt>
                <c:pt idx="1204" formatCode="General">
                  <c:v>103.37</c:v>
                </c:pt>
                <c:pt idx="1205" formatCode="General">
                  <c:v>103.51</c:v>
                </c:pt>
                <c:pt idx="1206" formatCode="General">
                  <c:v>102.04</c:v>
                </c:pt>
                <c:pt idx="1207" formatCode="General">
                  <c:v>101.63</c:v>
                </c:pt>
                <c:pt idx="1208" formatCode="General">
                  <c:v>100.43</c:v>
                </c:pt>
                <c:pt idx="1209" formatCode="General">
                  <c:v>101.79</c:v>
                </c:pt>
                <c:pt idx="1210" formatCode="General">
                  <c:v>102.14</c:v>
                </c:pt>
                <c:pt idx="1211" formatCode="General">
                  <c:v>103.77</c:v>
                </c:pt>
                <c:pt idx="1212" formatCode="General">
                  <c:v>101.24</c:v>
                </c:pt>
                <c:pt idx="1213" formatCode="General">
                  <c:v>100.46</c:v>
                </c:pt>
                <c:pt idx="1214" formatCode="General">
                  <c:v>102.14</c:v>
                </c:pt>
                <c:pt idx="1215" formatCode="General">
                  <c:v>103.1</c:v>
                </c:pt>
                <c:pt idx="1216" formatCode="General">
                  <c:v>104.55</c:v>
                </c:pt>
                <c:pt idx="1217" formatCode="General">
                  <c:v>103.83</c:v>
                </c:pt>
                <c:pt idx="1218" formatCode="General">
                  <c:v>104.27</c:v>
                </c:pt>
                <c:pt idx="1219" formatCode="General">
                  <c:v>101.57</c:v>
                </c:pt>
                <c:pt idx="1220" formatCode="General">
                  <c:v>102.7</c:v>
                </c:pt>
                <c:pt idx="1221" formatCode="General">
                  <c:v>102.17</c:v>
                </c:pt>
                <c:pt idx="1222" formatCode="General">
                  <c:v>101.31</c:v>
                </c:pt>
                <c:pt idx="1223" formatCode="General">
                  <c:v>103.59</c:v>
                </c:pt>
                <c:pt idx="1224" formatCode="General">
                  <c:v>103.79</c:v>
                </c:pt>
                <c:pt idx="1225" formatCode="General">
                  <c:v>105.18</c:v>
                </c:pt>
                <c:pt idx="1226" formatCode="General">
                  <c:v>105</c:v>
                </c:pt>
                <c:pt idx="1227" formatCode="General">
                  <c:v>104.6</c:v>
                </c:pt>
                <c:pt idx="1228" formatCode="General">
                  <c:v>100.32</c:v>
                </c:pt>
                <c:pt idx="1229" formatCode="General">
                  <c:v>98.34</c:v>
                </c:pt>
                <c:pt idx="1230" formatCode="General">
                  <c:v>101.53</c:v>
                </c:pt>
                <c:pt idx="1231" formatCode="General">
                  <c:v>102.88</c:v>
                </c:pt>
                <c:pt idx="1232" formatCode="General">
                  <c:v>102.39</c:v>
                </c:pt>
                <c:pt idx="1233" formatCode="General">
                  <c:v>101.62</c:v>
                </c:pt>
                <c:pt idx="1234" formatCode="General">
                  <c:v>100.71</c:v>
                </c:pt>
                <c:pt idx="1235" formatCode="General">
                  <c:v>99.25</c:v>
                </c:pt>
                <c:pt idx="1236" formatCode="General">
                  <c:v>99.07</c:v>
                </c:pt>
                <c:pt idx="1237" formatCode="General">
                  <c:v>98.94</c:v>
                </c:pt>
                <c:pt idx="1238" formatCode="General">
                  <c:v>97.48</c:v>
                </c:pt>
                <c:pt idx="1239" formatCode="General">
                  <c:v>96.84</c:v>
                </c:pt>
                <c:pt idx="1240" formatCode="General">
                  <c:v>97.88</c:v>
                </c:pt>
                <c:pt idx="1241" formatCode="General">
                  <c:v>99.32</c:v>
                </c:pt>
                <c:pt idx="1242" formatCode="General">
                  <c:v>100.58</c:v>
                </c:pt>
                <c:pt idx="1243" formatCode="General">
                  <c:v>103.62</c:v>
                </c:pt>
                <c:pt idx="1244" formatCode="General">
                  <c:v>104.8</c:v>
                </c:pt>
                <c:pt idx="1245" formatCode="General">
                  <c:v>104.08</c:v>
                </c:pt>
                <c:pt idx="1246" formatCode="General">
                  <c:v>103.16</c:v>
                </c:pt>
                <c:pt idx="1247" formatCode="General">
                  <c:v>103.98</c:v>
                </c:pt>
                <c:pt idx="1248" formatCode="General">
                  <c:v>105.09</c:v>
                </c:pt>
                <c:pt idx="1249" formatCode="General">
                  <c:v>107.82</c:v>
                </c:pt>
                <c:pt idx="1250" formatCode="General">
                  <c:v>109.66</c:v>
                </c:pt>
                <c:pt idx="1251" formatCode="General">
                  <c:v>108.76</c:v>
                </c:pt>
                <c:pt idx="1252" formatCode="General">
                  <c:v>108.46</c:v>
                </c:pt>
                <c:pt idx="1253" formatCode="General">
                  <c:v>108.51</c:v>
                </c:pt>
                <c:pt idx="1254" formatCode="General">
                  <c:v>107.1</c:v>
                </c:pt>
                <c:pt idx="1255" formatCode="General">
                  <c:v>106.66</c:v>
                </c:pt>
                <c:pt idx="1256" formatCode="General">
                  <c:v>106.51</c:v>
                </c:pt>
                <c:pt idx="1257" formatCode="General">
                  <c:v>106.41</c:v>
                </c:pt>
                <c:pt idx="1258" formatCode="General">
                  <c:v>108.27</c:v>
                </c:pt>
                <c:pt idx="1259" formatCode="General">
                  <c:v>106.91</c:v>
                </c:pt>
                <c:pt idx="1260" formatCode="General">
                  <c:v>108.54</c:v>
                </c:pt>
                <c:pt idx="1261" formatCode="General">
                  <c:v>109.32</c:v>
                </c:pt>
                <c:pt idx="1262" formatCode="General">
                  <c:v>108.1</c:v>
                </c:pt>
                <c:pt idx="1263" formatCode="General">
                  <c:v>107.51</c:v>
                </c:pt>
                <c:pt idx="1264" formatCode="General">
                  <c:v>108.48</c:v>
                </c:pt>
                <c:pt idx="1265" formatCode="General">
                  <c:v>108.64</c:v>
                </c:pt>
                <c:pt idx="1266" formatCode="General">
                  <c:v>108.91</c:v>
                </c:pt>
                <c:pt idx="1267" formatCode="General">
                  <c:v>110.42</c:v>
                </c:pt>
                <c:pt idx="1268" formatCode="General">
                  <c:v>110.27</c:v>
                </c:pt>
                <c:pt idx="1269" formatCode="General">
                  <c:v>110.42</c:v>
                </c:pt>
                <c:pt idx="1270" formatCode="General">
                  <c:v>109.9</c:v>
                </c:pt>
                <c:pt idx="1271" formatCode="General">
                  <c:v>110.14</c:v>
                </c:pt>
                <c:pt idx="1272" formatCode="General">
                  <c:v>112.2</c:v>
                </c:pt>
                <c:pt idx="1273" formatCode="General">
                  <c:v>112.24</c:v>
                </c:pt>
                <c:pt idx="1274" formatCode="General">
                  <c:v>112.96</c:v>
                </c:pt>
                <c:pt idx="1275" formatCode="General">
                  <c:v>114.55</c:v>
                </c:pt>
                <c:pt idx="1276" formatCode="General">
                  <c:v>113.74</c:v>
                </c:pt>
                <c:pt idx="1277" formatCode="General">
                  <c:v>114.19</c:v>
                </c:pt>
                <c:pt idx="1278" formatCode="General">
                  <c:v>116.23</c:v>
                </c:pt>
                <c:pt idx="1279" formatCode="General">
                  <c:v>117.04</c:v>
                </c:pt>
                <c:pt idx="1280" formatCode="General">
                  <c:v>117.4</c:v>
                </c:pt>
                <c:pt idx="1281" formatCode="General">
                  <c:v>118.48</c:v>
                </c:pt>
                <c:pt idx="1282" formatCode="General">
                  <c:v>118.43</c:v>
                </c:pt>
                <c:pt idx="1283" formatCode="General">
                  <c:v>117.89</c:v>
                </c:pt>
                <c:pt idx="1284" formatCode="General">
                  <c:v>118.29</c:v>
                </c:pt>
                <c:pt idx="1285" formatCode="General">
                  <c:v>118.9</c:v>
                </c:pt>
                <c:pt idx="1286" formatCode="General">
                  <c:v>117.17</c:v>
                </c:pt>
                <c:pt idx="1287" formatCode="General">
                  <c:v>116.61</c:v>
                </c:pt>
                <c:pt idx="1288" formatCode="General">
                  <c:v>117.03</c:v>
                </c:pt>
                <c:pt idx="1289" formatCode="General">
                  <c:v>116.06</c:v>
                </c:pt>
                <c:pt idx="1290" formatCode="General">
                  <c:v>115.55</c:v>
                </c:pt>
                <c:pt idx="1291" formatCode="General">
                  <c:v>115.55</c:v>
                </c:pt>
                <c:pt idx="1292" formatCode="General">
                  <c:v>115.42</c:v>
                </c:pt>
                <c:pt idx="1293" formatCode="General">
                  <c:v>115.22</c:v>
                </c:pt>
                <c:pt idx="1294" formatCode="General">
                  <c:v>113.92</c:v>
                </c:pt>
                <c:pt idx="1295" formatCode="General">
                  <c:v>113.88</c:v>
                </c:pt>
                <c:pt idx="1296" formatCode="General">
                  <c:v>114.59</c:v>
                </c:pt>
                <c:pt idx="1297" formatCode="General">
                  <c:v>113.68</c:v>
                </c:pt>
                <c:pt idx="1298" formatCode="General">
                  <c:v>112.72</c:v>
                </c:pt>
                <c:pt idx="1299" formatCode="General">
                  <c:v>111.71</c:v>
                </c:pt>
                <c:pt idx="1300" formatCode="General">
                  <c:v>111.01</c:v>
                </c:pt>
                <c:pt idx="1301" formatCode="General">
                  <c:v>110.97</c:v>
                </c:pt>
                <c:pt idx="1302" formatCode="General">
                  <c:v>111.72</c:v>
                </c:pt>
                <c:pt idx="1303" formatCode="General">
                  <c:v>111.32</c:v>
                </c:pt>
                <c:pt idx="1304" formatCode="General">
                  <c:v>110.3</c:v>
                </c:pt>
                <c:pt idx="1305" formatCode="General">
                  <c:v>112.97</c:v>
                </c:pt>
                <c:pt idx="1306" formatCode="General">
                  <c:v>113.07</c:v>
                </c:pt>
                <c:pt idx="1307" formatCode="General">
                  <c:v>113.03</c:v>
                </c:pt>
                <c:pt idx="1308" formatCode="General">
                  <c:v>112.49</c:v>
                </c:pt>
                <c:pt idx="1309" formatCode="General">
                  <c:v>112.58</c:v>
                </c:pt>
                <c:pt idx="1310" formatCode="General">
                  <c:v>113.03</c:v>
                </c:pt>
                <c:pt idx="1311" formatCode="General">
                  <c:v>112.98</c:v>
                </c:pt>
                <c:pt idx="1312" formatCode="General">
                  <c:v>110.8</c:v>
                </c:pt>
                <c:pt idx="1313" formatCode="General">
                  <c:v>110.05</c:v>
                </c:pt>
                <c:pt idx="1314" formatCode="General">
                  <c:v>110.04</c:v>
                </c:pt>
                <c:pt idx="1315" formatCode="General">
                  <c:v>110.72</c:v>
                </c:pt>
                <c:pt idx="1316" formatCode="General">
                  <c:v>108.44</c:v>
                </c:pt>
                <c:pt idx="1317" formatCode="General">
                  <c:v>109.13</c:v>
                </c:pt>
                <c:pt idx="1318" formatCode="General">
                  <c:v>110.57</c:v>
                </c:pt>
                <c:pt idx="1319" formatCode="General">
                  <c:v>109.95</c:v>
                </c:pt>
                <c:pt idx="1320" formatCode="General">
                  <c:v>109.96</c:v>
                </c:pt>
                <c:pt idx="1321" formatCode="General">
                  <c:v>109.35</c:v>
                </c:pt>
                <c:pt idx="1322" formatCode="General">
                  <c:v>109.28</c:v>
                </c:pt>
                <c:pt idx="1323" formatCode="General">
                  <c:v>110.18</c:v>
                </c:pt>
                <c:pt idx="1324" formatCode="General">
                  <c:v>110.17</c:v>
                </c:pt>
                <c:pt idx="1325" formatCode="General">
                  <c:v>107.6</c:v>
                </c:pt>
                <c:pt idx="1326" formatCode="General">
                  <c:v>108.25</c:v>
                </c:pt>
                <c:pt idx="1327" formatCode="General">
                  <c:v>107.16</c:v>
                </c:pt>
                <c:pt idx="1328" formatCode="General">
                  <c:v>108.01</c:v>
                </c:pt>
                <c:pt idx="1329" formatCode="General">
                  <c:v>108.96</c:v>
                </c:pt>
                <c:pt idx="1330" formatCode="General">
                  <c:v>109.99</c:v>
                </c:pt>
                <c:pt idx="1331" formatCode="General">
                  <c:v>111.27</c:v>
                </c:pt>
                <c:pt idx="1332" formatCode="General">
                  <c:v>110.84</c:v>
                </c:pt>
                <c:pt idx="1333" formatCode="General">
                  <c:v>110.47</c:v>
                </c:pt>
                <c:pt idx="1334" formatCode="General">
                  <c:v>108.26</c:v>
                </c:pt>
                <c:pt idx="1335" formatCode="General">
                  <c:v>109.33</c:v>
                </c:pt>
                <c:pt idx="1336" formatCode="General">
                  <c:v>110.18</c:v>
                </c:pt>
                <c:pt idx="1337" formatCode="General">
                  <c:v>110.14</c:v>
                </c:pt>
                <c:pt idx="1338" formatCode="General">
                  <c:v>110.81</c:v>
                </c:pt>
                <c:pt idx="1339" formatCode="General">
                  <c:v>110.01</c:v>
                </c:pt>
                <c:pt idx="1340" formatCode="General">
                  <c:v>110.06</c:v>
                </c:pt>
                <c:pt idx="1341" formatCode="General">
                  <c:v>106.81</c:v>
                </c:pt>
                <c:pt idx="1342" formatCode="General">
                  <c:v>110.07</c:v>
                </c:pt>
                <c:pt idx="1343" formatCode="General">
                  <c:v>109.66</c:v>
                </c:pt>
                <c:pt idx="1344" formatCode="General">
                  <c:v>108.82</c:v>
                </c:pt>
                <c:pt idx="1345" formatCode="General">
                  <c:v>110.23</c:v>
                </c:pt>
                <c:pt idx="1346" formatCode="General">
                  <c:v>108.61</c:v>
                </c:pt>
                <c:pt idx="1347" formatCode="General">
                  <c:v>107.23</c:v>
                </c:pt>
                <c:pt idx="1348" formatCode="General">
                  <c:v>108.21</c:v>
                </c:pt>
                <c:pt idx="1349" formatCode="General">
                  <c:v>109.27</c:v>
                </c:pt>
                <c:pt idx="1350" formatCode="General">
                  <c:v>105.59</c:v>
                </c:pt>
                <c:pt idx="1351" formatCode="General">
                  <c:v>106.79</c:v>
                </c:pt>
                <c:pt idx="1352" formatCode="General">
                  <c:v>108.84</c:v>
                </c:pt>
                <c:pt idx="1353" formatCode="General">
                  <c:v>109.89</c:v>
                </c:pt>
                <c:pt idx="1354" formatCode="General">
                  <c:v>109.4</c:v>
                </c:pt>
                <c:pt idx="1355" formatCode="General">
                  <c:v>109.33</c:v>
                </c:pt>
                <c:pt idx="1356" formatCode="General">
                  <c:v>108.9</c:v>
                </c:pt>
                <c:pt idx="1357" formatCode="General">
                  <c:v>107.64</c:v>
                </c:pt>
                <c:pt idx="1358" formatCode="General">
                  <c:v>107.66</c:v>
                </c:pt>
                <c:pt idx="1359" formatCode="General">
                  <c:v>107.53</c:v>
                </c:pt>
                <c:pt idx="1360" formatCode="General">
                  <c:v>109.62</c:v>
                </c:pt>
                <c:pt idx="1361" formatCode="General">
                  <c:v>111.89</c:v>
                </c:pt>
                <c:pt idx="1362" formatCode="General">
                  <c:v>112.58</c:v>
                </c:pt>
                <c:pt idx="1363" formatCode="General">
                  <c:v>113.49</c:v>
                </c:pt>
                <c:pt idx="1364" formatCode="General">
                  <c:v>115</c:v>
                </c:pt>
                <c:pt idx="1365" formatCode="General">
                  <c:v>115</c:v>
                </c:pt>
                <c:pt idx="1366" formatCode="General">
                  <c:v>115.17</c:v>
                </c:pt>
                <c:pt idx="1367" formatCode="General">
                  <c:v>116.18</c:v>
                </c:pt>
                <c:pt idx="1368" formatCode="General">
                  <c:v>116.11</c:v>
                </c:pt>
                <c:pt idx="1369" formatCode="General">
                  <c:v>114.32</c:v>
                </c:pt>
                <c:pt idx="1370" formatCode="General">
                  <c:v>112.6</c:v>
                </c:pt>
                <c:pt idx="1371" formatCode="General">
                  <c:v>112.17</c:v>
                </c:pt>
                <c:pt idx="1372" formatCode="General">
                  <c:v>110.48</c:v>
                </c:pt>
                <c:pt idx="1373" formatCode="General">
                  <c:v>109.32</c:v>
                </c:pt>
                <c:pt idx="1374" formatCode="General">
                  <c:v>112.49</c:v>
                </c:pt>
                <c:pt idx="1375" formatCode="General">
                  <c:v>112.58</c:v>
                </c:pt>
                <c:pt idx="1376" formatCode="General">
                  <c:v>111.36</c:v>
                </c:pt>
                <c:pt idx="1377" formatCode="General">
                  <c:v>111.45</c:v>
                </c:pt>
                <c:pt idx="1378" formatCode="General">
                  <c:v>108.99</c:v>
                </c:pt>
                <c:pt idx="1379" formatCode="General">
                  <c:v>110.77</c:v>
                </c:pt>
                <c:pt idx="1380" formatCode="General">
                  <c:v>109.2</c:v>
                </c:pt>
                <c:pt idx="1381" formatCode="General">
                  <c:v>111.27</c:v>
                </c:pt>
                <c:pt idx="1382" formatCode="General">
                  <c:v>109.41</c:v>
                </c:pt>
                <c:pt idx="1383" formatCode="General">
                  <c:v>108.49</c:v>
                </c:pt>
                <c:pt idx="1384" formatCode="General">
                  <c:v>113.29</c:v>
                </c:pt>
                <c:pt idx="1385" formatCode="General">
                  <c:v>116.7</c:v>
                </c:pt>
                <c:pt idx="1386" formatCode="General">
                  <c:v>117.48</c:v>
                </c:pt>
                <c:pt idx="1387" formatCode="General">
                  <c:v>116</c:v>
                </c:pt>
                <c:pt idx="1388" formatCode="General">
                  <c:v>114.86</c:v>
                </c:pt>
                <c:pt idx="1389" formatCode="General">
                  <c:v>114.86</c:v>
                </c:pt>
                <c:pt idx="1390" formatCode="General">
                  <c:v>113.84</c:v>
                </c:pt>
                <c:pt idx="1391" formatCode="General">
                  <c:v>113.64</c:v>
                </c:pt>
                <c:pt idx="1392" formatCode="General">
                  <c:v>114.5</c:v>
                </c:pt>
                <c:pt idx="1393" formatCode="General">
                  <c:v>113.32</c:v>
                </c:pt>
                <c:pt idx="1394" formatCode="General">
                  <c:v>114.98</c:v>
                </c:pt>
                <c:pt idx="1395" formatCode="General">
                  <c:v>113.93</c:v>
                </c:pt>
                <c:pt idx="1396" formatCode="General">
                  <c:v>112.28</c:v>
                </c:pt>
                <c:pt idx="1397" formatCode="General">
                  <c:v>112.53</c:v>
                </c:pt>
                <c:pt idx="1398" formatCode="General">
                  <c:v>112.62</c:v>
                </c:pt>
                <c:pt idx="1399" formatCode="General">
                  <c:v>113.74</c:v>
                </c:pt>
                <c:pt idx="1400" formatCode="General">
                  <c:v>115.76</c:v>
                </c:pt>
                <c:pt idx="1401" formatCode="General">
                  <c:v>117.45</c:v>
                </c:pt>
                <c:pt idx="1402" formatCode="General">
                  <c:v>115.77</c:v>
                </c:pt>
                <c:pt idx="1403" formatCode="General">
                  <c:v>116.03</c:v>
                </c:pt>
                <c:pt idx="1404" formatCode="General">
                  <c:v>115.5</c:v>
                </c:pt>
                <c:pt idx="1405" formatCode="General">
                  <c:v>115.2</c:v>
                </c:pt>
                <c:pt idx="1406" formatCode="General">
                  <c:v>116.12</c:v>
                </c:pt>
                <c:pt idx="1407" formatCode="General">
                  <c:v>115.51</c:v>
                </c:pt>
                <c:pt idx="1408" formatCode="General">
                  <c:v>113.9</c:v>
                </c:pt>
                <c:pt idx="1409" formatCode="General">
                  <c:v>114.48</c:v>
                </c:pt>
                <c:pt idx="1410" formatCode="General">
                  <c:v>113.13</c:v>
                </c:pt>
                <c:pt idx="1411" formatCode="General">
                  <c:v>113.52</c:v>
                </c:pt>
                <c:pt idx="1412" formatCode="General">
                  <c:v>113.42</c:v>
                </c:pt>
                <c:pt idx="1413" formatCode="General">
                  <c:v>112.39</c:v>
                </c:pt>
                <c:pt idx="1414" formatCode="General">
                  <c:v>110.01</c:v>
                </c:pt>
                <c:pt idx="1415" formatCode="General">
                  <c:v>109.57</c:v>
                </c:pt>
                <c:pt idx="1416" formatCode="General">
                  <c:v>107.55</c:v>
                </c:pt>
                <c:pt idx="1417" formatCode="General">
                  <c:v>106.78</c:v>
                </c:pt>
                <c:pt idx="1418" formatCode="General">
                  <c:v>105.93</c:v>
                </c:pt>
                <c:pt idx="1419" formatCode="General">
                  <c:v>106.54</c:v>
                </c:pt>
                <c:pt idx="1420" formatCode="General">
                  <c:v>106.3</c:v>
                </c:pt>
                <c:pt idx="1421" formatCode="General">
                  <c:v>104.77</c:v>
                </c:pt>
                <c:pt idx="1422" formatCode="General">
                  <c:v>102.35</c:v>
                </c:pt>
                <c:pt idx="1423" formatCode="General">
                  <c:v>103.57</c:v>
                </c:pt>
                <c:pt idx="1424" formatCode="General">
                  <c:v>103.91</c:v>
                </c:pt>
                <c:pt idx="1425" formatCode="General">
                  <c:v>106.98</c:v>
                </c:pt>
                <c:pt idx="1426" formatCode="General">
                  <c:v>107.79</c:v>
                </c:pt>
                <c:pt idx="1427" formatCode="General">
                  <c:v>105.92</c:v>
                </c:pt>
                <c:pt idx="1428" formatCode="General">
                  <c:v>104.21</c:v>
                </c:pt>
                <c:pt idx="1429" formatCode="General">
                  <c:v>102.1</c:v>
                </c:pt>
                <c:pt idx="1430" formatCode="General">
                  <c:v>101.91</c:v>
                </c:pt>
                <c:pt idx="1431" formatCode="General">
                  <c:v>99.179999999999978</c:v>
                </c:pt>
                <c:pt idx="1432" formatCode="General">
                  <c:v>99.23</c:v>
                </c:pt>
                <c:pt idx="1433" formatCode="General">
                  <c:v>99.15</c:v>
                </c:pt>
                <c:pt idx="1434" formatCode="General">
                  <c:v>99.94</c:v>
                </c:pt>
                <c:pt idx="1435" formatCode="General">
                  <c:v>98.5</c:v>
                </c:pt>
                <c:pt idx="1436" formatCode="General">
                  <c:v>101.54</c:v>
                </c:pt>
                <c:pt idx="1437" formatCode="General">
                  <c:v>99.89</c:v>
                </c:pt>
                <c:pt idx="1438" formatCode="General">
                  <c:v>95.28</c:v>
                </c:pt>
                <c:pt idx="1439" formatCode="General">
                  <c:v>94.169999999999973</c:v>
                </c:pt>
                <c:pt idx="1440" formatCode="General">
                  <c:v>91.02</c:v>
                </c:pt>
                <c:pt idx="1441" formatCode="General">
                  <c:v>92.06</c:v>
                </c:pt>
                <c:pt idx="1442" formatCode="General">
                  <c:v>90.19</c:v>
                </c:pt>
                <c:pt idx="1443" formatCode="General">
                  <c:v>88.69</c:v>
                </c:pt>
                <c:pt idx="1444" formatCode="General">
                  <c:v>89.22</c:v>
                </c:pt>
                <c:pt idx="1445" formatCode="General">
                  <c:v>89.22</c:v>
                </c:pt>
                <c:pt idx="1446" formatCode="General">
                  <c:v>93.5</c:v>
                </c:pt>
                <c:pt idx="1447" formatCode="General">
                  <c:v>95.14</c:v>
                </c:pt>
                <c:pt idx="1448" formatCode="General">
                  <c:v>95.21</c:v>
                </c:pt>
                <c:pt idx="1449" formatCode="General">
                  <c:v>97.13</c:v>
                </c:pt>
                <c:pt idx="1450" formatCode="General">
                  <c:v>96.46</c:v>
                </c:pt>
                <c:pt idx="1451" formatCode="General">
                  <c:v>97.29</c:v>
                </c:pt>
                <c:pt idx="1452" formatCode="General">
                  <c:v>96.59</c:v>
                </c:pt>
                <c:pt idx="1453" formatCode="General">
                  <c:v>98.6</c:v>
                </c:pt>
                <c:pt idx="1454" formatCode="General">
                  <c:v>97.57</c:v>
                </c:pt>
                <c:pt idx="1455" formatCode="General">
                  <c:v>100.05</c:v>
                </c:pt>
                <c:pt idx="1456" formatCode="General">
                  <c:v>101.14</c:v>
                </c:pt>
                <c:pt idx="1457" formatCode="General">
                  <c:v>98.65</c:v>
                </c:pt>
                <c:pt idx="1458" formatCode="General">
                  <c:v>97.74</c:v>
                </c:pt>
                <c:pt idx="1459" formatCode="General">
                  <c:v>98.63</c:v>
                </c:pt>
                <c:pt idx="1460" formatCode="General">
                  <c:v>103.86</c:v>
                </c:pt>
                <c:pt idx="1461" formatCode="General">
                  <c:v>103.85</c:v>
                </c:pt>
                <c:pt idx="1462" formatCode="General">
                  <c:v>107.55</c:v>
                </c:pt>
                <c:pt idx="1463" formatCode="General">
                  <c:v>107.86</c:v>
                </c:pt>
                <c:pt idx="1464" formatCode="General">
                  <c:v>107.2</c:v>
                </c:pt>
                <c:pt idx="1465" formatCode="General">
                  <c:v>106.88</c:v>
                </c:pt>
                <c:pt idx="1466" formatCode="General">
                  <c:v>109.76</c:v>
                </c:pt>
                <c:pt idx="1467" formatCode="General">
                  <c:v>109.02</c:v>
                </c:pt>
                <c:pt idx="1468" formatCode="General">
                  <c:v>108.03</c:v>
                </c:pt>
                <c:pt idx="1469" formatCode="General">
                  <c:v>109.31</c:v>
                </c:pt>
                <c:pt idx="1470" formatCode="General">
                  <c:v>109.8</c:v>
                </c:pt>
                <c:pt idx="1471" formatCode="General">
                  <c:v>111.4</c:v>
                </c:pt>
                <c:pt idx="1472" formatCode="General">
                  <c:v>110.79</c:v>
                </c:pt>
                <c:pt idx="1473" formatCode="General">
                  <c:v>112.5</c:v>
                </c:pt>
                <c:pt idx="1474" formatCode="General">
                  <c:v>112.24</c:v>
                </c:pt>
                <c:pt idx="1475" formatCode="General">
                  <c:v>111.89</c:v>
                </c:pt>
                <c:pt idx="1476" formatCode="General">
                  <c:v>110.48</c:v>
                </c:pt>
                <c:pt idx="1477" formatCode="General">
                  <c:v>111.66</c:v>
                </c:pt>
                <c:pt idx="1478" formatCode="General">
                  <c:v>115.91</c:v>
                </c:pt>
                <c:pt idx="1479" formatCode="General">
                  <c:v>117.57</c:v>
                </c:pt>
                <c:pt idx="1480" formatCode="General">
                  <c:v>119.57</c:v>
                </c:pt>
                <c:pt idx="1481" formatCode="General">
                  <c:v>118.66</c:v>
                </c:pt>
                <c:pt idx="1482" formatCode="General">
                  <c:v>119.3</c:v>
                </c:pt>
                <c:pt idx="1483" formatCode="General">
                  <c:v>119.33</c:v>
                </c:pt>
                <c:pt idx="1484" formatCode="General">
                  <c:v>117.45</c:v>
                </c:pt>
                <c:pt idx="1485" formatCode="General">
                  <c:v>117.74</c:v>
                </c:pt>
                <c:pt idx="1486" formatCode="General">
                  <c:v>116.66</c:v>
                </c:pt>
                <c:pt idx="1487" formatCode="General">
                  <c:v>118.08</c:v>
                </c:pt>
                <c:pt idx="1488" formatCode="General">
                  <c:v>117</c:v>
                </c:pt>
                <c:pt idx="1489" formatCode="General">
                  <c:v>115.18</c:v>
                </c:pt>
                <c:pt idx="1490" formatCode="General">
                  <c:v>117.41</c:v>
                </c:pt>
                <c:pt idx="1491" formatCode="General">
                  <c:v>118.23</c:v>
                </c:pt>
                <c:pt idx="1492" formatCode="General">
                  <c:v>120.62</c:v>
                </c:pt>
                <c:pt idx="1493" formatCode="General">
                  <c:v>120.57</c:v>
                </c:pt>
                <c:pt idx="1494" formatCode="General">
                  <c:v>120.41</c:v>
                </c:pt>
                <c:pt idx="1495" formatCode="General">
                  <c:v>121.89</c:v>
                </c:pt>
                <c:pt idx="1496" formatCode="General">
                  <c:v>123.58</c:v>
                </c:pt>
                <c:pt idx="1497" formatCode="General">
                  <c:v>123.04</c:v>
                </c:pt>
                <c:pt idx="1498" formatCode="General">
                  <c:v>125.66</c:v>
                </c:pt>
                <c:pt idx="1499" formatCode="General">
                  <c:v>124.44</c:v>
                </c:pt>
                <c:pt idx="1500" formatCode="General">
                  <c:v>123.41</c:v>
                </c:pt>
                <c:pt idx="1501" formatCode="General">
                  <c:v>123.23</c:v>
                </c:pt>
                <c:pt idx="1502" formatCode="General">
                  <c:v>124.41</c:v>
                </c:pt>
                <c:pt idx="1503" formatCode="General">
                  <c:v>125.25</c:v>
                </c:pt>
                <c:pt idx="1504" formatCode="General">
                  <c:v>125.85</c:v>
                </c:pt>
                <c:pt idx="1505" formatCode="General">
                  <c:v>125.21</c:v>
                </c:pt>
                <c:pt idx="1506" formatCode="General">
                  <c:v>122.49</c:v>
                </c:pt>
                <c:pt idx="1507" formatCode="General">
                  <c:v>123.89</c:v>
                </c:pt>
                <c:pt idx="1508" formatCode="General">
                  <c:v>124.38</c:v>
                </c:pt>
                <c:pt idx="1509" formatCode="General">
                  <c:v>125.76</c:v>
                </c:pt>
                <c:pt idx="1510" formatCode="General">
                  <c:v>125.09</c:v>
                </c:pt>
                <c:pt idx="1511" formatCode="General">
                  <c:v>123.63</c:v>
                </c:pt>
                <c:pt idx="1512" formatCode="General">
                  <c:v>126.98</c:v>
                </c:pt>
                <c:pt idx="1513" formatCode="General">
                  <c:v>128.13999999999999</c:v>
                </c:pt>
                <c:pt idx="1514" formatCode="General">
                  <c:v>127.27</c:v>
                </c:pt>
                <c:pt idx="1515" formatCode="General">
                  <c:v>128.08000000000001</c:v>
                </c:pt>
                <c:pt idx="1516" formatCode="General">
                  <c:v>127.96</c:v>
                </c:pt>
                <c:pt idx="1517" formatCode="General">
                  <c:v>125.37</c:v>
                </c:pt>
                <c:pt idx="1518" formatCode="General">
                  <c:v>125.03</c:v>
                </c:pt>
                <c:pt idx="1519" formatCode="General">
                  <c:v>126.68</c:v>
                </c:pt>
                <c:pt idx="1520" formatCode="General">
                  <c:v>125.93</c:v>
                </c:pt>
                <c:pt idx="1521" formatCode="General">
                  <c:v>125.76</c:v>
                </c:pt>
                <c:pt idx="1522" formatCode="General">
                  <c:v>122.23</c:v>
                </c:pt>
                <c:pt idx="1523" formatCode="General">
                  <c:v>124.02</c:v>
                </c:pt>
                <c:pt idx="1524" formatCode="General">
                  <c:v>126.46</c:v>
                </c:pt>
                <c:pt idx="1525" formatCode="General">
                  <c:v>124.89</c:v>
                </c:pt>
                <c:pt idx="1526" formatCode="General">
                  <c:v>124.53</c:v>
                </c:pt>
                <c:pt idx="1527" formatCode="General">
                  <c:v>123.07</c:v>
                </c:pt>
                <c:pt idx="1528" formatCode="General">
                  <c:v>120.85</c:v>
                </c:pt>
                <c:pt idx="1529" formatCode="General">
                  <c:v>120.69</c:v>
                </c:pt>
                <c:pt idx="1530" formatCode="General">
                  <c:v>121</c:v>
                </c:pt>
                <c:pt idx="1531" formatCode="General">
                  <c:v>120.25</c:v>
                </c:pt>
                <c:pt idx="1532" formatCode="General">
                  <c:v>118.3</c:v>
                </c:pt>
                <c:pt idx="1533" formatCode="General">
                  <c:v>118.73</c:v>
                </c:pt>
                <c:pt idx="1534" formatCode="General">
                  <c:v>118.13</c:v>
                </c:pt>
                <c:pt idx="1535" formatCode="General">
                  <c:v>118.4</c:v>
                </c:pt>
                <c:pt idx="1536" formatCode="General">
                  <c:v>117.18</c:v>
                </c:pt>
                <c:pt idx="1537" formatCode="General">
                  <c:v>116.86</c:v>
                </c:pt>
                <c:pt idx="1538" formatCode="General">
                  <c:v>115.47</c:v>
                </c:pt>
                <c:pt idx="1539" formatCode="General">
                  <c:v>112.56</c:v>
                </c:pt>
                <c:pt idx="1540" formatCode="General">
                  <c:v>110.96</c:v>
                </c:pt>
                <c:pt idx="1541" formatCode="General">
                  <c:v>111.96</c:v>
                </c:pt>
                <c:pt idx="1542" formatCode="General">
                  <c:v>110.26</c:v>
                </c:pt>
                <c:pt idx="1543" formatCode="General">
                  <c:v>110.24</c:v>
                </c:pt>
                <c:pt idx="1544" formatCode="General">
                  <c:v>110.5</c:v>
                </c:pt>
                <c:pt idx="1545" formatCode="General">
                  <c:v>109.08</c:v>
                </c:pt>
                <c:pt idx="1546" formatCode="General">
                  <c:v>108.48</c:v>
                </c:pt>
                <c:pt idx="1547" formatCode="General">
                  <c:v>108.38</c:v>
                </c:pt>
                <c:pt idx="1548" formatCode="General">
                  <c:v>109.46</c:v>
                </c:pt>
                <c:pt idx="1549" formatCode="General">
                  <c:v>108.5</c:v>
                </c:pt>
                <c:pt idx="1550" formatCode="General">
                  <c:v>109.54</c:v>
                </c:pt>
                <c:pt idx="1551" formatCode="General">
                  <c:v>109.81</c:v>
                </c:pt>
                <c:pt idx="1552" formatCode="General">
                  <c:v>110.55</c:v>
                </c:pt>
                <c:pt idx="1553" formatCode="General">
                  <c:v>109.88</c:v>
                </c:pt>
                <c:pt idx="1554" formatCode="General">
                  <c:v>112.97</c:v>
                </c:pt>
                <c:pt idx="1555" formatCode="General">
                  <c:v>111.66</c:v>
                </c:pt>
                <c:pt idx="1556" formatCode="General">
                  <c:v>113.3</c:v>
                </c:pt>
                <c:pt idx="1557" formatCode="General">
                  <c:v>111.07</c:v>
                </c:pt>
                <c:pt idx="1558" formatCode="General">
                  <c:v>111.96</c:v>
                </c:pt>
                <c:pt idx="1559" formatCode="General">
                  <c:v>113.59</c:v>
                </c:pt>
                <c:pt idx="1560" formatCode="General">
                  <c:v>113.37</c:v>
                </c:pt>
                <c:pt idx="1561" formatCode="General">
                  <c:v>111.12</c:v>
                </c:pt>
                <c:pt idx="1562" formatCode="General">
                  <c:v>108.09</c:v>
                </c:pt>
                <c:pt idx="1563" formatCode="General">
                  <c:v>106.89</c:v>
                </c:pt>
                <c:pt idx="1564" formatCode="General">
                  <c:v>107.54</c:v>
                </c:pt>
                <c:pt idx="1565" formatCode="General">
                  <c:v>109.28</c:v>
                </c:pt>
                <c:pt idx="1566" formatCode="General">
                  <c:v>108.98</c:v>
                </c:pt>
                <c:pt idx="1567" formatCode="General">
                  <c:v>108</c:v>
                </c:pt>
                <c:pt idx="1568" formatCode="General">
                  <c:v>107.8</c:v>
                </c:pt>
                <c:pt idx="1569" formatCode="General">
                  <c:v>104.55</c:v>
                </c:pt>
                <c:pt idx="1570" formatCode="General">
                  <c:v>104</c:v>
                </c:pt>
                <c:pt idx="1571" formatCode="General">
                  <c:v>104.52</c:v>
                </c:pt>
                <c:pt idx="1572" formatCode="General">
                  <c:v>105.72</c:v>
                </c:pt>
                <c:pt idx="1573" formatCode="General">
                  <c:v>109.25</c:v>
                </c:pt>
                <c:pt idx="1574" formatCode="General">
                  <c:v>107.82</c:v>
                </c:pt>
                <c:pt idx="1575" formatCode="General">
                  <c:v>107.91</c:v>
                </c:pt>
                <c:pt idx="1576" formatCode="General">
                  <c:v>108.23</c:v>
                </c:pt>
                <c:pt idx="1577" formatCode="General">
                  <c:v>110.07</c:v>
                </c:pt>
                <c:pt idx="1578" formatCode="General">
                  <c:v>110.16</c:v>
                </c:pt>
                <c:pt idx="1579" formatCode="General">
                  <c:v>110.18</c:v>
                </c:pt>
                <c:pt idx="1580" formatCode="General">
                  <c:v>109.59</c:v>
                </c:pt>
                <c:pt idx="1581" formatCode="General">
                  <c:v>108.83</c:v>
                </c:pt>
                <c:pt idx="1582" formatCode="General">
                  <c:v>111.22</c:v>
                </c:pt>
                <c:pt idx="1583" formatCode="General">
                  <c:v>111.25</c:v>
                </c:pt>
                <c:pt idx="1584" formatCode="General">
                  <c:v>109.38</c:v>
                </c:pt>
                <c:pt idx="1585" formatCode="General">
                  <c:v>106.08</c:v>
                </c:pt>
                <c:pt idx="1586" formatCode="General">
                  <c:v>106.83</c:v>
                </c:pt>
                <c:pt idx="1587" formatCode="General">
                  <c:v>107.77</c:v>
                </c:pt>
                <c:pt idx="1588" formatCode="General">
                  <c:v>105.98</c:v>
                </c:pt>
                <c:pt idx="1589" formatCode="General">
                  <c:v>107.82</c:v>
                </c:pt>
                <c:pt idx="1590" formatCode="General">
                  <c:v>109.25</c:v>
                </c:pt>
                <c:pt idx="1591" formatCode="General">
                  <c:v>111.91</c:v>
                </c:pt>
                <c:pt idx="1592" formatCode="General">
                  <c:v>111.9</c:v>
                </c:pt>
                <c:pt idx="1593" formatCode="General">
                  <c:v>112.57</c:v>
                </c:pt>
                <c:pt idx="1594" formatCode="General">
                  <c:v>114.43</c:v>
                </c:pt>
                <c:pt idx="1595" formatCode="General">
                  <c:v>113.32</c:v>
                </c:pt>
                <c:pt idx="1596" formatCode="General">
                  <c:v>115.29</c:v>
                </c:pt>
                <c:pt idx="1597" formatCode="General">
                  <c:v>115.61</c:v>
                </c:pt>
                <c:pt idx="1598" formatCode="General">
                  <c:v>114.75</c:v>
                </c:pt>
                <c:pt idx="1599" formatCode="General">
                  <c:v>112.22</c:v>
                </c:pt>
                <c:pt idx="1600" formatCode="General">
                  <c:v>110.76</c:v>
                </c:pt>
                <c:pt idx="1601" formatCode="General">
                  <c:v>110.82</c:v>
                </c:pt>
                <c:pt idx="1602" formatCode="General">
                  <c:v>106.97</c:v>
                </c:pt>
                <c:pt idx="1603" formatCode="General">
                  <c:v>108.43</c:v>
                </c:pt>
                <c:pt idx="1604" formatCode="General">
                  <c:v>110.01</c:v>
                </c:pt>
                <c:pt idx="1605" formatCode="General">
                  <c:v>112.45</c:v>
                </c:pt>
                <c:pt idx="1606" formatCode="General">
                  <c:v>110.43</c:v>
                </c:pt>
                <c:pt idx="1607" formatCode="General">
                  <c:v>112.11</c:v>
                </c:pt>
                <c:pt idx="1608" formatCode="General">
                  <c:v>111.67</c:v>
                </c:pt>
                <c:pt idx="1609" formatCode="General">
                  <c:v>111.6</c:v>
                </c:pt>
                <c:pt idx="1610" formatCode="General">
                  <c:v>109</c:v>
                </c:pt>
                <c:pt idx="1611" formatCode="General">
                  <c:v>111.76</c:v>
                </c:pt>
                <c:pt idx="1612" formatCode="General">
                  <c:v>112.08</c:v>
                </c:pt>
                <c:pt idx="1613" formatCode="General">
                  <c:v>112.92</c:v>
                </c:pt>
                <c:pt idx="1614" formatCode="General">
                  <c:v>114.33</c:v>
                </c:pt>
                <c:pt idx="1615" formatCode="General">
                  <c:v>112.45</c:v>
                </c:pt>
                <c:pt idx="1616" formatCode="General">
                  <c:v>112.44</c:v>
                </c:pt>
                <c:pt idx="1617" formatCode="General">
                  <c:v>109.22</c:v>
                </c:pt>
                <c:pt idx="1618" formatCode="General">
                  <c:v>109.49</c:v>
                </c:pt>
                <c:pt idx="1619" formatCode="General">
                  <c:v>106.56</c:v>
                </c:pt>
                <c:pt idx="1620" formatCode="General">
                  <c:v>104.38</c:v>
                </c:pt>
                <c:pt idx="1621" formatCode="General">
                  <c:v>103.77</c:v>
                </c:pt>
                <c:pt idx="1622" formatCode="General">
                  <c:v>101.84</c:v>
                </c:pt>
                <c:pt idx="1623" formatCode="General">
                  <c:v>103.61</c:v>
                </c:pt>
                <c:pt idx="1624" formatCode="General">
                  <c:v>105.42</c:v>
                </c:pt>
                <c:pt idx="1625" formatCode="General">
                  <c:v>107.08</c:v>
                </c:pt>
                <c:pt idx="1626" formatCode="General">
                  <c:v>108.52</c:v>
                </c:pt>
                <c:pt idx="1627" formatCode="General">
                  <c:v>109.54</c:v>
                </c:pt>
                <c:pt idx="1628" formatCode="General">
                  <c:v>107.9</c:v>
                </c:pt>
                <c:pt idx="1629" formatCode="General">
                  <c:v>109.17</c:v>
                </c:pt>
                <c:pt idx="1630" formatCode="General">
                  <c:v>109.21</c:v>
                </c:pt>
                <c:pt idx="1631" formatCode="General">
                  <c:v>114.26</c:v>
                </c:pt>
                <c:pt idx="1632" formatCode="General">
                  <c:v>114.39</c:v>
                </c:pt>
                <c:pt idx="1633" formatCode="General">
                  <c:v>112.89</c:v>
                </c:pt>
                <c:pt idx="1634" formatCode="General">
                  <c:v>116.26</c:v>
                </c:pt>
                <c:pt idx="1635" formatCode="General">
                  <c:v>116.71</c:v>
                </c:pt>
                <c:pt idx="1636" formatCode="General">
                  <c:v>113.1</c:v>
                </c:pt>
                <c:pt idx="1637" formatCode="General">
                  <c:v>114.08</c:v>
                </c:pt>
                <c:pt idx="1638" formatCode="General">
                  <c:v>114.75</c:v>
                </c:pt>
                <c:pt idx="1639" formatCode="General">
                  <c:v>115.1</c:v>
                </c:pt>
                <c:pt idx="1640" formatCode="General">
                  <c:v>117.99</c:v>
                </c:pt>
                <c:pt idx="1641" formatCode="General">
                  <c:v>117.5</c:v>
                </c:pt>
                <c:pt idx="1642" formatCode="General">
                  <c:v>113.29</c:v>
                </c:pt>
                <c:pt idx="1643" formatCode="General">
                  <c:v>115.92</c:v>
                </c:pt>
                <c:pt idx="1644" formatCode="General">
                  <c:v>116.43</c:v>
                </c:pt>
                <c:pt idx="1645" formatCode="General">
                  <c:v>116.48</c:v>
                </c:pt>
                <c:pt idx="1646" formatCode="General">
                  <c:v>115.59</c:v>
                </c:pt>
                <c:pt idx="1647" formatCode="General">
                  <c:v>112.29</c:v>
                </c:pt>
                <c:pt idx="1648" formatCode="General">
                  <c:v>111.91</c:v>
                </c:pt>
                <c:pt idx="1649" formatCode="General">
                  <c:v>111.91</c:v>
                </c:pt>
                <c:pt idx="1650" formatCode="General">
                  <c:v>110.35</c:v>
                </c:pt>
                <c:pt idx="1651" formatCode="General">
                  <c:v>108.83</c:v>
                </c:pt>
                <c:pt idx="1652" formatCode="General">
                  <c:v>109.37</c:v>
                </c:pt>
                <c:pt idx="1653" formatCode="General">
                  <c:v>108.36</c:v>
                </c:pt>
                <c:pt idx="1654" formatCode="General">
                  <c:v>111.37</c:v>
                </c:pt>
                <c:pt idx="1655" formatCode="General">
                  <c:v>109.69</c:v>
                </c:pt>
                <c:pt idx="1656" formatCode="General">
                  <c:v>108.89</c:v>
                </c:pt>
                <c:pt idx="1657" formatCode="General">
                  <c:v>108.17</c:v>
                </c:pt>
                <c:pt idx="1658" formatCode="General">
                  <c:v>107.82</c:v>
                </c:pt>
                <c:pt idx="1659" formatCode="General">
                  <c:v>103.84</c:v>
                </c:pt>
                <c:pt idx="1660" formatCode="General">
                  <c:v>103.63</c:v>
                </c:pt>
                <c:pt idx="1661" formatCode="General">
                  <c:v>103.06</c:v>
                </c:pt>
                <c:pt idx="1662" formatCode="General">
                  <c:v>106.92</c:v>
                </c:pt>
                <c:pt idx="1663" formatCode="General">
                  <c:v>110.22</c:v>
                </c:pt>
                <c:pt idx="1664" formatCode="General">
                  <c:v>113.74</c:v>
                </c:pt>
                <c:pt idx="1665" formatCode="General">
                  <c:v>116.02</c:v>
                </c:pt>
                <c:pt idx="1666" formatCode="General">
                  <c:v>116.37</c:v>
                </c:pt>
                <c:pt idx="1667" formatCode="General">
                  <c:v>115.93</c:v>
                </c:pt>
                <c:pt idx="1668" formatCode="General">
                  <c:v>118.16</c:v>
                </c:pt>
                <c:pt idx="1669" formatCode="General">
                  <c:v>117.99</c:v>
                </c:pt>
                <c:pt idx="1670" formatCode="General">
                  <c:v>118.14</c:v>
                </c:pt>
                <c:pt idx="1671" formatCode="General">
                  <c:v>118.27</c:v>
                </c:pt>
                <c:pt idx="1672" formatCode="General">
                  <c:v>118.99</c:v>
                </c:pt>
                <c:pt idx="1673" formatCode="General">
                  <c:v>118.25</c:v>
                </c:pt>
                <c:pt idx="1674" formatCode="General">
                  <c:v>118.52</c:v>
                </c:pt>
                <c:pt idx="1675" formatCode="General">
                  <c:v>118.18</c:v>
                </c:pt>
                <c:pt idx="1676" formatCode="General">
                  <c:v>117.05</c:v>
                </c:pt>
                <c:pt idx="1677" formatCode="General">
                  <c:v>118.06</c:v>
                </c:pt>
                <c:pt idx="1678" formatCode="General">
                  <c:v>117.38</c:v>
                </c:pt>
                <c:pt idx="1679" formatCode="General">
                  <c:v>118.46</c:v>
                </c:pt>
                <c:pt idx="1680" formatCode="General">
                  <c:v>117.36</c:v>
                </c:pt>
                <c:pt idx="1681" formatCode="General">
                  <c:v>117.35</c:v>
                </c:pt>
                <c:pt idx="1682" formatCode="General">
                  <c:v>117.4</c:v>
                </c:pt>
                <c:pt idx="1683" formatCode="General">
                  <c:v>117.4</c:v>
                </c:pt>
                <c:pt idx="1684" formatCode="General">
                  <c:v>113.55</c:v>
                </c:pt>
                <c:pt idx="1685" formatCode="General">
                  <c:v>113.21</c:v>
                </c:pt>
                <c:pt idx="1686" formatCode="General">
                  <c:v>109.82</c:v>
                </c:pt>
                <c:pt idx="1687" formatCode="General">
                  <c:v>111.71</c:v>
                </c:pt>
                <c:pt idx="1688" formatCode="General">
                  <c:v>111.49</c:v>
                </c:pt>
                <c:pt idx="1689" formatCode="General">
                  <c:v>107.57</c:v>
                </c:pt>
                <c:pt idx="1690" formatCode="General">
                  <c:v>104.57</c:v>
                </c:pt>
                <c:pt idx="1691" formatCode="General">
                  <c:v>104.79</c:v>
                </c:pt>
                <c:pt idx="1692" formatCode="General">
                  <c:v>108.27</c:v>
                </c:pt>
                <c:pt idx="1693" formatCode="General">
                  <c:v>113.59</c:v>
                </c:pt>
                <c:pt idx="1694" formatCode="General">
                  <c:v>112.02</c:v>
                </c:pt>
                <c:pt idx="1695" formatCode="General">
                  <c:v>112.21</c:v>
                </c:pt>
                <c:pt idx="1696" formatCode="General">
                  <c:v>113.74</c:v>
                </c:pt>
                <c:pt idx="1697" formatCode="General">
                  <c:v>114.69</c:v>
                </c:pt>
                <c:pt idx="1698" formatCode="General">
                  <c:v>114.67</c:v>
                </c:pt>
                <c:pt idx="1699" formatCode="General">
                  <c:v>120.35</c:v>
                </c:pt>
                <c:pt idx="1700" formatCode="General">
                  <c:v>120.49</c:v>
                </c:pt>
                <c:pt idx="1701" formatCode="General">
                  <c:v>118.71</c:v>
                </c:pt>
                <c:pt idx="1702" formatCode="General">
                  <c:v>119.95</c:v>
                </c:pt>
                <c:pt idx="1703" formatCode="General">
                  <c:v>118.43</c:v>
                </c:pt>
                <c:pt idx="1704" formatCode="General">
                  <c:v>116.14</c:v>
                </c:pt>
                <c:pt idx="1705" formatCode="General">
                  <c:v>115.4</c:v>
                </c:pt>
                <c:pt idx="1706" formatCode="General">
                  <c:v>115.09</c:v>
                </c:pt>
                <c:pt idx="1707" formatCode="General">
                  <c:v>114.3</c:v>
                </c:pt>
                <c:pt idx="1708" formatCode="General">
                  <c:v>116.15</c:v>
                </c:pt>
                <c:pt idx="1709" formatCode="General">
                  <c:v>117.18</c:v>
                </c:pt>
                <c:pt idx="1710" formatCode="General">
                  <c:v>114.85</c:v>
                </c:pt>
                <c:pt idx="1711" formatCode="General">
                  <c:v>115.06</c:v>
                </c:pt>
                <c:pt idx="1712" formatCode="General">
                  <c:v>114.47</c:v>
                </c:pt>
                <c:pt idx="1713" formatCode="General">
                  <c:v>112.52</c:v>
                </c:pt>
                <c:pt idx="1714" formatCode="General">
                  <c:v>110.13</c:v>
                </c:pt>
                <c:pt idx="1715" formatCode="General">
                  <c:v>111.25</c:v>
                </c:pt>
                <c:pt idx="1716" formatCode="General">
                  <c:v>113.2</c:v>
                </c:pt>
                <c:pt idx="1717" formatCode="General">
                  <c:v>112.54</c:v>
                </c:pt>
                <c:pt idx="1718" formatCode="General">
                  <c:v>109.39</c:v>
                </c:pt>
                <c:pt idx="1719" formatCode="General">
                  <c:v>113.72</c:v>
                </c:pt>
                <c:pt idx="1720" formatCode="General">
                  <c:v>113.08</c:v>
                </c:pt>
                <c:pt idx="1721" formatCode="General">
                  <c:v>112.87</c:v>
                </c:pt>
                <c:pt idx="1722" formatCode="General">
                  <c:v>115.66</c:v>
                </c:pt>
                <c:pt idx="1723" formatCode="General">
                  <c:v>117.82</c:v>
                </c:pt>
                <c:pt idx="1724" formatCode="General">
                  <c:v>113.21</c:v>
                </c:pt>
                <c:pt idx="1725" formatCode="General">
                  <c:v>113.69</c:v>
                </c:pt>
                <c:pt idx="1726" formatCode="General">
                  <c:v>111.93</c:v>
                </c:pt>
                <c:pt idx="1727" formatCode="General">
                  <c:v>121.55</c:v>
                </c:pt>
                <c:pt idx="1728" formatCode="General">
                  <c:v>124.01</c:v>
                </c:pt>
                <c:pt idx="1729" formatCode="General">
                  <c:v>126.64</c:v>
                </c:pt>
                <c:pt idx="1730" formatCode="General">
                  <c:v>126.59</c:v>
                </c:pt>
                <c:pt idx="1731" formatCode="General">
                  <c:v>124.94</c:v>
                </c:pt>
                <c:pt idx="1732" formatCode="General">
                  <c:v>124.55</c:v>
                </c:pt>
                <c:pt idx="1733" formatCode="General">
                  <c:v>123.64</c:v>
                </c:pt>
                <c:pt idx="1734" formatCode="General">
                  <c:v>124.26</c:v>
                </c:pt>
                <c:pt idx="1735" formatCode="General">
                  <c:v>121.35</c:v>
                </c:pt>
                <c:pt idx="1736" formatCode="General">
                  <c:v>121.69</c:v>
                </c:pt>
                <c:pt idx="1737" formatCode="General">
                  <c:v>124.63</c:v>
                </c:pt>
                <c:pt idx="1738" formatCode="General">
                  <c:v>122.74</c:v>
                </c:pt>
                <c:pt idx="1739" formatCode="General">
                  <c:v>122.7</c:v>
                </c:pt>
                <c:pt idx="1740" formatCode="General">
                  <c:v>121.33</c:v>
                </c:pt>
                <c:pt idx="1741" formatCode="General">
                  <c:v>126.46</c:v>
                </c:pt>
                <c:pt idx="1742" formatCode="General">
                  <c:v>126.3</c:v>
                </c:pt>
                <c:pt idx="1743" formatCode="General">
                  <c:v>122.9</c:v>
                </c:pt>
                <c:pt idx="1744" formatCode="General">
                  <c:v>123.01</c:v>
                </c:pt>
                <c:pt idx="1745" formatCode="General">
                  <c:v>122.87</c:v>
                </c:pt>
                <c:pt idx="1746" formatCode="General">
                  <c:v>120.07</c:v>
                </c:pt>
                <c:pt idx="1747" formatCode="General">
                  <c:v>118.63</c:v>
                </c:pt>
                <c:pt idx="1748" formatCode="General">
                  <c:v>116.94</c:v>
                </c:pt>
                <c:pt idx="1749" formatCode="General">
                  <c:v>115.35</c:v>
                </c:pt>
                <c:pt idx="1750" formatCode="General">
                  <c:v>115.58</c:v>
                </c:pt>
                <c:pt idx="1751" formatCode="General">
                  <c:v>115.95</c:v>
                </c:pt>
                <c:pt idx="1752" formatCode="General">
                  <c:v>115.45</c:v>
                </c:pt>
                <c:pt idx="1753" formatCode="General">
                  <c:v>115.41</c:v>
                </c:pt>
                <c:pt idx="1754" formatCode="General">
                  <c:v>115.65</c:v>
                </c:pt>
                <c:pt idx="1755" formatCode="General">
                  <c:v>115.63</c:v>
                </c:pt>
                <c:pt idx="1756" formatCode="General">
                  <c:v>114.92</c:v>
                </c:pt>
                <c:pt idx="1757" formatCode="General">
                  <c:v>114.13</c:v>
                </c:pt>
                <c:pt idx="1758" formatCode="General">
                  <c:v>114.18</c:v>
                </c:pt>
                <c:pt idx="1759" formatCode="General">
                  <c:v>110.96</c:v>
                </c:pt>
                <c:pt idx="1760" formatCode="General">
                  <c:v>111.11</c:v>
                </c:pt>
                <c:pt idx="1761" formatCode="General">
                  <c:v>112.95</c:v>
                </c:pt>
                <c:pt idx="1762" formatCode="General">
                  <c:v>114.07</c:v>
                </c:pt>
                <c:pt idx="1763" formatCode="General">
                  <c:v>114.07</c:v>
                </c:pt>
                <c:pt idx="1764" formatCode="General">
                  <c:v>115.19</c:v>
                </c:pt>
                <c:pt idx="1765" formatCode="General">
                  <c:v>112.32</c:v>
                </c:pt>
                <c:pt idx="1766" formatCode="General">
                  <c:v>116.58</c:v>
                </c:pt>
                <c:pt idx="1767" formatCode="General">
                  <c:v>115.71</c:v>
                </c:pt>
                <c:pt idx="1768" formatCode="General">
                  <c:v>114.42</c:v>
                </c:pt>
                <c:pt idx="1769" formatCode="General">
                  <c:v>116.89</c:v>
                </c:pt>
                <c:pt idx="1770" formatCode="General">
                  <c:v>113.34</c:v>
                </c:pt>
                <c:pt idx="1771" formatCode="General">
                  <c:v>112.27</c:v>
                </c:pt>
                <c:pt idx="1772" formatCode="General">
                  <c:v>111.47</c:v>
                </c:pt>
                <c:pt idx="1773" formatCode="General">
                  <c:v>113.91</c:v>
                </c:pt>
                <c:pt idx="1774" formatCode="General">
                  <c:v>109.77</c:v>
                </c:pt>
                <c:pt idx="1775" formatCode="General">
                  <c:v>106.82</c:v>
                </c:pt>
                <c:pt idx="1776" formatCode="General">
                  <c:v>102.2</c:v>
                </c:pt>
                <c:pt idx="1777" formatCode="General">
                  <c:v>103.45</c:v>
                </c:pt>
                <c:pt idx="1778" formatCode="General">
                  <c:v>102.78</c:v>
                </c:pt>
                <c:pt idx="1779" formatCode="General">
                  <c:v>102.48</c:v>
                </c:pt>
                <c:pt idx="1780" formatCode="General">
                  <c:v>103.12</c:v>
                </c:pt>
                <c:pt idx="1781" formatCode="General">
                  <c:v>99.93</c:v>
                </c:pt>
                <c:pt idx="1782" formatCode="General">
                  <c:v>100.74</c:v>
                </c:pt>
                <c:pt idx="1783" formatCode="General">
                  <c:v>100.16</c:v>
                </c:pt>
                <c:pt idx="1784" formatCode="General">
                  <c:v>99.25</c:v>
                </c:pt>
                <c:pt idx="1785" formatCode="General">
                  <c:v>99.44</c:v>
                </c:pt>
                <c:pt idx="1786" formatCode="General">
                  <c:v>99.43</c:v>
                </c:pt>
                <c:pt idx="1787" formatCode="General">
                  <c:v>101.69</c:v>
                </c:pt>
                <c:pt idx="1788" formatCode="General">
                  <c:v>101.3</c:v>
                </c:pt>
                <c:pt idx="1789" formatCode="General">
                  <c:v>100.4</c:v>
                </c:pt>
                <c:pt idx="1790" formatCode="General">
                  <c:v>98.97</c:v>
                </c:pt>
                <c:pt idx="1791" formatCode="General">
                  <c:v>97.06</c:v>
                </c:pt>
                <c:pt idx="1792" formatCode="General">
                  <c:v>96.48</c:v>
                </c:pt>
                <c:pt idx="1793" formatCode="General">
                  <c:v>96.04</c:v>
                </c:pt>
                <c:pt idx="1794" formatCode="General">
                  <c:v>96.76</c:v>
                </c:pt>
                <c:pt idx="1795" formatCode="General">
                  <c:v>96.76</c:v>
                </c:pt>
                <c:pt idx="1796" formatCode="General">
                  <c:v>96.84</c:v>
                </c:pt>
                <c:pt idx="1797" formatCode="General">
                  <c:v>96.27</c:v>
                </c:pt>
                <c:pt idx="1798" formatCode="General">
                  <c:v>98.42</c:v>
                </c:pt>
                <c:pt idx="1799" formatCode="General">
                  <c:v>97.83</c:v>
                </c:pt>
                <c:pt idx="1800" formatCode="General">
                  <c:v>97.86</c:v>
                </c:pt>
                <c:pt idx="1801" formatCode="General">
                  <c:v>97.86</c:v>
                </c:pt>
                <c:pt idx="1802" formatCode="General">
                  <c:v>97.86</c:v>
                </c:pt>
                <c:pt idx="1803" formatCode="General">
                  <c:v>96.8</c:v>
                </c:pt>
                <c:pt idx="1804" formatCode="General">
                  <c:v>95.05</c:v>
                </c:pt>
                <c:pt idx="1805" formatCode="General">
                  <c:v>94.25</c:v>
                </c:pt>
                <c:pt idx="1806" formatCode="General">
                  <c:v>94.95</c:v>
                </c:pt>
                <c:pt idx="1807" formatCode="General">
                  <c:v>95.07</c:v>
                </c:pt>
                <c:pt idx="1808" formatCode="General">
                  <c:v>93.52</c:v>
                </c:pt>
                <c:pt idx="1809" formatCode="General">
                  <c:v>95.82</c:v>
                </c:pt>
                <c:pt idx="1810" formatCode="General">
                  <c:v>93.23</c:v>
                </c:pt>
                <c:pt idx="1811" formatCode="General">
                  <c:v>92.5</c:v>
                </c:pt>
                <c:pt idx="1812" formatCode="General">
                  <c:v>93.52</c:v>
                </c:pt>
                <c:pt idx="1813" formatCode="General">
                  <c:v>93.52</c:v>
                </c:pt>
                <c:pt idx="1814" formatCode="General">
                  <c:v>93.08</c:v>
                </c:pt>
                <c:pt idx="1815" formatCode="General">
                  <c:v>93.63</c:v>
                </c:pt>
                <c:pt idx="1816" formatCode="General">
                  <c:v>93.55</c:v>
                </c:pt>
                <c:pt idx="1817" formatCode="General">
                  <c:v>93.11</c:v>
                </c:pt>
                <c:pt idx="1818" formatCode="General">
                  <c:v>91.31</c:v>
                </c:pt>
                <c:pt idx="1819" formatCode="General">
                  <c:v>91.11</c:v>
                </c:pt>
                <c:pt idx="1820" formatCode="General">
                  <c:v>91.09</c:v>
                </c:pt>
                <c:pt idx="1821" formatCode="General">
                  <c:v>91.33</c:v>
                </c:pt>
                <c:pt idx="1822" formatCode="General">
                  <c:v>90.63</c:v>
                </c:pt>
                <c:pt idx="1823" formatCode="General">
                  <c:v>90.4</c:v>
                </c:pt>
                <c:pt idx="1824" formatCode="General">
                  <c:v>89.54</c:v>
                </c:pt>
                <c:pt idx="1825" formatCode="General">
                  <c:v>89.93</c:v>
                </c:pt>
                <c:pt idx="1826" formatCode="General">
                  <c:v>89.74</c:v>
                </c:pt>
                <c:pt idx="1827" formatCode="General">
                  <c:v>90.78</c:v>
                </c:pt>
                <c:pt idx="1828" formatCode="General">
                  <c:v>91.25</c:v>
                </c:pt>
                <c:pt idx="1829" formatCode="General">
                  <c:v>90.65</c:v>
                </c:pt>
                <c:pt idx="1830" formatCode="General">
                  <c:v>89.37</c:v>
                </c:pt>
                <c:pt idx="1831" formatCode="General">
                  <c:v>88.56</c:v>
                </c:pt>
                <c:pt idx="1832" formatCode="General">
                  <c:v>86.02</c:v>
                </c:pt>
                <c:pt idx="1833" formatCode="General">
                  <c:v>85.9</c:v>
                </c:pt>
                <c:pt idx="1834" formatCode="General">
                  <c:v>84.78</c:v>
                </c:pt>
                <c:pt idx="1835" formatCode="General">
                  <c:v>84.53</c:v>
                </c:pt>
                <c:pt idx="1836" formatCode="General">
                  <c:v>82.37</c:v>
                </c:pt>
                <c:pt idx="1837" formatCode="General">
                  <c:v>82.34</c:v>
                </c:pt>
                <c:pt idx="1838" formatCode="General">
                  <c:v>83.169999999999973</c:v>
                </c:pt>
                <c:pt idx="1839" formatCode="General">
                  <c:v>83.7</c:v>
                </c:pt>
                <c:pt idx="1840" formatCode="General">
                  <c:v>83.36</c:v>
                </c:pt>
                <c:pt idx="1841" formatCode="General">
                  <c:v>83.98</c:v>
                </c:pt>
                <c:pt idx="1842" formatCode="General">
                  <c:v>85.49</c:v>
                </c:pt>
                <c:pt idx="1843" formatCode="General">
                  <c:v>86.07</c:v>
                </c:pt>
                <c:pt idx="1844" formatCode="General">
                  <c:v>88.08</c:v>
                </c:pt>
                <c:pt idx="1845" formatCode="General">
                  <c:v>87.92</c:v>
                </c:pt>
                <c:pt idx="1846" formatCode="General">
                  <c:v>87.93</c:v>
                </c:pt>
                <c:pt idx="1847" formatCode="General">
                  <c:v>87.15</c:v>
                </c:pt>
                <c:pt idx="1848" formatCode="General">
                  <c:v>87.05</c:v>
                </c:pt>
                <c:pt idx="1849" formatCode="General">
                  <c:v>86.83</c:v>
                </c:pt>
                <c:pt idx="1850" formatCode="General">
                  <c:v>85.33</c:v>
                </c:pt>
                <c:pt idx="1851" formatCode="General">
                  <c:v>84.71</c:v>
                </c:pt>
                <c:pt idx="1852" formatCode="General">
                  <c:v>84.06</c:v>
                </c:pt>
                <c:pt idx="1853" formatCode="General">
                  <c:v>82.47</c:v>
                </c:pt>
                <c:pt idx="1854" formatCode="General">
                  <c:v>82.97</c:v>
                </c:pt>
                <c:pt idx="1855" formatCode="General">
                  <c:v>81.27</c:v>
                </c:pt>
                <c:pt idx="1856" formatCode="General">
                  <c:v>82.62</c:v>
                </c:pt>
                <c:pt idx="1857" formatCode="General">
                  <c:v>81.91</c:v>
                </c:pt>
                <c:pt idx="1858" formatCode="General">
                  <c:v>80.75</c:v>
                </c:pt>
                <c:pt idx="1859" formatCode="General">
                  <c:v>81.28</c:v>
                </c:pt>
                <c:pt idx="1860" formatCode="General">
                  <c:v>81.679999999999978</c:v>
                </c:pt>
                <c:pt idx="1861" formatCode="General">
                  <c:v>81.12</c:v>
                </c:pt>
                <c:pt idx="1862" formatCode="General">
                  <c:v>82.3</c:v>
                </c:pt>
                <c:pt idx="1863" formatCode="General">
                  <c:v>81.94</c:v>
                </c:pt>
                <c:pt idx="1864" formatCode="General">
                  <c:v>83.55</c:v>
                </c:pt>
                <c:pt idx="1865" formatCode="General">
                  <c:v>84.01</c:v>
                </c:pt>
                <c:pt idx="1866" formatCode="General">
                  <c:v>82.99</c:v>
                </c:pt>
                <c:pt idx="1867" formatCode="General">
                  <c:v>83.08</c:v>
                </c:pt>
                <c:pt idx="1868" formatCode="General">
                  <c:v>83.88</c:v>
                </c:pt>
                <c:pt idx="1869" formatCode="General">
                  <c:v>83.669999999999973</c:v>
                </c:pt>
                <c:pt idx="1870" formatCode="General">
                  <c:v>85.01</c:v>
                </c:pt>
                <c:pt idx="1871" formatCode="General">
                  <c:v>83.35</c:v>
                </c:pt>
                <c:pt idx="1872" formatCode="General">
                  <c:v>83.42</c:v>
                </c:pt>
                <c:pt idx="1873" formatCode="General">
                  <c:v>82.69</c:v>
                </c:pt>
                <c:pt idx="1874" formatCode="General">
                  <c:v>80.77</c:v>
                </c:pt>
                <c:pt idx="1875" formatCode="General">
                  <c:v>78.790000000000006</c:v>
                </c:pt>
                <c:pt idx="1876" formatCode="General">
                  <c:v>79.14</c:v>
                </c:pt>
                <c:pt idx="1877" formatCode="General">
                  <c:v>77.709999999999994</c:v>
                </c:pt>
                <c:pt idx="1878" formatCode="General">
                  <c:v>78.73</c:v>
                </c:pt>
                <c:pt idx="1879" formatCode="General">
                  <c:v>77.69</c:v>
                </c:pt>
                <c:pt idx="1880" formatCode="General">
                  <c:v>77.290000000000006</c:v>
                </c:pt>
                <c:pt idx="1881" formatCode="General">
                  <c:v>78.760000000000005</c:v>
                </c:pt>
                <c:pt idx="1882" formatCode="General">
                  <c:v>79.42</c:v>
                </c:pt>
                <c:pt idx="1883" formatCode="General">
                  <c:v>77.430000000000007</c:v>
                </c:pt>
                <c:pt idx="1884" formatCode="General">
                  <c:v>78.89</c:v>
                </c:pt>
                <c:pt idx="1885" formatCode="General">
                  <c:v>78.459999999999994</c:v>
                </c:pt>
                <c:pt idx="1886" formatCode="General">
                  <c:v>78.89</c:v>
                </c:pt>
                <c:pt idx="1887" formatCode="General">
                  <c:v>78.52</c:v>
                </c:pt>
                <c:pt idx="1888" formatCode="General">
                  <c:v>77.540000000000006</c:v>
                </c:pt>
                <c:pt idx="1889" formatCode="General">
                  <c:v>77.87</c:v>
                </c:pt>
                <c:pt idx="1890" formatCode="General">
                  <c:v>77.48</c:v>
                </c:pt>
                <c:pt idx="1891" formatCode="General">
                  <c:v>75.78</c:v>
                </c:pt>
                <c:pt idx="1892" formatCode="General">
                  <c:v>75.03</c:v>
                </c:pt>
                <c:pt idx="1893" formatCode="General">
                  <c:v>74.930000000000007</c:v>
                </c:pt>
                <c:pt idx="1894" formatCode="General">
                  <c:v>75.53</c:v>
                </c:pt>
                <c:pt idx="1895" formatCode="General">
                  <c:v>75.510000000000005</c:v>
                </c:pt>
                <c:pt idx="1896" formatCode="General">
                  <c:v>76.05</c:v>
                </c:pt>
                <c:pt idx="1897" formatCode="General">
                  <c:v>75.16</c:v>
                </c:pt>
                <c:pt idx="1898" formatCode="General">
                  <c:v>74.5</c:v>
                </c:pt>
                <c:pt idx="1899" formatCode="General">
                  <c:v>70.739999999999995</c:v>
                </c:pt>
                <c:pt idx="1900" formatCode="General">
                  <c:v>70.61</c:v>
                </c:pt>
                <c:pt idx="1901" formatCode="General">
                  <c:v>73.08</c:v>
                </c:pt>
                <c:pt idx="1902" formatCode="General">
                  <c:v>73.48</c:v>
                </c:pt>
                <c:pt idx="1903" formatCode="General">
                  <c:v>74.84</c:v>
                </c:pt>
                <c:pt idx="1904" formatCode="General">
                  <c:v>75.099999999999994</c:v>
                </c:pt>
                <c:pt idx="1905" formatCode="General">
                  <c:v>76.739999999999995</c:v>
                </c:pt>
                <c:pt idx="1906" formatCode="General">
                  <c:v>74.56</c:v>
                </c:pt>
                <c:pt idx="1907" formatCode="General">
                  <c:v>75.14</c:v>
                </c:pt>
                <c:pt idx="1908" formatCode="General">
                  <c:v>76.63</c:v>
                </c:pt>
                <c:pt idx="1909" formatCode="General">
                  <c:v>77.83</c:v>
                </c:pt>
                <c:pt idx="1910" formatCode="General">
                  <c:v>79.89</c:v>
                </c:pt>
                <c:pt idx="1911" formatCode="General">
                  <c:v>81.540000000000006</c:v>
                </c:pt>
                <c:pt idx="1912" formatCode="General">
                  <c:v>81.28</c:v>
                </c:pt>
                <c:pt idx="1913" formatCode="General">
                  <c:v>82.9</c:v>
                </c:pt>
                <c:pt idx="1914" formatCode="General">
                  <c:v>83.76</c:v>
                </c:pt>
                <c:pt idx="1915" formatCode="General">
                  <c:v>83.6</c:v>
                </c:pt>
                <c:pt idx="1916" formatCode="General">
                  <c:v>81.93</c:v>
                </c:pt>
                <c:pt idx="1917" formatCode="General">
                  <c:v>77.5</c:v>
                </c:pt>
                <c:pt idx="1918" formatCode="General">
                  <c:v>78.599999999999994</c:v>
                </c:pt>
                <c:pt idx="1919" formatCode="General">
                  <c:v>76.66</c:v>
                </c:pt>
                <c:pt idx="1920" formatCode="General">
                  <c:v>75.52</c:v>
                </c:pt>
                <c:pt idx="1921" formatCode="General">
                  <c:v>77.900000000000006</c:v>
                </c:pt>
                <c:pt idx="1922" formatCode="General">
                  <c:v>77.27</c:v>
                </c:pt>
                <c:pt idx="1923" formatCode="General">
                  <c:v>77.59</c:v>
                </c:pt>
                <c:pt idx="1924" formatCode="General">
                  <c:v>75.75</c:v>
                </c:pt>
                <c:pt idx="1925" formatCode="General">
                  <c:v>76.31</c:v>
                </c:pt>
                <c:pt idx="1926" formatCode="General">
                  <c:v>76.290000000000006</c:v>
                </c:pt>
                <c:pt idx="1927" formatCode="General">
                  <c:v>75.55</c:v>
                </c:pt>
                <c:pt idx="1928" formatCode="General">
                  <c:v>75.52</c:v>
                </c:pt>
                <c:pt idx="1929" formatCode="General">
                  <c:v>76.63</c:v>
                </c:pt>
                <c:pt idx="1930" formatCode="General">
                  <c:v>76.45</c:v>
                </c:pt>
                <c:pt idx="1931" formatCode="General">
                  <c:v>74.349999999999994</c:v>
                </c:pt>
                <c:pt idx="1932" formatCode="General">
                  <c:v>75.2</c:v>
                </c:pt>
                <c:pt idx="1933" formatCode="General">
                  <c:v>74.56</c:v>
                </c:pt>
                <c:pt idx="1934" formatCode="General">
                  <c:v>72.97</c:v>
                </c:pt>
                <c:pt idx="1935" formatCode="General">
                  <c:v>73.08</c:v>
                </c:pt>
                <c:pt idx="1936" formatCode="General">
                  <c:v>71.75</c:v>
                </c:pt>
                <c:pt idx="1937" formatCode="General">
                  <c:v>71.73</c:v>
                </c:pt>
                <c:pt idx="1938" formatCode="General">
                  <c:v>74.94</c:v>
                </c:pt>
                <c:pt idx="1939" formatCode="General">
                  <c:v>74.209999999999994</c:v>
                </c:pt>
                <c:pt idx="1940" formatCode="General">
                  <c:v>76.66</c:v>
                </c:pt>
                <c:pt idx="1941" formatCode="General">
                  <c:v>76.209999999999994</c:v>
                </c:pt>
                <c:pt idx="1942" formatCode="General">
                  <c:v>75.169999999999973</c:v>
                </c:pt>
                <c:pt idx="1943" formatCode="General">
                  <c:v>75.22</c:v>
                </c:pt>
                <c:pt idx="1944" formatCode="General">
                  <c:v>78.08</c:v>
                </c:pt>
                <c:pt idx="1945" formatCode="General">
                  <c:v>78.53</c:v>
                </c:pt>
                <c:pt idx="1946" formatCode="General">
                  <c:v>77.05</c:v>
                </c:pt>
                <c:pt idx="1947" formatCode="General">
                  <c:v>77.52</c:v>
                </c:pt>
                <c:pt idx="1948" formatCode="General">
                  <c:v>76.12</c:v>
                </c:pt>
                <c:pt idx="1949" formatCode="General">
                  <c:v>75.290000000000006</c:v>
                </c:pt>
                <c:pt idx="1950" formatCode="General">
                  <c:v>75.11</c:v>
                </c:pt>
                <c:pt idx="1951" formatCode="General">
                  <c:v>73.28</c:v>
                </c:pt>
                <c:pt idx="1952" formatCode="General">
                  <c:v>74.33</c:v>
                </c:pt>
                <c:pt idx="1953" formatCode="General">
                  <c:v>73.679999999999978</c:v>
                </c:pt>
                <c:pt idx="1954" formatCode="General">
                  <c:v>71.430000000000007</c:v>
                </c:pt>
                <c:pt idx="1955" formatCode="General">
                  <c:v>71.09</c:v>
                </c:pt>
                <c:pt idx="1956" formatCode="General">
                  <c:v>71.84</c:v>
                </c:pt>
                <c:pt idx="1957" formatCode="General">
                  <c:v>73.12</c:v>
                </c:pt>
                <c:pt idx="1958" formatCode="General">
                  <c:v>72.78</c:v>
                </c:pt>
                <c:pt idx="1959" formatCode="General">
                  <c:v>73.08</c:v>
                </c:pt>
                <c:pt idx="1960" formatCode="General">
                  <c:v>73</c:v>
                </c:pt>
                <c:pt idx="1961" formatCode="General">
                  <c:v>73.56</c:v>
                </c:pt>
                <c:pt idx="1962" formatCode="General">
                  <c:v>70.59</c:v>
                </c:pt>
                <c:pt idx="1963" formatCode="General">
                  <c:v>67.179999999999978</c:v>
                </c:pt>
                <c:pt idx="1964" formatCode="General">
                  <c:v>69.62</c:v>
                </c:pt>
                <c:pt idx="1965" formatCode="General">
                  <c:v>70.45</c:v>
                </c:pt>
                <c:pt idx="1966" formatCode="General">
                  <c:v>69.56</c:v>
                </c:pt>
                <c:pt idx="1967" formatCode="General">
                  <c:v>71.86</c:v>
                </c:pt>
                <c:pt idx="1968" formatCode="General">
                  <c:v>75.12</c:v>
                </c:pt>
                <c:pt idx="1969" formatCode="General">
                  <c:v>73.87</c:v>
                </c:pt>
                <c:pt idx="1970" formatCode="General">
                  <c:v>76.430000000000007</c:v>
                </c:pt>
                <c:pt idx="1971" formatCode="General">
                  <c:v>79.41</c:v>
                </c:pt>
                <c:pt idx="1972" formatCode="General">
                  <c:v>78.7</c:v>
                </c:pt>
                <c:pt idx="1973" formatCode="General">
                  <c:v>79</c:v>
                </c:pt>
                <c:pt idx="1974" formatCode="General">
                  <c:v>78.08</c:v>
                </c:pt>
                <c:pt idx="1975" formatCode="General">
                  <c:v>76.48</c:v>
                </c:pt>
                <c:pt idx="1976" formatCode="General">
                  <c:v>80.209999999999994</c:v>
                </c:pt>
                <c:pt idx="1977" formatCode="General">
                  <c:v>82.31</c:v>
                </c:pt>
                <c:pt idx="1978" formatCode="General">
                  <c:v>85.39</c:v>
                </c:pt>
                <c:pt idx="1979" formatCode="General">
                  <c:v>88.09</c:v>
                </c:pt>
                <c:pt idx="1980" formatCode="General">
                  <c:v>86.19</c:v>
                </c:pt>
                <c:pt idx="1981" formatCode="General">
                  <c:v>86.82</c:v>
                </c:pt>
                <c:pt idx="1982" formatCode="General">
                  <c:v>84.59</c:v>
                </c:pt>
                <c:pt idx="1983" formatCode="General">
                  <c:v>85.59</c:v>
                </c:pt>
                <c:pt idx="1984" formatCode="General">
                  <c:v>86.72</c:v>
                </c:pt>
                <c:pt idx="1985" formatCode="General">
                  <c:v>86.09</c:v>
                </c:pt>
                <c:pt idx="1986" formatCode="General">
                  <c:v>84.58</c:v>
                </c:pt>
                <c:pt idx="1987" formatCode="General">
                  <c:v>84.55</c:v>
                </c:pt>
                <c:pt idx="1988" formatCode="General">
                  <c:v>84.73</c:v>
                </c:pt>
                <c:pt idx="1989" formatCode="General">
                  <c:v>83.09</c:v>
                </c:pt>
                <c:pt idx="1990" formatCode="General">
                  <c:v>84.81</c:v>
                </c:pt>
                <c:pt idx="1991" formatCode="General">
                  <c:v>86.9</c:v>
                </c:pt>
                <c:pt idx="1992" formatCode="General">
                  <c:v>85.81</c:v>
                </c:pt>
                <c:pt idx="1993" formatCode="General">
                  <c:v>83.44</c:v>
                </c:pt>
                <c:pt idx="1994" formatCode="General">
                  <c:v>85.21</c:v>
                </c:pt>
                <c:pt idx="1995" formatCode="General">
                  <c:v>82.77</c:v>
                </c:pt>
                <c:pt idx="1996" formatCode="General">
                  <c:v>82.63</c:v>
                </c:pt>
                <c:pt idx="1997" formatCode="General">
                  <c:v>84.49</c:v>
                </c:pt>
                <c:pt idx="1998" formatCode="General">
                  <c:v>85.05</c:v>
                </c:pt>
                <c:pt idx="1999" formatCode="General">
                  <c:v>84.48</c:v>
                </c:pt>
                <c:pt idx="2000" formatCode="General">
                  <c:v>82.63</c:v>
                </c:pt>
                <c:pt idx="2001" formatCode="General">
                  <c:v>80.37</c:v>
                </c:pt>
                <c:pt idx="2002" formatCode="General">
                  <c:v>79.459999999999994</c:v>
                </c:pt>
                <c:pt idx="2003" formatCode="General">
                  <c:v>79.89</c:v>
                </c:pt>
                <c:pt idx="2004" formatCode="General">
                  <c:v>77.98</c:v>
                </c:pt>
                <c:pt idx="2005" formatCode="General">
                  <c:v>78.64</c:v>
                </c:pt>
                <c:pt idx="2006" formatCode="General">
                  <c:v>78.03</c:v>
                </c:pt>
                <c:pt idx="2007" formatCode="General">
                  <c:v>79.169999999999973</c:v>
                </c:pt>
                <c:pt idx="2008" formatCode="General">
                  <c:v>78.09</c:v>
                </c:pt>
                <c:pt idx="2009" formatCode="General">
                  <c:v>78.37</c:v>
                </c:pt>
                <c:pt idx="2010" formatCode="General">
                  <c:v>80.09</c:v>
                </c:pt>
                <c:pt idx="2011" formatCode="General">
                  <c:v>80.28</c:v>
                </c:pt>
                <c:pt idx="2012" formatCode="General">
                  <c:v>79.45</c:v>
                </c:pt>
                <c:pt idx="2013" formatCode="General">
                  <c:v>77.08</c:v>
                </c:pt>
                <c:pt idx="2014" formatCode="General">
                  <c:v>79.38</c:v>
                </c:pt>
                <c:pt idx="2015" formatCode="General">
                  <c:v>79.44</c:v>
                </c:pt>
                <c:pt idx="2016" formatCode="General">
                  <c:v>80.290000000000006</c:v>
                </c:pt>
                <c:pt idx="2017" formatCode="General">
                  <c:v>78.77</c:v>
                </c:pt>
                <c:pt idx="2018" formatCode="General">
                  <c:v>78.94</c:v>
                </c:pt>
                <c:pt idx="2019" formatCode="General">
                  <c:v>79.2</c:v>
                </c:pt>
                <c:pt idx="2020" formatCode="General">
                  <c:v>77.88</c:v>
                </c:pt>
                <c:pt idx="2021" formatCode="General">
                  <c:v>78.66</c:v>
                </c:pt>
                <c:pt idx="2022" formatCode="General">
                  <c:v>77.5</c:v>
                </c:pt>
                <c:pt idx="2023" formatCode="General">
                  <c:v>76.069999999999993</c:v>
                </c:pt>
                <c:pt idx="2024" formatCode="General">
                  <c:v>76.36</c:v>
                </c:pt>
                <c:pt idx="2025" formatCode="General">
                  <c:v>74.38</c:v>
                </c:pt>
                <c:pt idx="2026" formatCode="General">
                  <c:v>77</c:v>
                </c:pt>
                <c:pt idx="2027" formatCode="General">
                  <c:v>76.44</c:v>
                </c:pt>
                <c:pt idx="2028" formatCode="General">
                  <c:v>76.95</c:v>
                </c:pt>
                <c:pt idx="2029" formatCode="General">
                  <c:v>76.88</c:v>
                </c:pt>
                <c:pt idx="2030" formatCode="General">
                  <c:v>76.61</c:v>
                </c:pt>
                <c:pt idx="2031" formatCode="General">
                  <c:v>74.89</c:v>
                </c:pt>
                <c:pt idx="2032" formatCode="General">
                  <c:v>74.819999999999993</c:v>
                </c:pt>
                <c:pt idx="2033" formatCode="General">
                  <c:v>71.489999999999995</c:v>
                </c:pt>
                <c:pt idx="2034" formatCode="General">
                  <c:v>72.349999999999994</c:v>
                </c:pt>
                <c:pt idx="2035" formatCode="General">
                  <c:v>70.400000000000006</c:v>
                </c:pt>
                <c:pt idx="2036" formatCode="General">
                  <c:v>70.400000000000006</c:v>
                </c:pt>
                <c:pt idx="2037" formatCode="General">
                  <c:v>69.62</c:v>
                </c:pt>
                <c:pt idx="2038" formatCode="General">
                  <c:v>70.11</c:v>
                </c:pt>
                <c:pt idx="2039" formatCode="General">
                  <c:v>71.3</c:v>
                </c:pt>
                <c:pt idx="2040" formatCode="General">
                  <c:v>75.77</c:v>
                </c:pt>
                <c:pt idx="2041" formatCode="General">
                  <c:v>73.94</c:v>
                </c:pt>
                <c:pt idx="2042" formatCode="General">
                  <c:v>71.58</c:v>
                </c:pt>
                <c:pt idx="2043" formatCode="General">
                  <c:v>71.2</c:v>
                </c:pt>
                <c:pt idx="2044" formatCode="General">
                  <c:v>70.650000000000006</c:v>
                </c:pt>
                <c:pt idx="2045" formatCode="General">
                  <c:v>72.75</c:v>
                </c:pt>
                <c:pt idx="2046" formatCode="General">
                  <c:v>72.63</c:v>
                </c:pt>
                <c:pt idx="2047" formatCode="General">
                  <c:v>72.179999999999978</c:v>
                </c:pt>
                <c:pt idx="2048" formatCode="General">
                  <c:v>72.73</c:v>
                </c:pt>
                <c:pt idx="2049" formatCode="General">
                  <c:v>74.13</c:v>
                </c:pt>
                <c:pt idx="2050" formatCode="General">
                  <c:v>75.09</c:v>
                </c:pt>
                <c:pt idx="2051" formatCode="General">
                  <c:v>75.179999999999978</c:v>
                </c:pt>
                <c:pt idx="2052" formatCode="General">
                  <c:v>76.849999999999994</c:v>
                </c:pt>
                <c:pt idx="2053" formatCode="General">
                  <c:v>77.61</c:v>
                </c:pt>
                <c:pt idx="2054" formatCode="General">
                  <c:v>77.569999999999993</c:v>
                </c:pt>
                <c:pt idx="2055" formatCode="General">
                  <c:v>79.38</c:v>
                </c:pt>
                <c:pt idx="2056" formatCode="General">
                  <c:v>80.14</c:v>
                </c:pt>
                <c:pt idx="2057" formatCode="General">
                  <c:v>80.06</c:v>
                </c:pt>
                <c:pt idx="2058" formatCode="General">
                  <c:v>80.569999999999993</c:v>
                </c:pt>
                <c:pt idx="2059" formatCode="General">
                  <c:v>80.14</c:v>
                </c:pt>
                <c:pt idx="2060" formatCode="General">
                  <c:v>79.27</c:v>
                </c:pt>
                <c:pt idx="2061" formatCode="General">
                  <c:v>79.05</c:v>
                </c:pt>
              </c:numCache>
            </c:numRef>
          </c:val>
          <c:smooth val="0"/>
          <c:extLst>
            <c:ext xmlns:c16="http://schemas.microsoft.com/office/drawing/2014/chart" uri="{C3380CC4-5D6E-409C-BE32-E72D297353CC}">
              <c16:uniqueId val="{00000000-4BBF-4B08-A03C-17377A8AE616}"/>
            </c:ext>
          </c:extLst>
        </c:ser>
        <c:dLbls>
          <c:showLegendKey val="0"/>
          <c:showVal val="0"/>
          <c:showCatName val="0"/>
          <c:showSerName val="0"/>
          <c:showPercent val="0"/>
          <c:showBubbleSize val="0"/>
        </c:dLbls>
        <c:marker val="1"/>
        <c:smooth val="0"/>
        <c:axId val="-2076381896"/>
        <c:axId val="-2076376088"/>
      </c:lineChart>
      <c:dateAx>
        <c:axId val="-2076381896"/>
        <c:scaling>
          <c:orientation val="minMax"/>
        </c:scaling>
        <c:delete val="0"/>
        <c:axPos val="b"/>
        <c:majorGridlines>
          <c:spPr>
            <a:ln w="9525" cap="flat" cmpd="sng" algn="ctr">
              <a:solidFill>
                <a:schemeClr val="tx2">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2076376088"/>
        <c:crosses val="autoZero"/>
        <c:auto val="1"/>
        <c:lblOffset val="100"/>
        <c:baseTimeUnit val="days"/>
        <c:majorUnit val="12"/>
        <c:majorTimeUnit val="months"/>
      </c:dateAx>
      <c:valAx>
        <c:axId val="-2076376088"/>
        <c:scaling>
          <c:orientation val="minMax"/>
          <c:min val="1E-3"/>
        </c:scaling>
        <c:delete val="0"/>
        <c:axPos val="l"/>
        <c:majorGridlines>
          <c:spPr>
            <a:ln w="9525" cap="flat" cmpd="sng" algn="ctr">
              <a:solidFill>
                <a:schemeClr val="tx2">
                  <a:lumMod val="15000"/>
                  <a:lumOff val="85000"/>
                </a:schemeClr>
              </a:solidFill>
              <a:round/>
            </a:ln>
            <a:effectLst/>
          </c:spPr>
        </c:majorGridlines>
        <c:numFmt formatCode="_(&quot;$&quot;* #,##0.00_);_(&quot;$&quot;* \(#,##0.00\);_(&quot;$&quot;* &quot;-&quot;??_);_(@_)"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207638189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Expo Serif Pro" panose="02040502060300020003"/>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779399477272999E-2"/>
          <c:y val="7.0546837850689506E-2"/>
          <c:w val="0.90755566207080396"/>
          <c:h val="0.84801344628724196"/>
        </c:manualLayout>
      </c:layout>
      <c:areaChart>
        <c:grouping val="stacked"/>
        <c:varyColors val="0"/>
        <c:ser>
          <c:idx val="0"/>
          <c:order val="0"/>
          <c:tx>
            <c:strRef>
              <c:f>'[U.S. tight oil production (1).xlsx]data'!$B$1</c:f>
              <c:strCache>
                <c:ptCount val="1"/>
                <c:pt idx="0">
                  <c:v>Monterey (CA)</c:v>
                </c:pt>
              </c:strCache>
            </c:strRef>
          </c:tx>
          <c:spPr>
            <a:solidFill>
              <a:srgbClr val="9883F1"/>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(1).xlsx]data'!$B$2:$B$218</c:f>
              <c:numCache>
                <c:formatCode>#,##0.00</c:formatCode>
                <c:ptCount val="217"/>
                <c:pt idx="0">
                  <c:v>6.2406000000000003E-2</c:v>
                </c:pt>
                <c:pt idx="1">
                  <c:v>6.1815000000000002E-2</c:v>
                </c:pt>
                <c:pt idx="2">
                  <c:v>6.1927999999999997E-2</c:v>
                </c:pt>
                <c:pt idx="3">
                  <c:v>6.2102999999999998E-2</c:v>
                </c:pt>
                <c:pt idx="4">
                  <c:v>6.2672000000000005E-2</c:v>
                </c:pt>
                <c:pt idx="5">
                  <c:v>6.1453000000000001E-2</c:v>
                </c:pt>
                <c:pt idx="6">
                  <c:v>6.0166999999999998E-2</c:v>
                </c:pt>
                <c:pt idx="7">
                  <c:v>5.9949000000000002E-2</c:v>
                </c:pt>
                <c:pt idx="8">
                  <c:v>6.0338999999999997E-2</c:v>
                </c:pt>
                <c:pt idx="9">
                  <c:v>6.0528999999999999E-2</c:v>
                </c:pt>
                <c:pt idx="10">
                  <c:v>5.9995E-2</c:v>
                </c:pt>
                <c:pt idx="11">
                  <c:v>6.2310999999999998E-2</c:v>
                </c:pt>
                <c:pt idx="12">
                  <c:v>6.191E-2</c:v>
                </c:pt>
                <c:pt idx="13">
                  <c:v>6.3412999999999997E-2</c:v>
                </c:pt>
                <c:pt idx="14">
                  <c:v>6.2897999999999996E-2</c:v>
                </c:pt>
                <c:pt idx="15">
                  <c:v>6.2870999999999996E-2</c:v>
                </c:pt>
                <c:pt idx="16">
                  <c:v>6.1892000000000003E-2</c:v>
                </c:pt>
                <c:pt idx="17">
                  <c:v>6.1012999999999998E-2</c:v>
                </c:pt>
                <c:pt idx="18">
                  <c:v>6.3172000000000006E-2</c:v>
                </c:pt>
                <c:pt idx="19">
                  <c:v>6.3742999999999994E-2</c:v>
                </c:pt>
                <c:pt idx="20">
                  <c:v>6.4726000000000006E-2</c:v>
                </c:pt>
                <c:pt idx="21">
                  <c:v>6.5337000000000006E-2</c:v>
                </c:pt>
                <c:pt idx="22">
                  <c:v>6.4577999999999997E-2</c:v>
                </c:pt>
                <c:pt idx="23">
                  <c:v>6.4898999999999998E-2</c:v>
                </c:pt>
                <c:pt idx="24">
                  <c:v>6.6695000000000004E-2</c:v>
                </c:pt>
                <c:pt idx="25">
                  <c:v>6.6695000000000004E-2</c:v>
                </c:pt>
                <c:pt idx="26">
                  <c:v>6.6879999999999995E-2</c:v>
                </c:pt>
                <c:pt idx="27">
                  <c:v>6.7839999999999998E-2</c:v>
                </c:pt>
                <c:pt idx="28">
                  <c:v>6.6849000000000006E-2</c:v>
                </c:pt>
                <c:pt idx="29">
                  <c:v>6.7505999999999997E-2</c:v>
                </c:pt>
                <c:pt idx="30">
                  <c:v>6.5571000000000004E-2</c:v>
                </c:pt>
                <c:pt idx="31">
                  <c:v>6.6791000000000003E-2</c:v>
                </c:pt>
                <c:pt idx="32">
                  <c:v>6.5068000000000001E-2</c:v>
                </c:pt>
                <c:pt idx="33">
                  <c:v>6.5494999999999998E-2</c:v>
                </c:pt>
                <c:pt idx="34">
                  <c:v>6.5255999999999995E-2</c:v>
                </c:pt>
                <c:pt idx="35">
                  <c:v>6.3183000000000003E-2</c:v>
                </c:pt>
                <c:pt idx="36">
                  <c:v>6.3266000000000003E-2</c:v>
                </c:pt>
                <c:pt idx="37">
                  <c:v>6.3525999999999999E-2</c:v>
                </c:pt>
                <c:pt idx="38">
                  <c:v>6.2089999999999999E-2</c:v>
                </c:pt>
                <c:pt idx="39">
                  <c:v>6.1629000000000003E-2</c:v>
                </c:pt>
                <c:pt idx="40">
                  <c:v>6.2214999999999999E-2</c:v>
                </c:pt>
                <c:pt idx="41">
                  <c:v>6.1541999999999999E-2</c:v>
                </c:pt>
                <c:pt idx="42">
                  <c:v>6.2240999999999998E-2</c:v>
                </c:pt>
                <c:pt idx="43">
                  <c:v>6.1994E-2</c:v>
                </c:pt>
                <c:pt idx="44">
                  <c:v>6.2690999999999997E-2</c:v>
                </c:pt>
                <c:pt idx="45">
                  <c:v>6.3676999999999997E-2</c:v>
                </c:pt>
                <c:pt idx="46">
                  <c:v>6.1192999999999997E-2</c:v>
                </c:pt>
                <c:pt idx="47">
                  <c:v>6.1806E-2</c:v>
                </c:pt>
                <c:pt idx="48">
                  <c:v>6.0719000000000002E-2</c:v>
                </c:pt>
                <c:pt idx="49">
                  <c:v>6.1766000000000001E-2</c:v>
                </c:pt>
                <c:pt idx="50">
                  <c:v>5.9471000000000003E-2</c:v>
                </c:pt>
                <c:pt idx="51">
                  <c:v>6.0719000000000002E-2</c:v>
                </c:pt>
                <c:pt idx="52">
                  <c:v>6.0930999999999999E-2</c:v>
                </c:pt>
                <c:pt idx="53">
                  <c:v>6.1219000000000003E-2</c:v>
                </c:pt>
                <c:pt idx="54">
                  <c:v>6.0992999999999999E-2</c:v>
                </c:pt>
                <c:pt idx="55">
                  <c:v>5.9555999999999998E-2</c:v>
                </c:pt>
                <c:pt idx="56">
                  <c:v>6.1575999999999999E-2</c:v>
                </c:pt>
                <c:pt idx="57">
                  <c:v>6.2686000000000006E-2</c:v>
                </c:pt>
                <c:pt idx="58">
                  <c:v>6.3541E-2</c:v>
                </c:pt>
                <c:pt idx="59">
                  <c:v>6.3724000000000003E-2</c:v>
                </c:pt>
                <c:pt idx="60">
                  <c:v>6.1727999999999998E-2</c:v>
                </c:pt>
                <c:pt idx="61">
                  <c:v>6.0729999999999999E-2</c:v>
                </c:pt>
                <c:pt idx="62">
                  <c:v>6.1412000000000001E-2</c:v>
                </c:pt>
                <c:pt idx="63">
                  <c:v>6.0353999999999998E-2</c:v>
                </c:pt>
                <c:pt idx="64">
                  <c:v>5.7806999999999997E-2</c:v>
                </c:pt>
                <c:pt idx="65">
                  <c:v>5.8654999999999999E-2</c:v>
                </c:pt>
                <c:pt idx="66">
                  <c:v>5.7127999999999998E-2</c:v>
                </c:pt>
                <c:pt idx="67">
                  <c:v>5.7204999999999999E-2</c:v>
                </c:pt>
                <c:pt idx="68">
                  <c:v>5.8051999999999999E-2</c:v>
                </c:pt>
                <c:pt idx="69">
                  <c:v>5.7668999999999998E-2</c:v>
                </c:pt>
                <c:pt idx="70">
                  <c:v>5.9048999999999997E-2</c:v>
                </c:pt>
                <c:pt idx="71">
                  <c:v>5.7973999999999998E-2</c:v>
                </c:pt>
                <c:pt idx="72">
                  <c:v>5.6795999999999999E-2</c:v>
                </c:pt>
                <c:pt idx="73">
                  <c:v>5.7861000000000003E-2</c:v>
                </c:pt>
                <c:pt idx="74">
                  <c:v>5.8347000000000003E-2</c:v>
                </c:pt>
                <c:pt idx="75">
                  <c:v>5.7908000000000001E-2</c:v>
                </c:pt>
                <c:pt idx="76">
                  <c:v>5.6599999999999998E-2</c:v>
                </c:pt>
                <c:pt idx="77">
                  <c:v>5.6314000000000003E-2</c:v>
                </c:pt>
                <c:pt idx="78">
                  <c:v>5.4265000000000001E-2</c:v>
                </c:pt>
                <c:pt idx="79">
                  <c:v>5.2943999999999998E-2</c:v>
                </c:pt>
                <c:pt idx="80">
                  <c:v>5.6552999999999999E-2</c:v>
                </c:pt>
                <c:pt idx="81">
                  <c:v>5.6583000000000001E-2</c:v>
                </c:pt>
                <c:pt idx="82">
                  <c:v>5.7256000000000001E-2</c:v>
                </c:pt>
                <c:pt idx="83">
                  <c:v>5.7111000000000002E-2</c:v>
                </c:pt>
                <c:pt idx="84">
                  <c:v>5.6446000000000003E-2</c:v>
                </c:pt>
                <c:pt idx="85">
                  <c:v>3.8294000000000002E-2</c:v>
                </c:pt>
                <c:pt idx="86">
                  <c:v>5.4400999999999998E-2</c:v>
                </c:pt>
                <c:pt idx="87">
                  <c:v>5.7081E-2</c:v>
                </c:pt>
                <c:pt idx="88">
                  <c:v>5.7367000000000001E-2</c:v>
                </c:pt>
                <c:pt idx="89">
                  <c:v>5.5745999999999997E-2</c:v>
                </c:pt>
                <c:pt idx="90">
                  <c:v>5.6529999999999997E-2</c:v>
                </c:pt>
                <c:pt idx="91">
                  <c:v>5.5788999999999998E-2</c:v>
                </c:pt>
                <c:pt idx="92">
                  <c:v>5.5753999999999998E-2</c:v>
                </c:pt>
                <c:pt idx="93">
                  <c:v>5.6403000000000002E-2</c:v>
                </c:pt>
                <c:pt idx="94">
                  <c:v>5.5870999999999997E-2</c:v>
                </c:pt>
                <c:pt idx="95">
                  <c:v>5.6667000000000002E-2</c:v>
                </c:pt>
                <c:pt idx="96">
                  <c:v>5.4679999999999999E-2</c:v>
                </c:pt>
                <c:pt idx="97">
                  <c:v>5.3235999999999999E-2</c:v>
                </c:pt>
                <c:pt idx="98">
                  <c:v>5.2528999999999999E-2</c:v>
                </c:pt>
                <c:pt idx="99">
                  <c:v>5.1305000000000003E-2</c:v>
                </c:pt>
                <c:pt idx="100">
                  <c:v>5.0181000000000003E-2</c:v>
                </c:pt>
                <c:pt idx="101">
                  <c:v>4.7537000000000003E-2</c:v>
                </c:pt>
                <c:pt idx="102">
                  <c:v>4.8166E-2</c:v>
                </c:pt>
                <c:pt idx="103">
                  <c:v>4.7650999999999999E-2</c:v>
                </c:pt>
                <c:pt idx="104">
                  <c:v>4.6046999999999998E-2</c:v>
                </c:pt>
                <c:pt idx="105">
                  <c:v>4.6962999999999998E-2</c:v>
                </c:pt>
                <c:pt idx="106">
                  <c:v>4.9998000000000001E-2</c:v>
                </c:pt>
                <c:pt idx="107">
                  <c:v>5.0033000000000001E-2</c:v>
                </c:pt>
                <c:pt idx="108">
                  <c:v>4.9269E-2</c:v>
                </c:pt>
                <c:pt idx="109">
                  <c:v>4.8758000000000003E-2</c:v>
                </c:pt>
                <c:pt idx="110">
                  <c:v>4.7628999999999998E-2</c:v>
                </c:pt>
                <c:pt idx="111">
                  <c:v>4.7259000000000002E-2</c:v>
                </c:pt>
                <c:pt idx="112">
                  <c:v>4.6134000000000001E-2</c:v>
                </c:pt>
                <c:pt idx="113">
                  <c:v>4.6212999999999997E-2</c:v>
                </c:pt>
                <c:pt idx="114">
                  <c:v>4.4359000000000003E-2</c:v>
                </c:pt>
                <c:pt idx="115">
                  <c:v>4.5316000000000002E-2</c:v>
                </c:pt>
                <c:pt idx="116">
                  <c:v>4.5594999999999997E-2</c:v>
                </c:pt>
                <c:pt idx="117">
                  <c:v>4.5004000000000002E-2</c:v>
                </c:pt>
                <c:pt idx="118">
                  <c:v>4.5978999999999999E-2</c:v>
                </c:pt>
                <c:pt idx="119">
                  <c:v>4.3582999999999997E-2</c:v>
                </c:pt>
                <c:pt idx="120">
                  <c:v>4.3826999999999998E-2</c:v>
                </c:pt>
                <c:pt idx="121">
                  <c:v>4.2508999999999998E-2</c:v>
                </c:pt>
                <c:pt idx="122">
                  <c:v>4.4496000000000001E-2</c:v>
                </c:pt>
                <c:pt idx="123">
                  <c:v>4.3310000000000001E-2</c:v>
                </c:pt>
                <c:pt idx="124">
                  <c:v>4.3687999999999998E-2</c:v>
                </c:pt>
                <c:pt idx="125">
                  <c:v>4.2074E-2</c:v>
                </c:pt>
                <c:pt idx="126">
                  <c:v>4.2893000000000001E-2</c:v>
                </c:pt>
                <c:pt idx="127">
                  <c:v>4.4199000000000002E-2</c:v>
                </c:pt>
                <c:pt idx="128">
                  <c:v>4.5171999999999997E-2</c:v>
                </c:pt>
                <c:pt idx="129">
                  <c:v>4.5584E-2</c:v>
                </c:pt>
                <c:pt idx="130">
                  <c:v>4.7565000000000003E-2</c:v>
                </c:pt>
                <c:pt idx="131">
                  <c:v>4.7175000000000002E-2</c:v>
                </c:pt>
                <c:pt idx="132">
                  <c:v>4.6151999999999999E-2</c:v>
                </c:pt>
                <c:pt idx="133">
                  <c:v>4.7427999999999998E-2</c:v>
                </c:pt>
                <c:pt idx="134">
                  <c:v>4.6725999999999997E-2</c:v>
                </c:pt>
                <c:pt idx="135">
                  <c:v>4.7189000000000002E-2</c:v>
                </c:pt>
                <c:pt idx="136">
                  <c:v>4.6331999999999998E-2</c:v>
                </c:pt>
                <c:pt idx="137">
                  <c:v>4.6786000000000001E-2</c:v>
                </c:pt>
                <c:pt idx="138">
                  <c:v>4.5283999999999998E-2</c:v>
                </c:pt>
                <c:pt idx="139">
                  <c:v>4.5765E-2</c:v>
                </c:pt>
                <c:pt idx="140">
                  <c:v>4.4596999999999998E-2</c:v>
                </c:pt>
                <c:pt idx="141">
                  <c:v>4.5699999999999998E-2</c:v>
                </c:pt>
                <c:pt idx="142">
                  <c:v>4.743E-2</c:v>
                </c:pt>
                <c:pt idx="143">
                  <c:v>4.7454999999999997E-2</c:v>
                </c:pt>
                <c:pt idx="144">
                  <c:v>4.7514000000000001E-2</c:v>
                </c:pt>
                <c:pt idx="145">
                  <c:v>4.8127000000000003E-2</c:v>
                </c:pt>
                <c:pt idx="146">
                  <c:v>4.5293E-2</c:v>
                </c:pt>
                <c:pt idx="147">
                  <c:v>4.6752000000000002E-2</c:v>
                </c:pt>
                <c:pt idx="148">
                  <c:v>4.6344999999999997E-2</c:v>
                </c:pt>
                <c:pt idx="149">
                  <c:v>4.6491999999999999E-2</c:v>
                </c:pt>
                <c:pt idx="150">
                  <c:v>4.5870000000000001E-2</c:v>
                </c:pt>
                <c:pt idx="151">
                  <c:v>4.7143999999999998E-2</c:v>
                </c:pt>
                <c:pt idx="152">
                  <c:v>4.5034999999999999E-2</c:v>
                </c:pt>
                <c:pt idx="153">
                  <c:v>4.8766999999999998E-2</c:v>
                </c:pt>
                <c:pt idx="154">
                  <c:v>4.7808000000000003E-2</c:v>
                </c:pt>
                <c:pt idx="155">
                  <c:v>4.8688000000000002E-2</c:v>
                </c:pt>
                <c:pt idx="156">
                  <c:v>4.7622999999999999E-2</c:v>
                </c:pt>
                <c:pt idx="157">
                  <c:v>4.7683000000000003E-2</c:v>
                </c:pt>
                <c:pt idx="158">
                  <c:v>4.8748E-2</c:v>
                </c:pt>
                <c:pt idx="159">
                  <c:v>4.7810999999999999E-2</c:v>
                </c:pt>
                <c:pt idx="160">
                  <c:v>4.7819E-2</c:v>
                </c:pt>
                <c:pt idx="161">
                  <c:v>4.6365000000000003E-2</c:v>
                </c:pt>
                <c:pt idx="162">
                  <c:v>4.5628000000000002E-2</c:v>
                </c:pt>
                <c:pt idx="163">
                  <c:v>4.5482000000000002E-2</c:v>
                </c:pt>
                <c:pt idx="164">
                  <c:v>4.4985999999999998E-2</c:v>
                </c:pt>
                <c:pt idx="165">
                  <c:v>4.4334999999999999E-2</c:v>
                </c:pt>
                <c:pt idx="166">
                  <c:v>4.6107000000000002E-2</c:v>
                </c:pt>
                <c:pt idx="167">
                  <c:v>4.5682E-2</c:v>
                </c:pt>
                <c:pt idx="168">
                  <c:v>4.5067000000000003E-2</c:v>
                </c:pt>
                <c:pt idx="169">
                  <c:v>4.5227999999999997E-2</c:v>
                </c:pt>
                <c:pt idx="170">
                  <c:v>4.2313000000000003E-2</c:v>
                </c:pt>
                <c:pt idx="171">
                  <c:v>4.4275000000000002E-2</c:v>
                </c:pt>
                <c:pt idx="172">
                  <c:v>4.2344E-2</c:v>
                </c:pt>
                <c:pt idx="173">
                  <c:v>4.1674000000000003E-2</c:v>
                </c:pt>
                <c:pt idx="174">
                  <c:v>4.1265999999999997E-2</c:v>
                </c:pt>
                <c:pt idx="175">
                  <c:v>4.3069000000000003E-2</c:v>
                </c:pt>
                <c:pt idx="176">
                  <c:v>4.3240000000000001E-2</c:v>
                </c:pt>
                <c:pt idx="177">
                  <c:v>4.3153999999999998E-2</c:v>
                </c:pt>
                <c:pt idx="178">
                  <c:v>4.4077999999999999E-2</c:v>
                </c:pt>
                <c:pt idx="179">
                  <c:v>4.4576999999999999E-2</c:v>
                </c:pt>
                <c:pt idx="180">
                  <c:v>4.3514999999999998E-2</c:v>
                </c:pt>
                <c:pt idx="181">
                  <c:v>4.3720000000000002E-2</c:v>
                </c:pt>
                <c:pt idx="182">
                  <c:v>4.3267E-2</c:v>
                </c:pt>
                <c:pt idx="183">
                  <c:v>4.3012000000000002E-2</c:v>
                </c:pt>
                <c:pt idx="184">
                  <c:v>4.1771999999999997E-2</c:v>
                </c:pt>
                <c:pt idx="185">
                  <c:v>3.8048999999999999E-2</c:v>
                </c:pt>
                <c:pt idx="186">
                  <c:v>3.6984000000000003E-2</c:v>
                </c:pt>
                <c:pt idx="187">
                  <c:v>3.7206999999999997E-2</c:v>
                </c:pt>
                <c:pt idx="188">
                  <c:v>3.7219000000000002E-2</c:v>
                </c:pt>
                <c:pt idx="189">
                  <c:v>3.6548999999999998E-2</c:v>
                </c:pt>
                <c:pt idx="190">
                  <c:v>3.6406000000000001E-2</c:v>
                </c:pt>
                <c:pt idx="191">
                  <c:v>3.6166999999999998E-2</c:v>
                </c:pt>
                <c:pt idx="192">
                  <c:v>3.6760000000000001E-2</c:v>
                </c:pt>
                <c:pt idx="193">
                  <c:v>3.5376999999999999E-2</c:v>
                </c:pt>
                <c:pt idx="194">
                  <c:v>3.5196999999999999E-2</c:v>
                </c:pt>
                <c:pt idx="195">
                  <c:v>3.3697999999999999E-2</c:v>
                </c:pt>
                <c:pt idx="196">
                  <c:v>3.4367000000000002E-2</c:v>
                </c:pt>
                <c:pt idx="197">
                  <c:v>3.3161999999999997E-2</c:v>
                </c:pt>
                <c:pt idx="198">
                  <c:v>3.3054E-2</c:v>
                </c:pt>
                <c:pt idx="199">
                  <c:v>3.3065999999999998E-2</c:v>
                </c:pt>
                <c:pt idx="200">
                  <c:v>3.3667999999999997E-2</c:v>
                </c:pt>
                <c:pt idx="201">
                  <c:v>3.3591000000000003E-2</c:v>
                </c:pt>
                <c:pt idx="202">
                  <c:v>3.4693000000000002E-2</c:v>
                </c:pt>
                <c:pt idx="203">
                  <c:v>3.4019000000000001E-2</c:v>
                </c:pt>
                <c:pt idx="204">
                  <c:v>3.3966000000000003E-2</c:v>
                </c:pt>
                <c:pt idx="205">
                  <c:v>3.3043999999999997E-2</c:v>
                </c:pt>
                <c:pt idx="206">
                  <c:v>3.2902000000000001E-2</c:v>
                </c:pt>
                <c:pt idx="207">
                  <c:v>3.2288999999999998E-2</c:v>
                </c:pt>
                <c:pt idx="208">
                  <c:v>3.1856000000000002E-2</c:v>
                </c:pt>
                <c:pt idx="209">
                  <c:v>3.1391000000000002E-2</c:v>
                </c:pt>
                <c:pt idx="210">
                  <c:v>3.0925000000000001E-2</c:v>
                </c:pt>
                <c:pt idx="211">
                  <c:v>3.0460000000000001E-2</c:v>
                </c:pt>
                <c:pt idx="212">
                  <c:v>2.9994E-2</c:v>
                </c:pt>
                <c:pt idx="213">
                  <c:v>2.9529E-2</c:v>
                </c:pt>
                <c:pt idx="214">
                  <c:v>2.9062999999999999E-2</c:v>
                </c:pt>
                <c:pt idx="215">
                  <c:v>2.8597999999999998E-2</c:v>
                </c:pt>
                <c:pt idx="216">
                  <c:v>2.8132000000000001E-2</c:v>
                </c:pt>
              </c:numCache>
            </c:numRef>
          </c:val>
          <c:extLst>
            <c:ext xmlns:c16="http://schemas.microsoft.com/office/drawing/2014/chart" uri="{C3380CC4-5D6E-409C-BE32-E72D297353CC}">
              <c16:uniqueId val="{00000000-6299-40EC-AA36-BDB53D93BAB0}"/>
            </c:ext>
          </c:extLst>
        </c:ser>
        <c:ser>
          <c:idx val="1"/>
          <c:order val="1"/>
          <c:tx>
            <c:strRef>
              <c:f>'[U.S. tight oil production (1).xlsx]data'!$C$1</c:f>
              <c:strCache>
                <c:ptCount val="1"/>
                <c:pt idx="0">
                  <c:v>Austin Chalk (LA &amp; TX)</c:v>
                </c:pt>
              </c:strCache>
            </c:strRef>
          </c:tx>
          <c:spPr>
            <a:solidFill>
              <a:srgbClr val="07691E"/>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(1).xlsx]data'!$C$2:$C$218</c:f>
              <c:numCache>
                <c:formatCode>#,##0.00</c:formatCode>
                <c:ptCount val="217"/>
                <c:pt idx="0">
                  <c:v>6.9969000000000003E-2</c:v>
                </c:pt>
                <c:pt idx="1">
                  <c:v>7.0180000000000006E-2</c:v>
                </c:pt>
                <c:pt idx="2">
                  <c:v>6.7822999999999994E-2</c:v>
                </c:pt>
                <c:pt idx="3">
                  <c:v>6.8629999999999997E-2</c:v>
                </c:pt>
                <c:pt idx="4">
                  <c:v>6.6686999999999996E-2</c:v>
                </c:pt>
                <c:pt idx="5">
                  <c:v>6.6157999999999995E-2</c:v>
                </c:pt>
                <c:pt idx="6">
                  <c:v>6.2669000000000002E-2</c:v>
                </c:pt>
                <c:pt idx="7">
                  <c:v>6.3059000000000004E-2</c:v>
                </c:pt>
                <c:pt idx="8">
                  <c:v>6.1843000000000002E-2</c:v>
                </c:pt>
                <c:pt idx="9">
                  <c:v>6.2459000000000001E-2</c:v>
                </c:pt>
                <c:pt idx="10">
                  <c:v>5.9909999999999998E-2</c:v>
                </c:pt>
                <c:pt idx="11">
                  <c:v>5.7016999999999998E-2</c:v>
                </c:pt>
                <c:pt idx="12">
                  <c:v>5.8340000000000003E-2</c:v>
                </c:pt>
                <c:pt idx="13">
                  <c:v>5.8529999999999999E-2</c:v>
                </c:pt>
                <c:pt idx="14">
                  <c:v>5.6954999999999999E-2</c:v>
                </c:pt>
                <c:pt idx="15">
                  <c:v>5.713E-2</c:v>
                </c:pt>
                <c:pt idx="16">
                  <c:v>5.6959999999999997E-2</c:v>
                </c:pt>
                <c:pt idx="17">
                  <c:v>5.5285000000000001E-2</c:v>
                </c:pt>
                <c:pt idx="18">
                  <c:v>5.5818E-2</c:v>
                </c:pt>
                <c:pt idx="19">
                  <c:v>5.5702000000000002E-2</c:v>
                </c:pt>
                <c:pt idx="20">
                  <c:v>5.5030999999999997E-2</c:v>
                </c:pt>
                <c:pt idx="21">
                  <c:v>5.4686999999999999E-2</c:v>
                </c:pt>
                <c:pt idx="22">
                  <c:v>5.3187999999999999E-2</c:v>
                </c:pt>
                <c:pt idx="23">
                  <c:v>5.3019999999999998E-2</c:v>
                </c:pt>
                <c:pt idx="24">
                  <c:v>5.2261000000000002E-2</c:v>
                </c:pt>
                <c:pt idx="25">
                  <c:v>5.1029999999999999E-2</c:v>
                </c:pt>
                <c:pt idx="26">
                  <c:v>5.0309E-2</c:v>
                </c:pt>
                <c:pt idx="27">
                  <c:v>4.8645000000000001E-2</c:v>
                </c:pt>
                <c:pt idx="28">
                  <c:v>4.6725999999999997E-2</c:v>
                </c:pt>
                <c:pt idx="29">
                  <c:v>4.5609999999999998E-2</c:v>
                </c:pt>
                <c:pt idx="30">
                  <c:v>4.4972999999999999E-2</c:v>
                </c:pt>
                <c:pt idx="31">
                  <c:v>4.5676000000000001E-2</c:v>
                </c:pt>
                <c:pt idx="32">
                  <c:v>4.4484999999999997E-2</c:v>
                </c:pt>
                <c:pt idx="33">
                  <c:v>4.4172000000000003E-2</c:v>
                </c:pt>
                <c:pt idx="34">
                  <c:v>4.6362E-2</c:v>
                </c:pt>
                <c:pt idx="35">
                  <c:v>4.5053999999999997E-2</c:v>
                </c:pt>
                <c:pt idx="36">
                  <c:v>4.4787E-2</c:v>
                </c:pt>
                <c:pt idx="37">
                  <c:v>4.4021999999999999E-2</c:v>
                </c:pt>
                <c:pt idx="38">
                  <c:v>4.4273E-2</c:v>
                </c:pt>
                <c:pt idx="39">
                  <c:v>4.3590999999999998E-2</c:v>
                </c:pt>
                <c:pt idx="40">
                  <c:v>4.3378E-2</c:v>
                </c:pt>
                <c:pt idx="41">
                  <c:v>4.3772999999999999E-2</c:v>
                </c:pt>
                <c:pt idx="42">
                  <c:v>4.3365000000000001E-2</c:v>
                </c:pt>
                <c:pt idx="43">
                  <c:v>4.2072999999999999E-2</c:v>
                </c:pt>
                <c:pt idx="44">
                  <c:v>4.2349999999999999E-2</c:v>
                </c:pt>
                <c:pt idx="45">
                  <c:v>4.19E-2</c:v>
                </c:pt>
                <c:pt idx="46">
                  <c:v>4.1408E-2</c:v>
                </c:pt>
                <c:pt idx="47">
                  <c:v>4.2133999999999998E-2</c:v>
                </c:pt>
                <c:pt idx="48">
                  <c:v>4.2568000000000002E-2</c:v>
                </c:pt>
                <c:pt idx="49">
                  <c:v>4.1888000000000002E-2</c:v>
                </c:pt>
                <c:pt idx="50">
                  <c:v>4.1862999999999997E-2</c:v>
                </c:pt>
                <c:pt idx="51">
                  <c:v>4.0328000000000003E-2</c:v>
                </c:pt>
                <c:pt idx="52">
                  <c:v>3.9992E-2</c:v>
                </c:pt>
                <c:pt idx="53">
                  <c:v>4.0675000000000003E-2</c:v>
                </c:pt>
                <c:pt idx="54">
                  <c:v>4.0422E-2</c:v>
                </c:pt>
                <c:pt idx="55">
                  <c:v>3.9614000000000003E-2</c:v>
                </c:pt>
                <c:pt idx="56">
                  <c:v>3.8823999999999997E-2</c:v>
                </c:pt>
                <c:pt idx="57">
                  <c:v>4.0851999999999999E-2</c:v>
                </c:pt>
                <c:pt idx="58">
                  <c:v>4.2065999999999999E-2</c:v>
                </c:pt>
                <c:pt idx="59">
                  <c:v>4.1881000000000002E-2</c:v>
                </c:pt>
                <c:pt idx="60">
                  <c:v>4.1752999999999998E-2</c:v>
                </c:pt>
                <c:pt idx="61">
                  <c:v>4.1664E-2</c:v>
                </c:pt>
                <c:pt idx="62">
                  <c:v>4.1618000000000002E-2</c:v>
                </c:pt>
                <c:pt idx="63">
                  <c:v>4.1478000000000001E-2</c:v>
                </c:pt>
                <c:pt idx="64">
                  <c:v>4.1964000000000001E-2</c:v>
                </c:pt>
                <c:pt idx="65">
                  <c:v>4.1064000000000003E-2</c:v>
                </c:pt>
                <c:pt idx="66">
                  <c:v>4.1581E-2</c:v>
                </c:pt>
                <c:pt idx="67">
                  <c:v>4.1938000000000003E-2</c:v>
                </c:pt>
                <c:pt idx="68">
                  <c:v>3.7465999999999999E-2</c:v>
                </c:pt>
                <c:pt idx="69">
                  <c:v>4.0878999999999999E-2</c:v>
                </c:pt>
                <c:pt idx="70">
                  <c:v>4.0320000000000002E-2</c:v>
                </c:pt>
                <c:pt idx="71">
                  <c:v>3.9655000000000003E-2</c:v>
                </c:pt>
                <c:pt idx="72">
                  <c:v>4.1501000000000003E-2</c:v>
                </c:pt>
                <c:pt idx="73">
                  <c:v>4.0010999999999998E-2</c:v>
                </c:pt>
                <c:pt idx="74">
                  <c:v>4.2484000000000001E-2</c:v>
                </c:pt>
                <c:pt idx="75">
                  <c:v>4.2088E-2</c:v>
                </c:pt>
                <c:pt idx="76">
                  <c:v>4.0749E-2</c:v>
                </c:pt>
                <c:pt idx="77">
                  <c:v>3.9531999999999998E-2</c:v>
                </c:pt>
                <c:pt idx="78">
                  <c:v>4.1456E-2</c:v>
                </c:pt>
                <c:pt idx="79">
                  <c:v>4.1468999999999999E-2</c:v>
                </c:pt>
                <c:pt idx="80">
                  <c:v>4.1155999999999998E-2</c:v>
                </c:pt>
                <c:pt idx="81">
                  <c:v>4.2597999999999997E-2</c:v>
                </c:pt>
                <c:pt idx="82">
                  <c:v>4.3343E-2</c:v>
                </c:pt>
                <c:pt idx="83">
                  <c:v>4.2201000000000002E-2</c:v>
                </c:pt>
                <c:pt idx="84">
                  <c:v>3.9969999999999999E-2</c:v>
                </c:pt>
                <c:pt idx="85">
                  <c:v>4.1709999999999997E-2</c:v>
                </c:pt>
                <c:pt idx="86">
                  <c:v>4.0231999999999997E-2</c:v>
                </c:pt>
                <c:pt idx="87">
                  <c:v>4.3108E-2</c:v>
                </c:pt>
                <c:pt idx="88">
                  <c:v>4.2349999999999999E-2</c:v>
                </c:pt>
                <c:pt idx="89">
                  <c:v>4.1738999999999998E-2</c:v>
                </c:pt>
                <c:pt idx="90">
                  <c:v>4.0422E-2</c:v>
                </c:pt>
                <c:pt idx="91">
                  <c:v>4.2251999999999998E-2</c:v>
                </c:pt>
                <c:pt idx="92">
                  <c:v>4.0036000000000002E-2</c:v>
                </c:pt>
                <c:pt idx="93">
                  <c:v>4.0024999999999998E-2</c:v>
                </c:pt>
                <c:pt idx="94">
                  <c:v>4.1618000000000002E-2</c:v>
                </c:pt>
                <c:pt idx="95">
                  <c:v>4.0562000000000001E-2</c:v>
                </c:pt>
                <c:pt idx="96">
                  <c:v>4.1786999999999998E-2</c:v>
                </c:pt>
                <c:pt idx="97">
                  <c:v>4.0353E-2</c:v>
                </c:pt>
                <c:pt idx="98">
                  <c:v>4.4402999999999998E-2</c:v>
                </c:pt>
                <c:pt idx="99">
                  <c:v>4.3137000000000002E-2</c:v>
                </c:pt>
                <c:pt idx="100">
                  <c:v>4.2223999999999998E-2</c:v>
                </c:pt>
                <c:pt idx="101">
                  <c:v>4.2679000000000002E-2</c:v>
                </c:pt>
                <c:pt idx="102">
                  <c:v>4.3208000000000003E-2</c:v>
                </c:pt>
                <c:pt idx="103">
                  <c:v>4.3076000000000003E-2</c:v>
                </c:pt>
                <c:pt idx="104">
                  <c:v>3.8972E-2</c:v>
                </c:pt>
                <c:pt idx="105">
                  <c:v>4.4054999999999997E-2</c:v>
                </c:pt>
                <c:pt idx="106">
                  <c:v>4.3747000000000001E-2</c:v>
                </c:pt>
                <c:pt idx="107">
                  <c:v>4.2783000000000002E-2</c:v>
                </c:pt>
                <c:pt idx="108">
                  <c:v>4.1606999999999998E-2</c:v>
                </c:pt>
                <c:pt idx="109">
                  <c:v>4.0570000000000002E-2</c:v>
                </c:pt>
                <c:pt idx="110">
                  <c:v>3.8537000000000002E-2</c:v>
                </c:pt>
                <c:pt idx="111">
                  <c:v>3.8588999999999998E-2</c:v>
                </c:pt>
                <c:pt idx="112">
                  <c:v>3.7617999999999999E-2</c:v>
                </c:pt>
                <c:pt idx="113">
                  <c:v>3.5730999999999999E-2</c:v>
                </c:pt>
                <c:pt idx="114">
                  <c:v>3.4862999999999998E-2</c:v>
                </c:pt>
                <c:pt idx="115">
                  <c:v>3.4063999999999997E-2</c:v>
                </c:pt>
                <c:pt idx="116">
                  <c:v>3.492E-2</c:v>
                </c:pt>
                <c:pt idx="117">
                  <c:v>3.4366000000000001E-2</c:v>
                </c:pt>
                <c:pt idx="118">
                  <c:v>3.4814999999999999E-2</c:v>
                </c:pt>
                <c:pt idx="119">
                  <c:v>3.5831000000000002E-2</c:v>
                </c:pt>
                <c:pt idx="120">
                  <c:v>3.5957000000000003E-2</c:v>
                </c:pt>
                <c:pt idx="121">
                  <c:v>3.5471999999999997E-2</c:v>
                </c:pt>
                <c:pt idx="122">
                  <c:v>3.5617000000000003E-2</c:v>
                </c:pt>
                <c:pt idx="123">
                  <c:v>3.4898999999999999E-2</c:v>
                </c:pt>
                <c:pt idx="124">
                  <c:v>3.603E-2</c:v>
                </c:pt>
                <c:pt idx="125">
                  <c:v>3.5965999999999998E-2</c:v>
                </c:pt>
                <c:pt idx="126">
                  <c:v>3.6228999999999997E-2</c:v>
                </c:pt>
                <c:pt idx="127">
                  <c:v>3.5978000000000003E-2</c:v>
                </c:pt>
                <c:pt idx="128">
                  <c:v>3.6207999999999997E-2</c:v>
                </c:pt>
                <c:pt idx="129">
                  <c:v>3.7033999999999997E-2</c:v>
                </c:pt>
                <c:pt idx="130">
                  <c:v>3.8404000000000001E-2</c:v>
                </c:pt>
                <c:pt idx="131">
                  <c:v>3.8355E-2</c:v>
                </c:pt>
                <c:pt idx="132">
                  <c:v>3.7289000000000003E-2</c:v>
                </c:pt>
                <c:pt idx="133">
                  <c:v>3.6844000000000002E-2</c:v>
                </c:pt>
                <c:pt idx="134">
                  <c:v>3.9362000000000001E-2</c:v>
                </c:pt>
                <c:pt idx="135">
                  <c:v>3.8427000000000003E-2</c:v>
                </c:pt>
                <c:pt idx="136">
                  <c:v>3.8827E-2</c:v>
                </c:pt>
                <c:pt idx="137">
                  <c:v>3.7694999999999999E-2</c:v>
                </c:pt>
                <c:pt idx="138">
                  <c:v>3.5291999999999997E-2</c:v>
                </c:pt>
                <c:pt idx="139">
                  <c:v>3.6194999999999998E-2</c:v>
                </c:pt>
                <c:pt idx="140">
                  <c:v>3.7976000000000003E-2</c:v>
                </c:pt>
                <c:pt idx="141">
                  <c:v>3.8037000000000001E-2</c:v>
                </c:pt>
                <c:pt idx="142">
                  <c:v>3.9886999999999999E-2</c:v>
                </c:pt>
                <c:pt idx="143">
                  <c:v>3.9293000000000002E-2</c:v>
                </c:pt>
                <c:pt idx="144">
                  <c:v>3.8608999999999997E-2</c:v>
                </c:pt>
                <c:pt idx="145">
                  <c:v>3.8470999999999998E-2</c:v>
                </c:pt>
                <c:pt idx="146">
                  <c:v>3.6089999999999997E-2</c:v>
                </c:pt>
                <c:pt idx="147">
                  <c:v>3.6859000000000003E-2</c:v>
                </c:pt>
                <c:pt idx="148">
                  <c:v>3.6835E-2</c:v>
                </c:pt>
                <c:pt idx="149">
                  <c:v>3.6274000000000001E-2</c:v>
                </c:pt>
                <c:pt idx="150">
                  <c:v>3.4639999999999997E-2</c:v>
                </c:pt>
                <c:pt idx="151">
                  <c:v>3.5482E-2</c:v>
                </c:pt>
                <c:pt idx="152">
                  <c:v>3.4978000000000002E-2</c:v>
                </c:pt>
                <c:pt idx="153">
                  <c:v>3.4893E-2</c:v>
                </c:pt>
                <c:pt idx="154">
                  <c:v>3.5625999999999998E-2</c:v>
                </c:pt>
                <c:pt idx="155">
                  <c:v>3.5235000000000002E-2</c:v>
                </c:pt>
                <c:pt idx="156">
                  <c:v>3.6049999999999999E-2</c:v>
                </c:pt>
                <c:pt idx="157">
                  <c:v>3.5299999999999998E-2</c:v>
                </c:pt>
                <c:pt idx="158">
                  <c:v>3.4582000000000002E-2</c:v>
                </c:pt>
                <c:pt idx="159">
                  <c:v>3.3314999999999997E-2</c:v>
                </c:pt>
                <c:pt idx="160">
                  <c:v>3.4950000000000002E-2</c:v>
                </c:pt>
                <c:pt idx="161">
                  <c:v>3.5000999999999997E-2</c:v>
                </c:pt>
                <c:pt idx="162">
                  <c:v>3.4708999999999997E-2</c:v>
                </c:pt>
                <c:pt idx="163">
                  <c:v>3.4077999999999997E-2</c:v>
                </c:pt>
                <c:pt idx="164">
                  <c:v>3.3660000000000002E-2</c:v>
                </c:pt>
                <c:pt idx="165">
                  <c:v>3.288E-2</c:v>
                </c:pt>
                <c:pt idx="166">
                  <c:v>3.3026E-2</c:v>
                </c:pt>
                <c:pt idx="167">
                  <c:v>3.3715000000000002E-2</c:v>
                </c:pt>
                <c:pt idx="168">
                  <c:v>3.2681000000000002E-2</c:v>
                </c:pt>
                <c:pt idx="169">
                  <c:v>3.2552999999999999E-2</c:v>
                </c:pt>
                <c:pt idx="170">
                  <c:v>3.1538999999999998E-2</c:v>
                </c:pt>
                <c:pt idx="171">
                  <c:v>3.2612000000000002E-2</c:v>
                </c:pt>
                <c:pt idx="172">
                  <c:v>3.2675000000000003E-2</c:v>
                </c:pt>
                <c:pt idx="173">
                  <c:v>3.1976999999999998E-2</c:v>
                </c:pt>
                <c:pt idx="174">
                  <c:v>3.2695000000000002E-2</c:v>
                </c:pt>
                <c:pt idx="175">
                  <c:v>3.4099999999999998E-2</c:v>
                </c:pt>
                <c:pt idx="176">
                  <c:v>3.6498999999999997E-2</c:v>
                </c:pt>
                <c:pt idx="177">
                  <c:v>3.6044E-2</c:v>
                </c:pt>
                <c:pt idx="178">
                  <c:v>3.6246E-2</c:v>
                </c:pt>
                <c:pt idx="179">
                  <c:v>3.7675E-2</c:v>
                </c:pt>
                <c:pt idx="180">
                  <c:v>3.8038000000000002E-2</c:v>
                </c:pt>
                <c:pt idx="181">
                  <c:v>4.4105999999999999E-2</c:v>
                </c:pt>
                <c:pt idx="182">
                  <c:v>4.2971000000000002E-2</c:v>
                </c:pt>
                <c:pt idx="183">
                  <c:v>4.3411999999999999E-2</c:v>
                </c:pt>
                <c:pt idx="184">
                  <c:v>4.1834000000000003E-2</c:v>
                </c:pt>
                <c:pt idx="185">
                  <c:v>4.1709999999999997E-2</c:v>
                </c:pt>
                <c:pt idx="186">
                  <c:v>3.9967000000000003E-2</c:v>
                </c:pt>
                <c:pt idx="187">
                  <c:v>3.8705000000000003E-2</c:v>
                </c:pt>
                <c:pt idx="188">
                  <c:v>3.8297999999999999E-2</c:v>
                </c:pt>
                <c:pt idx="189">
                  <c:v>4.1607999999999999E-2</c:v>
                </c:pt>
                <c:pt idx="190">
                  <c:v>4.6024000000000002E-2</c:v>
                </c:pt>
                <c:pt idx="191">
                  <c:v>4.6310999999999998E-2</c:v>
                </c:pt>
                <c:pt idx="192">
                  <c:v>4.3327999999999998E-2</c:v>
                </c:pt>
                <c:pt idx="193">
                  <c:v>4.3186000000000002E-2</c:v>
                </c:pt>
                <c:pt idx="194">
                  <c:v>4.0605000000000002E-2</c:v>
                </c:pt>
                <c:pt idx="195">
                  <c:v>4.1537999999999999E-2</c:v>
                </c:pt>
                <c:pt idx="196">
                  <c:v>3.9660000000000001E-2</c:v>
                </c:pt>
                <c:pt idx="197">
                  <c:v>4.1091999999999997E-2</c:v>
                </c:pt>
                <c:pt idx="198">
                  <c:v>4.0271000000000001E-2</c:v>
                </c:pt>
                <c:pt idx="199">
                  <c:v>3.9010000000000003E-2</c:v>
                </c:pt>
                <c:pt idx="200">
                  <c:v>4.4269999999999997E-2</c:v>
                </c:pt>
                <c:pt idx="201">
                  <c:v>4.5315000000000001E-2</c:v>
                </c:pt>
                <c:pt idx="202">
                  <c:v>5.3629000000000003E-2</c:v>
                </c:pt>
                <c:pt idx="203">
                  <c:v>5.0855999999999998E-2</c:v>
                </c:pt>
                <c:pt idx="204">
                  <c:v>5.5914999999999999E-2</c:v>
                </c:pt>
                <c:pt idx="205">
                  <c:v>5.6283E-2</c:v>
                </c:pt>
                <c:pt idx="206">
                  <c:v>5.9871000000000001E-2</c:v>
                </c:pt>
                <c:pt idx="207">
                  <c:v>6.9764999999999994E-2</c:v>
                </c:pt>
                <c:pt idx="208">
                  <c:v>7.5555999999999998E-2</c:v>
                </c:pt>
                <c:pt idx="209">
                  <c:v>7.4250999999999998E-2</c:v>
                </c:pt>
                <c:pt idx="210">
                  <c:v>6.5336000000000005E-2</c:v>
                </c:pt>
                <c:pt idx="211">
                  <c:v>5.4523000000000002E-2</c:v>
                </c:pt>
                <c:pt idx="212">
                  <c:v>7.2178000000000006E-2</c:v>
                </c:pt>
                <c:pt idx="213">
                  <c:v>7.9107999999999998E-2</c:v>
                </c:pt>
                <c:pt idx="214">
                  <c:v>7.6359999999999997E-2</c:v>
                </c:pt>
                <c:pt idx="215">
                  <c:v>7.8451000000000007E-2</c:v>
                </c:pt>
                <c:pt idx="216">
                  <c:v>8.0541000000000001E-2</c:v>
                </c:pt>
              </c:numCache>
            </c:numRef>
          </c:val>
          <c:extLst>
            <c:ext xmlns:c16="http://schemas.microsoft.com/office/drawing/2014/chart" uri="{C3380CC4-5D6E-409C-BE32-E72D297353CC}">
              <c16:uniqueId val="{00000001-6299-40EC-AA36-BDB53D93BAB0}"/>
            </c:ext>
          </c:extLst>
        </c:ser>
        <c:ser>
          <c:idx val="2"/>
          <c:order val="2"/>
          <c:tx>
            <c:strRef>
              <c:f>'[U.S. tight oil production (1).xlsx]data'!$D$1</c:f>
              <c:strCache>
                <c:ptCount val="1"/>
                <c:pt idx="0">
                  <c:v>Granite Wash (OK &amp; TX)</c:v>
                </c:pt>
              </c:strCache>
            </c:strRef>
          </c:tx>
          <c:spPr>
            <a:solidFill>
              <a:schemeClr val="tx1"/>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(1).xlsx]data'!$D$2:$D$218</c:f>
              <c:numCache>
                <c:formatCode>#,##0.00</c:formatCode>
                <c:ptCount val="217"/>
                <c:pt idx="0">
                  <c:v>6.5440000000000003E-3</c:v>
                </c:pt>
                <c:pt idx="1">
                  <c:v>6.6660000000000001E-3</c:v>
                </c:pt>
                <c:pt idx="2">
                  <c:v>6.195E-3</c:v>
                </c:pt>
                <c:pt idx="3">
                  <c:v>6.4989999999999996E-3</c:v>
                </c:pt>
                <c:pt idx="4">
                  <c:v>6.2919999999999998E-3</c:v>
                </c:pt>
                <c:pt idx="5">
                  <c:v>6.0410000000000004E-3</c:v>
                </c:pt>
                <c:pt idx="6">
                  <c:v>6.1570000000000001E-3</c:v>
                </c:pt>
                <c:pt idx="7">
                  <c:v>6.1669999999999997E-3</c:v>
                </c:pt>
                <c:pt idx="8">
                  <c:v>5.9410000000000001E-3</c:v>
                </c:pt>
                <c:pt idx="9">
                  <c:v>6.0419999999999996E-3</c:v>
                </c:pt>
                <c:pt idx="10">
                  <c:v>6.1289999999999999E-3</c:v>
                </c:pt>
                <c:pt idx="11">
                  <c:v>5.5760000000000002E-3</c:v>
                </c:pt>
                <c:pt idx="12">
                  <c:v>5.8999999999999999E-3</c:v>
                </c:pt>
                <c:pt idx="13">
                  <c:v>5.9820000000000003E-3</c:v>
                </c:pt>
                <c:pt idx="14">
                  <c:v>6.2459999999999998E-3</c:v>
                </c:pt>
                <c:pt idx="15">
                  <c:v>6.4809999999999998E-3</c:v>
                </c:pt>
                <c:pt idx="16">
                  <c:v>6.0270000000000002E-3</c:v>
                </c:pt>
                <c:pt idx="17">
                  <c:v>6.0159999999999996E-3</c:v>
                </c:pt>
                <c:pt idx="18">
                  <c:v>6.0020000000000004E-3</c:v>
                </c:pt>
                <c:pt idx="19">
                  <c:v>6.0520000000000001E-3</c:v>
                </c:pt>
                <c:pt idx="20">
                  <c:v>5.9490000000000003E-3</c:v>
                </c:pt>
                <c:pt idx="21">
                  <c:v>6.1330000000000004E-3</c:v>
                </c:pt>
                <c:pt idx="22">
                  <c:v>5.9360000000000003E-3</c:v>
                </c:pt>
                <c:pt idx="23">
                  <c:v>5.7349999999999996E-3</c:v>
                </c:pt>
                <c:pt idx="24">
                  <c:v>5.6730000000000001E-3</c:v>
                </c:pt>
                <c:pt idx="25">
                  <c:v>5.6429999999999996E-3</c:v>
                </c:pt>
                <c:pt idx="26">
                  <c:v>5.3249999999999999E-3</c:v>
                </c:pt>
                <c:pt idx="27">
                  <c:v>5.7489999999999998E-3</c:v>
                </c:pt>
                <c:pt idx="28">
                  <c:v>5.9870000000000001E-3</c:v>
                </c:pt>
                <c:pt idx="29">
                  <c:v>5.8560000000000001E-3</c:v>
                </c:pt>
                <c:pt idx="30">
                  <c:v>5.5599999999999998E-3</c:v>
                </c:pt>
                <c:pt idx="31">
                  <c:v>5.633E-3</c:v>
                </c:pt>
                <c:pt idx="32">
                  <c:v>5.5729999999999998E-3</c:v>
                </c:pt>
                <c:pt idx="33">
                  <c:v>5.5360000000000001E-3</c:v>
                </c:pt>
                <c:pt idx="34">
                  <c:v>5.9760000000000004E-3</c:v>
                </c:pt>
                <c:pt idx="35">
                  <c:v>5.4549999999999998E-3</c:v>
                </c:pt>
                <c:pt idx="36">
                  <c:v>6.0039999999999998E-3</c:v>
                </c:pt>
                <c:pt idx="37">
                  <c:v>5.9179999999999996E-3</c:v>
                </c:pt>
                <c:pt idx="38">
                  <c:v>6.0740000000000004E-3</c:v>
                </c:pt>
                <c:pt idx="39">
                  <c:v>6.2360000000000002E-3</c:v>
                </c:pt>
                <c:pt idx="40">
                  <c:v>6.1630000000000001E-3</c:v>
                </c:pt>
                <c:pt idx="41">
                  <c:v>6.0470000000000003E-3</c:v>
                </c:pt>
                <c:pt idx="42">
                  <c:v>6.1390000000000004E-3</c:v>
                </c:pt>
                <c:pt idx="43">
                  <c:v>6.4780000000000003E-3</c:v>
                </c:pt>
                <c:pt idx="44">
                  <c:v>6.888E-3</c:v>
                </c:pt>
                <c:pt idx="45">
                  <c:v>7.0080000000000003E-3</c:v>
                </c:pt>
                <c:pt idx="46">
                  <c:v>6.8989999999999998E-3</c:v>
                </c:pt>
                <c:pt idx="47">
                  <c:v>7.2009999999999999E-3</c:v>
                </c:pt>
                <c:pt idx="48">
                  <c:v>7.4009999999999996E-3</c:v>
                </c:pt>
                <c:pt idx="49">
                  <c:v>7.8220000000000008E-3</c:v>
                </c:pt>
                <c:pt idx="50">
                  <c:v>7.9179999999999997E-3</c:v>
                </c:pt>
                <c:pt idx="51">
                  <c:v>8.0479999999999996E-3</c:v>
                </c:pt>
                <c:pt idx="52">
                  <c:v>8.0730000000000003E-3</c:v>
                </c:pt>
                <c:pt idx="53">
                  <c:v>8.1499999999999993E-3</c:v>
                </c:pt>
                <c:pt idx="54">
                  <c:v>8.3689999999999997E-3</c:v>
                </c:pt>
                <c:pt idx="55">
                  <c:v>8.9560000000000004E-3</c:v>
                </c:pt>
                <c:pt idx="56">
                  <c:v>9.2820000000000003E-3</c:v>
                </c:pt>
                <c:pt idx="57">
                  <c:v>8.9910000000000007E-3</c:v>
                </c:pt>
                <c:pt idx="58">
                  <c:v>8.6870000000000003E-3</c:v>
                </c:pt>
                <c:pt idx="59">
                  <c:v>9.2770000000000005E-3</c:v>
                </c:pt>
                <c:pt idx="60">
                  <c:v>8.9490000000000004E-3</c:v>
                </c:pt>
                <c:pt idx="61">
                  <c:v>1.0203E-2</c:v>
                </c:pt>
                <c:pt idx="62">
                  <c:v>1.0433E-2</c:v>
                </c:pt>
                <c:pt idx="63">
                  <c:v>1.0278000000000001E-2</c:v>
                </c:pt>
                <c:pt idx="64">
                  <c:v>1.0090999999999999E-2</c:v>
                </c:pt>
                <c:pt idx="65">
                  <c:v>1.0539E-2</c:v>
                </c:pt>
                <c:pt idx="66">
                  <c:v>1.1557E-2</c:v>
                </c:pt>
                <c:pt idx="67">
                  <c:v>1.2293E-2</c:v>
                </c:pt>
                <c:pt idx="68">
                  <c:v>1.2161999999999999E-2</c:v>
                </c:pt>
                <c:pt idx="69">
                  <c:v>1.2534E-2</c:v>
                </c:pt>
                <c:pt idx="70">
                  <c:v>1.2349000000000001E-2</c:v>
                </c:pt>
                <c:pt idx="71">
                  <c:v>1.2690999999999999E-2</c:v>
                </c:pt>
                <c:pt idx="72">
                  <c:v>1.3750999999999999E-2</c:v>
                </c:pt>
                <c:pt idx="73">
                  <c:v>1.3897E-2</c:v>
                </c:pt>
                <c:pt idx="74">
                  <c:v>1.4631999999999999E-2</c:v>
                </c:pt>
                <c:pt idx="75">
                  <c:v>1.4685999999999999E-2</c:v>
                </c:pt>
                <c:pt idx="76">
                  <c:v>1.502E-2</c:v>
                </c:pt>
                <c:pt idx="77">
                  <c:v>1.4949E-2</c:v>
                </c:pt>
                <c:pt idx="78">
                  <c:v>1.5565000000000001E-2</c:v>
                </c:pt>
                <c:pt idx="79">
                  <c:v>1.6570999999999999E-2</c:v>
                </c:pt>
                <c:pt idx="80">
                  <c:v>1.6782999999999999E-2</c:v>
                </c:pt>
                <c:pt idx="81">
                  <c:v>1.7663999999999999E-2</c:v>
                </c:pt>
                <c:pt idx="82">
                  <c:v>1.7957000000000001E-2</c:v>
                </c:pt>
                <c:pt idx="83">
                  <c:v>1.7833000000000002E-2</c:v>
                </c:pt>
                <c:pt idx="84">
                  <c:v>1.6827000000000002E-2</c:v>
                </c:pt>
                <c:pt idx="85">
                  <c:v>1.6974E-2</c:v>
                </c:pt>
                <c:pt idx="86">
                  <c:v>1.7652000000000001E-2</c:v>
                </c:pt>
                <c:pt idx="87">
                  <c:v>1.8925000000000001E-2</c:v>
                </c:pt>
                <c:pt idx="88">
                  <c:v>2.0743000000000001E-2</c:v>
                </c:pt>
                <c:pt idx="89">
                  <c:v>2.0316000000000001E-2</c:v>
                </c:pt>
                <c:pt idx="90">
                  <c:v>1.9369000000000001E-2</c:v>
                </c:pt>
                <c:pt idx="91">
                  <c:v>1.951E-2</c:v>
                </c:pt>
                <c:pt idx="92">
                  <c:v>2.0972000000000001E-2</c:v>
                </c:pt>
                <c:pt idx="93">
                  <c:v>2.1347000000000001E-2</c:v>
                </c:pt>
                <c:pt idx="94">
                  <c:v>2.1113E-2</c:v>
                </c:pt>
                <c:pt idx="95">
                  <c:v>2.077E-2</c:v>
                </c:pt>
                <c:pt idx="96">
                  <c:v>2.1870000000000001E-2</c:v>
                </c:pt>
                <c:pt idx="97">
                  <c:v>2.3286999999999999E-2</c:v>
                </c:pt>
                <c:pt idx="98">
                  <c:v>2.5773000000000001E-2</c:v>
                </c:pt>
                <c:pt idx="99">
                  <c:v>2.5427000000000002E-2</c:v>
                </c:pt>
                <c:pt idx="100">
                  <c:v>2.7087E-2</c:v>
                </c:pt>
                <c:pt idx="101">
                  <c:v>2.6668000000000001E-2</c:v>
                </c:pt>
                <c:pt idx="102">
                  <c:v>2.7491000000000002E-2</c:v>
                </c:pt>
                <c:pt idx="103">
                  <c:v>2.5944999999999999E-2</c:v>
                </c:pt>
                <c:pt idx="104">
                  <c:v>2.8622999999999999E-2</c:v>
                </c:pt>
                <c:pt idx="105">
                  <c:v>2.9082E-2</c:v>
                </c:pt>
                <c:pt idx="106">
                  <c:v>2.8022999999999999E-2</c:v>
                </c:pt>
                <c:pt idx="107">
                  <c:v>2.7451E-2</c:v>
                </c:pt>
                <c:pt idx="108">
                  <c:v>2.9838E-2</c:v>
                </c:pt>
                <c:pt idx="109">
                  <c:v>3.0745000000000001E-2</c:v>
                </c:pt>
                <c:pt idx="110">
                  <c:v>3.0071000000000001E-2</c:v>
                </c:pt>
                <c:pt idx="111">
                  <c:v>3.1245999999999999E-2</c:v>
                </c:pt>
                <c:pt idx="112">
                  <c:v>3.2048E-2</c:v>
                </c:pt>
                <c:pt idx="113">
                  <c:v>3.0585999999999999E-2</c:v>
                </c:pt>
                <c:pt idx="114">
                  <c:v>2.9634000000000001E-2</c:v>
                </c:pt>
                <c:pt idx="115">
                  <c:v>2.9432E-2</c:v>
                </c:pt>
                <c:pt idx="116">
                  <c:v>3.0058000000000001E-2</c:v>
                </c:pt>
                <c:pt idx="117">
                  <c:v>3.0675000000000001E-2</c:v>
                </c:pt>
                <c:pt idx="118">
                  <c:v>3.0679999999999999E-2</c:v>
                </c:pt>
                <c:pt idx="119">
                  <c:v>3.1088000000000001E-2</c:v>
                </c:pt>
                <c:pt idx="120">
                  <c:v>3.0904000000000001E-2</c:v>
                </c:pt>
                <c:pt idx="121">
                  <c:v>3.4458999999999997E-2</c:v>
                </c:pt>
                <c:pt idx="122">
                  <c:v>3.6631999999999998E-2</c:v>
                </c:pt>
                <c:pt idx="123">
                  <c:v>3.7547999999999998E-2</c:v>
                </c:pt>
                <c:pt idx="124">
                  <c:v>3.9300000000000002E-2</c:v>
                </c:pt>
                <c:pt idx="125">
                  <c:v>3.8754999999999998E-2</c:v>
                </c:pt>
                <c:pt idx="126">
                  <c:v>3.8871000000000003E-2</c:v>
                </c:pt>
                <c:pt idx="127">
                  <c:v>4.1195000000000002E-2</c:v>
                </c:pt>
                <c:pt idx="128">
                  <c:v>4.6775999999999998E-2</c:v>
                </c:pt>
                <c:pt idx="129">
                  <c:v>4.8329999999999998E-2</c:v>
                </c:pt>
                <c:pt idx="130">
                  <c:v>5.1838000000000002E-2</c:v>
                </c:pt>
                <c:pt idx="131">
                  <c:v>5.0907000000000001E-2</c:v>
                </c:pt>
                <c:pt idx="132">
                  <c:v>5.0647999999999999E-2</c:v>
                </c:pt>
                <c:pt idx="133">
                  <c:v>4.9770000000000002E-2</c:v>
                </c:pt>
                <c:pt idx="134">
                  <c:v>5.8089000000000002E-2</c:v>
                </c:pt>
                <c:pt idx="135">
                  <c:v>6.1237E-2</c:v>
                </c:pt>
                <c:pt idx="136">
                  <c:v>6.4550999999999997E-2</c:v>
                </c:pt>
                <c:pt idx="137">
                  <c:v>6.3315999999999997E-2</c:v>
                </c:pt>
                <c:pt idx="138">
                  <c:v>6.3257999999999995E-2</c:v>
                </c:pt>
                <c:pt idx="139">
                  <c:v>6.6256999999999996E-2</c:v>
                </c:pt>
                <c:pt idx="140">
                  <c:v>6.6874000000000003E-2</c:v>
                </c:pt>
                <c:pt idx="141">
                  <c:v>7.3613999999999999E-2</c:v>
                </c:pt>
                <c:pt idx="142">
                  <c:v>7.3829000000000006E-2</c:v>
                </c:pt>
                <c:pt idx="143">
                  <c:v>7.3728000000000002E-2</c:v>
                </c:pt>
                <c:pt idx="144">
                  <c:v>7.8580999999999998E-2</c:v>
                </c:pt>
                <c:pt idx="145">
                  <c:v>8.1134999999999999E-2</c:v>
                </c:pt>
                <c:pt idx="146">
                  <c:v>7.5787999999999994E-2</c:v>
                </c:pt>
                <c:pt idx="147">
                  <c:v>8.6407999999999999E-2</c:v>
                </c:pt>
                <c:pt idx="148">
                  <c:v>8.8188000000000002E-2</c:v>
                </c:pt>
                <c:pt idx="149">
                  <c:v>9.1101000000000001E-2</c:v>
                </c:pt>
                <c:pt idx="150">
                  <c:v>9.4450999999999993E-2</c:v>
                </c:pt>
                <c:pt idx="151">
                  <c:v>9.6403000000000003E-2</c:v>
                </c:pt>
                <c:pt idx="152">
                  <c:v>0.1023</c:v>
                </c:pt>
                <c:pt idx="153">
                  <c:v>0.109301</c:v>
                </c:pt>
                <c:pt idx="154">
                  <c:v>0.106946</c:v>
                </c:pt>
                <c:pt idx="155">
                  <c:v>0.10065</c:v>
                </c:pt>
                <c:pt idx="156">
                  <c:v>0.105508</c:v>
                </c:pt>
                <c:pt idx="157">
                  <c:v>9.9267999999999995E-2</c:v>
                </c:pt>
                <c:pt idx="158">
                  <c:v>0.108945</c:v>
                </c:pt>
                <c:pt idx="159">
                  <c:v>0.107987</c:v>
                </c:pt>
                <c:pt idx="160">
                  <c:v>0.10868</c:v>
                </c:pt>
                <c:pt idx="161">
                  <c:v>0.10213</c:v>
                </c:pt>
                <c:pt idx="162">
                  <c:v>0.100178</c:v>
                </c:pt>
                <c:pt idx="163">
                  <c:v>0.103302</c:v>
                </c:pt>
                <c:pt idx="164">
                  <c:v>9.9675E-2</c:v>
                </c:pt>
                <c:pt idx="165">
                  <c:v>0.100192</c:v>
                </c:pt>
                <c:pt idx="166">
                  <c:v>9.9243999999999999E-2</c:v>
                </c:pt>
                <c:pt idx="167">
                  <c:v>9.6368999999999996E-2</c:v>
                </c:pt>
                <c:pt idx="168">
                  <c:v>9.9362000000000006E-2</c:v>
                </c:pt>
                <c:pt idx="169">
                  <c:v>9.2115000000000002E-2</c:v>
                </c:pt>
                <c:pt idx="170">
                  <c:v>0.101817</c:v>
                </c:pt>
                <c:pt idx="171">
                  <c:v>0.10135</c:v>
                </c:pt>
                <c:pt idx="172">
                  <c:v>9.8127000000000006E-2</c:v>
                </c:pt>
                <c:pt idx="173">
                  <c:v>9.5585000000000003E-2</c:v>
                </c:pt>
                <c:pt idx="174">
                  <c:v>9.8308999999999994E-2</c:v>
                </c:pt>
                <c:pt idx="175">
                  <c:v>9.5861000000000002E-2</c:v>
                </c:pt>
                <c:pt idx="176">
                  <c:v>9.6861000000000003E-2</c:v>
                </c:pt>
                <c:pt idx="177">
                  <c:v>9.4037999999999997E-2</c:v>
                </c:pt>
                <c:pt idx="178">
                  <c:v>9.3068999999999999E-2</c:v>
                </c:pt>
                <c:pt idx="179">
                  <c:v>9.4993999999999995E-2</c:v>
                </c:pt>
                <c:pt idx="180">
                  <c:v>9.4543000000000002E-2</c:v>
                </c:pt>
                <c:pt idx="181">
                  <c:v>9.0714000000000003E-2</c:v>
                </c:pt>
                <c:pt idx="182">
                  <c:v>9.3419000000000002E-2</c:v>
                </c:pt>
                <c:pt idx="183">
                  <c:v>8.8126999999999997E-2</c:v>
                </c:pt>
                <c:pt idx="184">
                  <c:v>8.5014000000000006E-2</c:v>
                </c:pt>
                <c:pt idx="185">
                  <c:v>8.2282999999999995E-2</c:v>
                </c:pt>
                <c:pt idx="186">
                  <c:v>7.8420000000000004E-2</c:v>
                </c:pt>
                <c:pt idx="187">
                  <c:v>7.7757000000000007E-2</c:v>
                </c:pt>
                <c:pt idx="188">
                  <c:v>7.3488999999999999E-2</c:v>
                </c:pt>
                <c:pt idx="189">
                  <c:v>7.2555999999999995E-2</c:v>
                </c:pt>
                <c:pt idx="190">
                  <c:v>6.9414000000000003E-2</c:v>
                </c:pt>
                <c:pt idx="191">
                  <c:v>6.7580000000000001E-2</c:v>
                </c:pt>
                <c:pt idx="192">
                  <c:v>6.7813999999999999E-2</c:v>
                </c:pt>
                <c:pt idx="193">
                  <c:v>6.4616999999999994E-2</c:v>
                </c:pt>
                <c:pt idx="194">
                  <c:v>6.2281999999999997E-2</c:v>
                </c:pt>
                <c:pt idx="195">
                  <c:v>5.8729000000000003E-2</c:v>
                </c:pt>
                <c:pt idx="196">
                  <c:v>5.7799999999999997E-2</c:v>
                </c:pt>
                <c:pt idx="197">
                  <c:v>5.5365999999999999E-2</c:v>
                </c:pt>
                <c:pt idx="198">
                  <c:v>5.3068999999999998E-2</c:v>
                </c:pt>
                <c:pt idx="199">
                  <c:v>5.2796000000000003E-2</c:v>
                </c:pt>
                <c:pt idx="200">
                  <c:v>5.3237E-2</c:v>
                </c:pt>
                <c:pt idx="201">
                  <c:v>5.2287E-2</c:v>
                </c:pt>
                <c:pt idx="202">
                  <c:v>5.0543999999999999E-2</c:v>
                </c:pt>
                <c:pt idx="203">
                  <c:v>5.0089000000000002E-2</c:v>
                </c:pt>
                <c:pt idx="204">
                  <c:v>4.4523E-2</c:v>
                </c:pt>
                <c:pt idx="205">
                  <c:v>5.4899999999999997E-2</c:v>
                </c:pt>
                <c:pt idx="206">
                  <c:v>4.9301999999999999E-2</c:v>
                </c:pt>
                <c:pt idx="207">
                  <c:v>4.9369000000000003E-2</c:v>
                </c:pt>
                <c:pt idx="208">
                  <c:v>4.8998E-2</c:v>
                </c:pt>
                <c:pt idx="209">
                  <c:v>4.7883000000000002E-2</c:v>
                </c:pt>
                <c:pt idx="210">
                  <c:v>4.7410000000000001E-2</c:v>
                </c:pt>
                <c:pt idx="211">
                  <c:v>4.6937E-2</c:v>
                </c:pt>
                <c:pt idx="212">
                  <c:v>4.6463999999999998E-2</c:v>
                </c:pt>
                <c:pt idx="213">
                  <c:v>4.5990999999999997E-2</c:v>
                </c:pt>
                <c:pt idx="214">
                  <c:v>4.5518000000000003E-2</c:v>
                </c:pt>
                <c:pt idx="215">
                  <c:v>4.5045000000000002E-2</c:v>
                </c:pt>
                <c:pt idx="216">
                  <c:v>4.4572000000000001E-2</c:v>
                </c:pt>
              </c:numCache>
            </c:numRef>
          </c:val>
          <c:extLst>
            <c:ext xmlns:c16="http://schemas.microsoft.com/office/drawing/2014/chart" uri="{C3380CC4-5D6E-409C-BE32-E72D297353CC}">
              <c16:uniqueId val="{00000002-6299-40EC-AA36-BDB53D93BAB0}"/>
            </c:ext>
          </c:extLst>
        </c:ser>
        <c:ser>
          <c:idx val="3"/>
          <c:order val="3"/>
          <c:tx>
            <c:strRef>
              <c:f>'[U.S. tight oil production (1).xlsx]data'!$E$1</c:f>
              <c:strCache>
                <c:ptCount val="1"/>
                <c:pt idx="0">
                  <c:v>Woodford (OK)</c:v>
                </c:pt>
              </c:strCache>
            </c:strRef>
          </c:tx>
          <c:spPr>
            <a:solidFill>
              <a:schemeClr val="tx1">
                <a:lumMod val="50000"/>
                <a:lumOff val="50000"/>
              </a:schemeClr>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(1).xlsx]data'!$E$2:$E$218</c:f>
              <c:numCache>
                <c:formatCode>#,##0.00</c:formatCode>
                <c:ptCount val="217"/>
                <c:pt idx="0">
                  <c:v>3.7300000000000001E-4</c:v>
                </c:pt>
                <c:pt idx="1">
                  <c:v>3.5199999999999999E-4</c:v>
                </c:pt>
                <c:pt idx="2">
                  <c:v>3.2899999999999997E-4</c:v>
                </c:pt>
                <c:pt idx="3">
                  <c:v>3.4200000000000002E-4</c:v>
                </c:pt>
                <c:pt idx="4">
                  <c:v>3.4299999999999999E-4</c:v>
                </c:pt>
                <c:pt idx="5">
                  <c:v>3.1199999999999999E-4</c:v>
                </c:pt>
                <c:pt idx="6">
                  <c:v>3.0400000000000002E-4</c:v>
                </c:pt>
                <c:pt idx="7">
                  <c:v>2.8699999999999998E-4</c:v>
                </c:pt>
                <c:pt idx="8">
                  <c:v>3.28E-4</c:v>
                </c:pt>
                <c:pt idx="9">
                  <c:v>3.4600000000000001E-4</c:v>
                </c:pt>
                <c:pt idx="10">
                  <c:v>3.4200000000000002E-4</c:v>
                </c:pt>
                <c:pt idx="11">
                  <c:v>3.0400000000000002E-4</c:v>
                </c:pt>
                <c:pt idx="12">
                  <c:v>2.9E-4</c:v>
                </c:pt>
                <c:pt idx="13">
                  <c:v>8.2999999999999998E-5</c:v>
                </c:pt>
                <c:pt idx="14">
                  <c:v>3.68E-4</c:v>
                </c:pt>
                <c:pt idx="15">
                  <c:v>3.5399999999999999E-4</c:v>
                </c:pt>
                <c:pt idx="16">
                  <c:v>3.8699999999999997E-4</c:v>
                </c:pt>
                <c:pt idx="17">
                  <c:v>3.8699999999999997E-4</c:v>
                </c:pt>
                <c:pt idx="18">
                  <c:v>3.7100000000000002E-4</c:v>
                </c:pt>
                <c:pt idx="19">
                  <c:v>3.8699999999999997E-4</c:v>
                </c:pt>
                <c:pt idx="20">
                  <c:v>3.7599999999999998E-4</c:v>
                </c:pt>
                <c:pt idx="21">
                  <c:v>4.08E-4</c:v>
                </c:pt>
                <c:pt idx="22">
                  <c:v>3.3399999999999999E-4</c:v>
                </c:pt>
                <c:pt idx="23">
                  <c:v>3.6699999999999998E-4</c:v>
                </c:pt>
                <c:pt idx="24">
                  <c:v>3.7300000000000001E-4</c:v>
                </c:pt>
                <c:pt idx="25">
                  <c:v>3.5399999999999999E-4</c:v>
                </c:pt>
                <c:pt idx="26">
                  <c:v>3.2899999999999997E-4</c:v>
                </c:pt>
                <c:pt idx="27">
                  <c:v>8.6000000000000003E-5</c:v>
                </c:pt>
                <c:pt idx="28">
                  <c:v>3.9399999999999998E-4</c:v>
                </c:pt>
                <c:pt idx="29">
                  <c:v>4.0400000000000001E-4</c:v>
                </c:pt>
                <c:pt idx="30">
                  <c:v>4.2499999999999998E-4</c:v>
                </c:pt>
                <c:pt idx="31">
                  <c:v>4.0700000000000003E-4</c:v>
                </c:pt>
                <c:pt idx="32">
                  <c:v>4.2400000000000001E-4</c:v>
                </c:pt>
                <c:pt idx="33">
                  <c:v>4.0200000000000001E-4</c:v>
                </c:pt>
                <c:pt idx="34">
                  <c:v>4.1899999999999999E-4</c:v>
                </c:pt>
                <c:pt idx="35">
                  <c:v>4.3100000000000001E-4</c:v>
                </c:pt>
                <c:pt idx="36">
                  <c:v>3.9399999999999998E-4</c:v>
                </c:pt>
                <c:pt idx="37">
                  <c:v>6.3999999999999997E-5</c:v>
                </c:pt>
                <c:pt idx="38">
                  <c:v>4.4799999999999999E-4</c:v>
                </c:pt>
                <c:pt idx="39">
                  <c:v>5.7000000000000003E-5</c:v>
                </c:pt>
                <c:pt idx="40">
                  <c:v>4.28E-4</c:v>
                </c:pt>
                <c:pt idx="41">
                  <c:v>4.5600000000000003E-4</c:v>
                </c:pt>
                <c:pt idx="42">
                  <c:v>4.2700000000000002E-4</c:v>
                </c:pt>
                <c:pt idx="43">
                  <c:v>3.86E-4</c:v>
                </c:pt>
                <c:pt idx="44">
                  <c:v>4.1199999999999999E-4</c:v>
                </c:pt>
                <c:pt idx="45">
                  <c:v>4.4000000000000002E-4</c:v>
                </c:pt>
                <c:pt idx="46">
                  <c:v>4.1100000000000002E-4</c:v>
                </c:pt>
                <c:pt idx="47">
                  <c:v>4.35E-4</c:v>
                </c:pt>
                <c:pt idx="48">
                  <c:v>3.9399999999999998E-4</c:v>
                </c:pt>
                <c:pt idx="49">
                  <c:v>4.7800000000000002E-4</c:v>
                </c:pt>
                <c:pt idx="50">
                  <c:v>4.26E-4</c:v>
                </c:pt>
                <c:pt idx="51">
                  <c:v>4.5600000000000003E-4</c:v>
                </c:pt>
                <c:pt idx="52">
                  <c:v>4.3899999999999999E-4</c:v>
                </c:pt>
                <c:pt idx="53">
                  <c:v>4.0700000000000003E-4</c:v>
                </c:pt>
                <c:pt idx="54">
                  <c:v>4.0499999999999998E-4</c:v>
                </c:pt>
                <c:pt idx="55">
                  <c:v>4.1100000000000002E-4</c:v>
                </c:pt>
                <c:pt idx="56">
                  <c:v>4.35E-4</c:v>
                </c:pt>
                <c:pt idx="57">
                  <c:v>4.3199999999999998E-4</c:v>
                </c:pt>
                <c:pt idx="58">
                  <c:v>4.6200000000000001E-4</c:v>
                </c:pt>
                <c:pt idx="59">
                  <c:v>4.2499999999999998E-4</c:v>
                </c:pt>
                <c:pt idx="60">
                  <c:v>4.3800000000000002E-4</c:v>
                </c:pt>
                <c:pt idx="61">
                  <c:v>4.8899999999999996E-4</c:v>
                </c:pt>
                <c:pt idx="62">
                  <c:v>4.1899999999999999E-4</c:v>
                </c:pt>
                <c:pt idx="63">
                  <c:v>4.7899999999999999E-4</c:v>
                </c:pt>
                <c:pt idx="64">
                  <c:v>4.4499999999999997E-4</c:v>
                </c:pt>
                <c:pt idx="65">
                  <c:v>5.0299999999999997E-4</c:v>
                </c:pt>
                <c:pt idx="66">
                  <c:v>4.66E-4</c:v>
                </c:pt>
                <c:pt idx="67">
                  <c:v>4.4499999999999997E-4</c:v>
                </c:pt>
                <c:pt idx="68">
                  <c:v>3.9599999999999998E-4</c:v>
                </c:pt>
                <c:pt idx="69">
                  <c:v>5.0000000000000001E-4</c:v>
                </c:pt>
                <c:pt idx="70">
                  <c:v>4.6999999999999999E-4</c:v>
                </c:pt>
                <c:pt idx="71">
                  <c:v>4.26E-4</c:v>
                </c:pt>
                <c:pt idx="72">
                  <c:v>4.4799999999999999E-4</c:v>
                </c:pt>
                <c:pt idx="73">
                  <c:v>4.3600000000000003E-4</c:v>
                </c:pt>
                <c:pt idx="74">
                  <c:v>4.2900000000000002E-4</c:v>
                </c:pt>
                <c:pt idx="75">
                  <c:v>3.5500000000000001E-4</c:v>
                </c:pt>
                <c:pt idx="76">
                  <c:v>3.8099999999999999E-4</c:v>
                </c:pt>
                <c:pt idx="77">
                  <c:v>3.5300000000000002E-4</c:v>
                </c:pt>
                <c:pt idx="78">
                  <c:v>3.7800000000000003E-4</c:v>
                </c:pt>
                <c:pt idx="79">
                  <c:v>4.15E-4</c:v>
                </c:pt>
                <c:pt idx="80">
                  <c:v>4.6200000000000001E-4</c:v>
                </c:pt>
                <c:pt idx="81">
                  <c:v>3.7300000000000001E-4</c:v>
                </c:pt>
                <c:pt idx="82">
                  <c:v>4.0700000000000003E-4</c:v>
                </c:pt>
                <c:pt idx="83">
                  <c:v>3.97E-4</c:v>
                </c:pt>
                <c:pt idx="84">
                  <c:v>4.5399999999999998E-4</c:v>
                </c:pt>
                <c:pt idx="85">
                  <c:v>5.0799999999999999E-4</c:v>
                </c:pt>
                <c:pt idx="86">
                  <c:v>4.8099999999999998E-4</c:v>
                </c:pt>
                <c:pt idx="87">
                  <c:v>4.7199999999999998E-4</c:v>
                </c:pt>
                <c:pt idx="88">
                  <c:v>6.8099999999999996E-4</c:v>
                </c:pt>
                <c:pt idx="89">
                  <c:v>7.1299999999999998E-4</c:v>
                </c:pt>
                <c:pt idx="90">
                  <c:v>6.3699999999999998E-4</c:v>
                </c:pt>
                <c:pt idx="91">
                  <c:v>9.8999999999999999E-4</c:v>
                </c:pt>
                <c:pt idx="92">
                  <c:v>1.201E-3</c:v>
                </c:pt>
                <c:pt idx="93">
                  <c:v>1.268E-3</c:v>
                </c:pt>
                <c:pt idx="94">
                  <c:v>1.142E-3</c:v>
                </c:pt>
                <c:pt idx="95">
                  <c:v>9.5100000000000002E-4</c:v>
                </c:pt>
                <c:pt idx="96">
                  <c:v>1.5449999999999999E-3</c:v>
                </c:pt>
                <c:pt idx="97">
                  <c:v>1.4630000000000001E-3</c:v>
                </c:pt>
                <c:pt idx="98">
                  <c:v>1.1429999999999999E-3</c:v>
                </c:pt>
                <c:pt idx="99">
                  <c:v>1.931E-3</c:v>
                </c:pt>
                <c:pt idx="100">
                  <c:v>2.2260000000000001E-3</c:v>
                </c:pt>
                <c:pt idx="101">
                  <c:v>2.163E-3</c:v>
                </c:pt>
                <c:pt idx="102">
                  <c:v>2.2079999999999999E-3</c:v>
                </c:pt>
                <c:pt idx="103">
                  <c:v>2.581E-3</c:v>
                </c:pt>
                <c:pt idx="104">
                  <c:v>2.8660000000000001E-3</c:v>
                </c:pt>
                <c:pt idx="105">
                  <c:v>3.3709999999999999E-3</c:v>
                </c:pt>
                <c:pt idx="106">
                  <c:v>3.4710000000000001E-3</c:v>
                </c:pt>
                <c:pt idx="107">
                  <c:v>2.882E-3</c:v>
                </c:pt>
                <c:pt idx="108">
                  <c:v>3.4129999999999998E-3</c:v>
                </c:pt>
                <c:pt idx="109">
                  <c:v>3.5569999999999998E-3</c:v>
                </c:pt>
                <c:pt idx="110">
                  <c:v>3.228E-3</c:v>
                </c:pt>
                <c:pt idx="111">
                  <c:v>4.176E-3</c:v>
                </c:pt>
                <c:pt idx="112">
                  <c:v>4.2290000000000001E-3</c:v>
                </c:pt>
                <c:pt idx="113">
                  <c:v>3.9029999999999998E-3</c:v>
                </c:pt>
                <c:pt idx="114">
                  <c:v>3.728E-3</c:v>
                </c:pt>
                <c:pt idx="115">
                  <c:v>3.5049999999999999E-3</c:v>
                </c:pt>
                <c:pt idx="116">
                  <c:v>3.5049999999999999E-3</c:v>
                </c:pt>
                <c:pt idx="117">
                  <c:v>2.8319999999999999E-3</c:v>
                </c:pt>
                <c:pt idx="118">
                  <c:v>2.9840000000000001E-3</c:v>
                </c:pt>
                <c:pt idx="119">
                  <c:v>2.7360000000000002E-3</c:v>
                </c:pt>
                <c:pt idx="120">
                  <c:v>3.2499999999999999E-3</c:v>
                </c:pt>
                <c:pt idx="121">
                  <c:v>3.5899999999999999E-3</c:v>
                </c:pt>
                <c:pt idx="122">
                  <c:v>3.6120000000000002E-3</c:v>
                </c:pt>
                <c:pt idx="123">
                  <c:v>3.9259999999999998E-3</c:v>
                </c:pt>
                <c:pt idx="124">
                  <c:v>4.1869999999999997E-3</c:v>
                </c:pt>
                <c:pt idx="125">
                  <c:v>6.143E-3</c:v>
                </c:pt>
                <c:pt idx="126">
                  <c:v>5.9930000000000001E-3</c:v>
                </c:pt>
                <c:pt idx="127">
                  <c:v>6.3169999999999997E-3</c:v>
                </c:pt>
                <c:pt idx="128">
                  <c:v>6.2940000000000001E-3</c:v>
                </c:pt>
                <c:pt idx="129">
                  <c:v>7.0039999999999998E-3</c:v>
                </c:pt>
                <c:pt idx="130">
                  <c:v>7.4590000000000004E-3</c:v>
                </c:pt>
                <c:pt idx="131">
                  <c:v>7.509E-3</c:v>
                </c:pt>
                <c:pt idx="132">
                  <c:v>7.2049999999999996E-3</c:v>
                </c:pt>
                <c:pt idx="133">
                  <c:v>7.0359999999999997E-3</c:v>
                </c:pt>
                <c:pt idx="134">
                  <c:v>7.8560000000000001E-3</c:v>
                </c:pt>
                <c:pt idx="135">
                  <c:v>9.4000000000000004E-3</c:v>
                </c:pt>
                <c:pt idx="136">
                  <c:v>1.0917E-2</c:v>
                </c:pt>
                <c:pt idx="137">
                  <c:v>1.0964E-2</c:v>
                </c:pt>
                <c:pt idx="138">
                  <c:v>1.0456999999999999E-2</c:v>
                </c:pt>
                <c:pt idx="139">
                  <c:v>6.7889999999999999E-3</c:v>
                </c:pt>
                <c:pt idx="140">
                  <c:v>9.1769999999999994E-3</c:v>
                </c:pt>
                <c:pt idx="141">
                  <c:v>1.0205000000000001E-2</c:v>
                </c:pt>
                <c:pt idx="142">
                  <c:v>1.0408000000000001E-2</c:v>
                </c:pt>
                <c:pt idx="143">
                  <c:v>9.8779999999999996E-3</c:v>
                </c:pt>
                <c:pt idx="144">
                  <c:v>1.2225E-2</c:v>
                </c:pt>
                <c:pt idx="145">
                  <c:v>1.2871E-2</c:v>
                </c:pt>
                <c:pt idx="146">
                  <c:v>9.7730000000000004E-3</c:v>
                </c:pt>
                <c:pt idx="147">
                  <c:v>1.4482E-2</c:v>
                </c:pt>
                <c:pt idx="148">
                  <c:v>1.6379000000000001E-2</c:v>
                </c:pt>
                <c:pt idx="149">
                  <c:v>1.8037999999999998E-2</c:v>
                </c:pt>
                <c:pt idx="150">
                  <c:v>2.001E-2</c:v>
                </c:pt>
                <c:pt idx="151">
                  <c:v>2.1795999999999999E-2</c:v>
                </c:pt>
                <c:pt idx="152">
                  <c:v>2.3491000000000001E-2</c:v>
                </c:pt>
                <c:pt idx="153">
                  <c:v>2.4112999999999999E-2</c:v>
                </c:pt>
                <c:pt idx="154">
                  <c:v>1.6721E-2</c:v>
                </c:pt>
                <c:pt idx="155">
                  <c:v>2.2811000000000001E-2</c:v>
                </c:pt>
                <c:pt idx="156">
                  <c:v>2.1311E-2</c:v>
                </c:pt>
                <c:pt idx="157">
                  <c:v>2.2785E-2</c:v>
                </c:pt>
                <c:pt idx="158">
                  <c:v>3.0870999999999999E-2</c:v>
                </c:pt>
                <c:pt idx="159">
                  <c:v>3.1227000000000001E-2</c:v>
                </c:pt>
                <c:pt idx="160">
                  <c:v>3.2751000000000002E-2</c:v>
                </c:pt>
                <c:pt idx="161">
                  <c:v>3.1237999999999998E-2</c:v>
                </c:pt>
                <c:pt idx="162">
                  <c:v>3.4563000000000003E-2</c:v>
                </c:pt>
                <c:pt idx="163">
                  <c:v>3.8337000000000003E-2</c:v>
                </c:pt>
                <c:pt idx="164">
                  <c:v>3.8802000000000003E-2</c:v>
                </c:pt>
                <c:pt idx="165">
                  <c:v>3.2051999999999997E-2</c:v>
                </c:pt>
                <c:pt idx="166">
                  <c:v>3.2490999999999999E-2</c:v>
                </c:pt>
                <c:pt idx="167">
                  <c:v>3.1428999999999999E-2</c:v>
                </c:pt>
                <c:pt idx="168">
                  <c:v>3.7945E-2</c:v>
                </c:pt>
                <c:pt idx="169">
                  <c:v>4.3200000000000002E-2</c:v>
                </c:pt>
                <c:pt idx="170">
                  <c:v>3.9392000000000003E-2</c:v>
                </c:pt>
                <c:pt idx="171">
                  <c:v>6.9603999999999999E-2</c:v>
                </c:pt>
                <c:pt idx="172">
                  <c:v>4.4956999999999997E-2</c:v>
                </c:pt>
                <c:pt idx="173">
                  <c:v>4.5190000000000001E-2</c:v>
                </c:pt>
                <c:pt idx="174">
                  <c:v>4.6984999999999999E-2</c:v>
                </c:pt>
                <c:pt idx="175">
                  <c:v>4.3078999999999999E-2</c:v>
                </c:pt>
                <c:pt idx="176">
                  <c:v>5.4975999999999997E-2</c:v>
                </c:pt>
                <c:pt idx="177">
                  <c:v>5.7307999999999998E-2</c:v>
                </c:pt>
                <c:pt idx="178">
                  <c:v>6.6954E-2</c:v>
                </c:pt>
                <c:pt idx="179">
                  <c:v>5.3138999999999999E-2</c:v>
                </c:pt>
                <c:pt idx="180">
                  <c:v>6.1023000000000001E-2</c:v>
                </c:pt>
                <c:pt idx="181">
                  <c:v>5.7616000000000001E-2</c:v>
                </c:pt>
                <c:pt idx="182">
                  <c:v>6.6819000000000003E-2</c:v>
                </c:pt>
                <c:pt idx="183">
                  <c:v>7.0735000000000006E-2</c:v>
                </c:pt>
                <c:pt idx="184">
                  <c:v>6.8546999999999997E-2</c:v>
                </c:pt>
                <c:pt idx="185">
                  <c:v>6.8274000000000001E-2</c:v>
                </c:pt>
                <c:pt idx="186">
                  <c:v>7.3206999999999994E-2</c:v>
                </c:pt>
                <c:pt idx="187">
                  <c:v>7.0593000000000003E-2</c:v>
                </c:pt>
                <c:pt idx="188">
                  <c:v>7.4469999999999995E-2</c:v>
                </c:pt>
                <c:pt idx="189">
                  <c:v>7.5819999999999999E-2</c:v>
                </c:pt>
                <c:pt idx="190">
                  <c:v>7.8895000000000007E-2</c:v>
                </c:pt>
                <c:pt idx="191">
                  <c:v>7.9062999999999994E-2</c:v>
                </c:pt>
                <c:pt idx="192">
                  <c:v>9.1711000000000001E-2</c:v>
                </c:pt>
                <c:pt idx="193">
                  <c:v>7.1379999999999999E-2</c:v>
                </c:pt>
                <c:pt idx="194">
                  <c:v>9.2626E-2</c:v>
                </c:pt>
                <c:pt idx="195">
                  <c:v>8.5079000000000002E-2</c:v>
                </c:pt>
                <c:pt idx="196">
                  <c:v>8.0976000000000006E-2</c:v>
                </c:pt>
                <c:pt idx="197">
                  <c:v>7.9628000000000004E-2</c:v>
                </c:pt>
                <c:pt idx="198">
                  <c:v>6.7183000000000007E-2</c:v>
                </c:pt>
                <c:pt idx="199">
                  <c:v>7.4424000000000004E-2</c:v>
                </c:pt>
                <c:pt idx="200">
                  <c:v>7.1711999999999998E-2</c:v>
                </c:pt>
                <c:pt idx="201">
                  <c:v>7.4449000000000001E-2</c:v>
                </c:pt>
                <c:pt idx="202">
                  <c:v>7.9643000000000005E-2</c:v>
                </c:pt>
                <c:pt idx="203">
                  <c:v>7.5493000000000005E-2</c:v>
                </c:pt>
                <c:pt idx="204">
                  <c:v>7.6751E-2</c:v>
                </c:pt>
                <c:pt idx="205">
                  <c:v>7.8512999999999999E-2</c:v>
                </c:pt>
                <c:pt idx="206">
                  <c:v>8.1136E-2</c:v>
                </c:pt>
                <c:pt idx="207">
                  <c:v>7.8389E-2</c:v>
                </c:pt>
                <c:pt idx="208">
                  <c:v>8.2086999999999993E-2</c:v>
                </c:pt>
                <c:pt idx="209">
                  <c:v>8.2565E-2</c:v>
                </c:pt>
                <c:pt idx="210">
                  <c:v>8.3044000000000007E-2</c:v>
                </c:pt>
                <c:pt idx="211">
                  <c:v>8.3522000000000096E-2</c:v>
                </c:pt>
                <c:pt idx="212">
                  <c:v>8.4001000000000006E-2</c:v>
                </c:pt>
                <c:pt idx="213">
                  <c:v>8.4478999999999999E-2</c:v>
                </c:pt>
                <c:pt idx="214">
                  <c:v>8.4957000000000005E-2</c:v>
                </c:pt>
                <c:pt idx="215">
                  <c:v>8.5435999999999998E-2</c:v>
                </c:pt>
                <c:pt idx="216">
                  <c:v>8.5914000000000004E-2</c:v>
                </c:pt>
              </c:numCache>
            </c:numRef>
          </c:val>
          <c:extLst>
            <c:ext xmlns:c16="http://schemas.microsoft.com/office/drawing/2014/chart" uri="{C3380CC4-5D6E-409C-BE32-E72D297353CC}">
              <c16:uniqueId val="{00000003-6299-40EC-AA36-BDB53D93BAB0}"/>
            </c:ext>
          </c:extLst>
        </c:ser>
        <c:ser>
          <c:idx val="4"/>
          <c:order val="4"/>
          <c:tx>
            <c:strRef>
              <c:f>'[U.S. tight oil production (1).xlsx]data'!$F$1</c:f>
              <c:strCache>
                <c:ptCount val="1"/>
                <c:pt idx="0">
                  <c:v>Marcellus (PA,WV,OH &amp;NY)</c:v>
                </c:pt>
              </c:strCache>
            </c:strRef>
          </c:tx>
          <c:spPr>
            <a:solidFill>
              <a:srgbClr val="0095AB"/>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(1).xlsx]data'!$F$2:$F$218</c:f>
              <c:numCache>
                <c:formatCode>#,##0.00</c:formatCode>
                <c:ptCount val="217"/>
                <c:pt idx="0">
                  <c:v>9.9999999999999995E-7</c:v>
                </c:pt>
                <c:pt idx="1">
                  <c:v>9.9999999999999995E-7</c:v>
                </c:pt>
                <c:pt idx="2">
                  <c:v>3.0000000000000001E-6</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0</c:v>
                </c:pt>
                <c:pt idx="13">
                  <c:v>0</c:v>
                </c:pt>
                <c:pt idx="14">
                  <c:v>0</c:v>
                </c:pt>
                <c:pt idx="15">
                  <c:v>0</c:v>
                </c:pt>
                <c:pt idx="16">
                  <c:v>1.9999999999999999E-6</c:v>
                </c:pt>
                <c:pt idx="17">
                  <c:v>3.0000000000000001E-6</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9.9999999999999995E-7</c:v>
                </c:pt>
                <c:pt idx="35">
                  <c:v>0</c:v>
                </c:pt>
                <c:pt idx="36">
                  <c:v>1.9999999999999999E-6</c:v>
                </c:pt>
                <c:pt idx="37">
                  <c:v>1.9999999999999999E-6</c:v>
                </c:pt>
                <c:pt idx="38">
                  <c:v>1.9999999999999999E-6</c:v>
                </c:pt>
                <c:pt idx="39">
                  <c:v>1.9999999999999999E-6</c:v>
                </c:pt>
                <c:pt idx="40">
                  <c:v>1.9999999999999999E-6</c:v>
                </c:pt>
                <c:pt idx="41">
                  <c:v>1.9999999999999999E-6</c:v>
                </c:pt>
                <c:pt idx="42">
                  <c:v>1.9999999999999999E-6</c:v>
                </c:pt>
                <c:pt idx="43">
                  <c:v>5.0000000000000004E-6</c:v>
                </c:pt>
                <c:pt idx="44">
                  <c:v>1.9999999999999999E-6</c:v>
                </c:pt>
                <c:pt idx="45">
                  <c:v>1.9999999999999999E-6</c:v>
                </c:pt>
                <c:pt idx="46">
                  <c:v>1.9999999999999999E-6</c:v>
                </c:pt>
                <c:pt idx="47">
                  <c:v>1.9999999999999999E-6</c:v>
                </c:pt>
                <c:pt idx="48">
                  <c:v>9.9999999999999995E-7</c:v>
                </c:pt>
                <c:pt idx="49">
                  <c:v>1.0000000000000001E-5</c:v>
                </c:pt>
                <c:pt idx="50">
                  <c:v>1.9999999999999999E-6</c:v>
                </c:pt>
                <c:pt idx="51">
                  <c:v>9.9999999999999995E-7</c:v>
                </c:pt>
                <c:pt idx="52">
                  <c:v>9.9999999999999995E-7</c:v>
                </c:pt>
                <c:pt idx="53">
                  <c:v>1.9999999999999999E-6</c:v>
                </c:pt>
                <c:pt idx="54">
                  <c:v>9.9999999999999995E-7</c:v>
                </c:pt>
                <c:pt idx="55">
                  <c:v>9.9999999999999995E-7</c:v>
                </c:pt>
                <c:pt idx="56">
                  <c:v>9.9999999999999995E-7</c:v>
                </c:pt>
                <c:pt idx="57">
                  <c:v>9.9999999999999995E-7</c:v>
                </c:pt>
                <c:pt idx="58">
                  <c:v>9.9999999999999995E-7</c:v>
                </c:pt>
                <c:pt idx="59">
                  <c:v>3.0000000000000001E-6</c:v>
                </c:pt>
                <c:pt idx="60">
                  <c:v>1.4E-5</c:v>
                </c:pt>
                <c:pt idx="61">
                  <c:v>0</c:v>
                </c:pt>
                <c:pt idx="62">
                  <c:v>5.0000000000000004E-6</c:v>
                </c:pt>
                <c:pt idx="63">
                  <c:v>3.9999999999999998E-6</c:v>
                </c:pt>
                <c:pt idx="64">
                  <c:v>0</c:v>
                </c:pt>
                <c:pt idx="65">
                  <c:v>6.0000000000000002E-6</c:v>
                </c:pt>
                <c:pt idx="66">
                  <c:v>5.0000000000000004E-6</c:v>
                </c:pt>
                <c:pt idx="67">
                  <c:v>3.0000000000000001E-6</c:v>
                </c:pt>
                <c:pt idx="68">
                  <c:v>1.9999999999999999E-6</c:v>
                </c:pt>
                <c:pt idx="69">
                  <c:v>1.2E-5</c:v>
                </c:pt>
                <c:pt idx="70">
                  <c:v>9.0000000000000002E-6</c:v>
                </c:pt>
                <c:pt idx="71">
                  <c:v>2.5999999999999998E-5</c:v>
                </c:pt>
                <c:pt idx="72">
                  <c:v>1.9000000000000001E-5</c:v>
                </c:pt>
                <c:pt idx="73">
                  <c:v>2.1999999999999999E-5</c:v>
                </c:pt>
                <c:pt idx="74">
                  <c:v>1.8E-5</c:v>
                </c:pt>
                <c:pt idx="75">
                  <c:v>1.4E-5</c:v>
                </c:pt>
                <c:pt idx="76">
                  <c:v>2.8E-5</c:v>
                </c:pt>
                <c:pt idx="77">
                  <c:v>2.3E-5</c:v>
                </c:pt>
                <c:pt idx="78">
                  <c:v>9.0000000000000006E-5</c:v>
                </c:pt>
                <c:pt idx="79">
                  <c:v>8.5000000000000006E-5</c:v>
                </c:pt>
                <c:pt idx="80">
                  <c:v>8.4000000000000104E-5</c:v>
                </c:pt>
                <c:pt idx="81">
                  <c:v>1.13E-4</c:v>
                </c:pt>
                <c:pt idx="82">
                  <c:v>8.6000000000000003E-5</c:v>
                </c:pt>
                <c:pt idx="83">
                  <c:v>8.6000000000000003E-5</c:v>
                </c:pt>
                <c:pt idx="84">
                  <c:v>6.3E-5</c:v>
                </c:pt>
                <c:pt idx="85">
                  <c:v>8.9000000000000103E-5</c:v>
                </c:pt>
                <c:pt idx="86">
                  <c:v>1.37E-4</c:v>
                </c:pt>
                <c:pt idx="87">
                  <c:v>1.54E-4</c:v>
                </c:pt>
                <c:pt idx="88">
                  <c:v>1.36E-4</c:v>
                </c:pt>
                <c:pt idx="89">
                  <c:v>1.6899999999999999E-4</c:v>
                </c:pt>
                <c:pt idx="90">
                  <c:v>1.7899999999999999E-4</c:v>
                </c:pt>
                <c:pt idx="91">
                  <c:v>1.8900000000000001E-4</c:v>
                </c:pt>
                <c:pt idx="92">
                  <c:v>1.9000000000000001E-4</c:v>
                </c:pt>
                <c:pt idx="93">
                  <c:v>2.02E-4</c:v>
                </c:pt>
                <c:pt idx="94">
                  <c:v>1.9100000000000001E-4</c:v>
                </c:pt>
                <c:pt idx="95">
                  <c:v>2.1900000000000001E-4</c:v>
                </c:pt>
                <c:pt idx="96">
                  <c:v>2.2900000000000001E-4</c:v>
                </c:pt>
                <c:pt idx="97">
                  <c:v>3.0600000000000001E-4</c:v>
                </c:pt>
                <c:pt idx="98">
                  <c:v>3.0600000000000001E-4</c:v>
                </c:pt>
                <c:pt idx="99">
                  <c:v>4.17E-4</c:v>
                </c:pt>
                <c:pt idx="100">
                  <c:v>2.3800000000000001E-4</c:v>
                </c:pt>
                <c:pt idx="101">
                  <c:v>3.6299999999999999E-4</c:v>
                </c:pt>
                <c:pt idx="102">
                  <c:v>3.3799999999999998E-4</c:v>
                </c:pt>
                <c:pt idx="103">
                  <c:v>3.88E-4</c:v>
                </c:pt>
                <c:pt idx="104">
                  <c:v>3.28E-4</c:v>
                </c:pt>
                <c:pt idx="105">
                  <c:v>4.75E-4</c:v>
                </c:pt>
                <c:pt idx="106">
                  <c:v>4.1899999999999999E-4</c:v>
                </c:pt>
                <c:pt idx="107">
                  <c:v>4.28E-4</c:v>
                </c:pt>
                <c:pt idx="108">
                  <c:v>4.7800000000000002E-4</c:v>
                </c:pt>
                <c:pt idx="109">
                  <c:v>5.53E-4</c:v>
                </c:pt>
                <c:pt idx="110">
                  <c:v>6.2299999999999996E-4</c:v>
                </c:pt>
                <c:pt idx="111">
                  <c:v>6.9200000000000002E-4</c:v>
                </c:pt>
                <c:pt idx="112">
                  <c:v>8.0400000000000003E-4</c:v>
                </c:pt>
                <c:pt idx="113">
                  <c:v>8.7299999999999997E-4</c:v>
                </c:pt>
                <c:pt idx="114">
                  <c:v>1.668E-3</c:v>
                </c:pt>
                <c:pt idx="115">
                  <c:v>1.8730000000000001E-3</c:v>
                </c:pt>
                <c:pt idx="116">
                  <c:v>1.918E-3</c:v>
                </c:pt>
                <c:pt idx="117">
                  <c:v>1.8090000000000001E-3</c:v>
                </c:pt>
                <c:pt idx="118">
                  <c:v>1.812E-3</c:v>
                </c:pt>
                <c:pt idx="119">
                  <c:v>1.7030000000000001E-3</c:v>
                </c:pt>
                <c:pt idx="120">
                  <c:v>1.8240000000000001E-3</c:v>
                </c:pt>
                <c:pt idx="121">
                  <c:v>1.9620000000000002E-3</c:v>
                </c:pt>
                <c:pt idx="122">
                  <c:v>2.1779999999999998E-3</c:v>
                </c:pt>
                <c:pt idx="123">
                  <c:v>2.1970000000000002E-3</c:v>
                </c:pt>
                <c:pt idx="124">
                  <c:v>2.7929999999999999E-3</c:v>
                </c:pt>
                <c:pt idx="125">
                  <c:v>2.9740000000000001E-3</c:v>
                </c:pt>
                <c:pt idx="126">
                  <c:v>2.2729999999999998E-3</c:v>
                </c:pt>
                <c:pt idx="127">
                  <c:v>2.163E-3</c:v>
                </c:pt>
                <c:pt idx="128">
                  <c:v>2.66E-3</c:v>
                </c:pt>
                <c:pt idx="129">
                  <c:v>3.003E-3</c:v>
                </c:pt>
                <c:pt idx="130">
                  <c:v>3.0669999999999998E-3</c:v>
                </c:pt>
                <c:pt idx="131">
                  <c:v>2.8909999999999999E-3</c:v>
                </c:pt>
                <c:pt idx="132">
                  <c:v>3.4680000000000002E-3</c:v>
                </c:pt>
                <c:pt idx="133">
                  <c:v>3.967E-3</c:v>
                </c:pt>
                <c:pt idx="134">
                  <c:v>4.1830000000000001E-3</c:v>
                </c:pt>
                <c:pt idx="135">
                  <c:v>4.3569999999999998E-3</c:v>
                </c:pt>
                <c:pt idx="136">
                  <c:v>4.8830000000000002E-3</c:v>
                </c:pt>
                <c:pt idx="137">
                  <c:v>4.9350000000000002E-3</c:v>
                </c:pt>
                <c:pt idx="138">
                  <c:v>3.9459999999999999E-3</c:v>
                </c:pt>
                <c:pt idx="139">
                  <c:v>4.189E-3</c:v>
                </c:pt>
                <c:pt idx="140">
                  <c:v>4.6319999999999998E-3</c:v>
                </c:pt>
                <c:pt idx="141">
                  <c:v>4.6360000000000004E-3</c:v>
                </c:pt>
                <c:pt idx="142">
                  <c:v>5.1190000000000003E-3</c:v>
                </c:pt>
                <c:pt idx="143">
                  <c:v>5.6449999999999998E-3</c:v>
                </c:pt>
                <c:pt idx="144">
                  <c:v>5.3080000000000002E-3</c:v>
                </c:pt>
                <c:pt idx="145">
                  <c:v>5.6140000000000001E-3</c:v>
                </c:pt>
                <c:pt idx="146">
                  <c:v>6.4859999999999996E-3</c:v>
                </c:pt>
                <c:pt idx="147">
                  <c:v>6.2769999999999996E-3</c:v>
                </c:pt>
                <c:pt idx="148">
                  <c:v>5.9589999999999999E-3</c:v>
                </c:pt>
                <c:pt idx="149">
                  <c:v>7.6140000000000001E-3</c:v>
                </c:pt>
                <c:pt idx="150">
                  <c:v>5.3299999999999997E-3</c:v>
                </c:pt>
                <c:pt idx="151">
                  <c:v>6.888E-3</c:v>
                </c:pt>
                <c:pt idx="152">
                  <c:v>8.5609999999999992E-3</c:v>
                </c:pt>
                <c:pt idx="153">
                  <c:v>1.0645E-2</c:v>
                </c:pt>
                <c:pt idx="154">
                  <c:v>1.2142E-2</c:v>
                </c:pt>
                <c:pt idx="155">
                  <c:v>1.3705E-2</c:v>
                </c:pt>
                <c:pt idx="156">
                  <c:v>1.1823999999999999E-2</c:v>
                </c:pt>
                <c:pt idx="157">
                  <c:v>1.3953E-2</c:v>
                </c:pt>
                <c:pt idx="158">
                  <c:v>1.6920000000000001E-2</c:v>
                </c:pt>
                <c:pt idx="159">
                  <c:v>1.7617000000000001E-2</c:v>
                </c:pt>
                <c:pt idx="160">
                  <c:v>2.1196E-2</c:v>
                </c:pt>
                <c:pt idx="161">
                  <c:v>2.5593000000000001E-2</c:v>
                </c:pt>
                <c:pt idx="162">
                  <c:v>2.7028E-2</c:v>
                </c:pt>
                <c:pt idx="163">
                  <c:v>2.7503E-2</c:v>
                </c:pt>
                <c:pt idx="164">
                  <c:v>2.5984E-2</c:v>
                </c:pt>
                <c:pt idx="165">
                  <c:v>2.5843999999999999E-2</c:v>
                </c:pt>
                <c:pt idx="166">
                  <c:v>2.9686000000000001E-2</c:v>
                </c:pt>
                <c:pt idx="167">
                  <c:v>3.2184999999999998E-2</c:v>
                </c:pt>
                <c:pt idx="168">
                  <c:v>2.7824000000000002E-2</c:v>
                </c:pt>
                <c:pt idx="169">
                  <c:v>2.9548999999999999E-2</c:v>
                </c:pt>
                <c:pt idx="170">
                  <c:v>3.0093999999999999E-2</c:v>
                </c:pt>
                <c:pt idx="171">
                  <c:v>2.9770000000000001E-2</c:v>
                </c:pt>
                <c:pt idx="172">
                  <c:v>3.1925000000000002E-2</c:v>
                </c:pt>
                <c:pt idx="173">
                  <c:v>3.3915000000000001E-2</c:v>
                </c:pt>
                <c:pt idx="174">
                  <c:v>2.9073000000000002E-2</c:v>
                </c:pt>
                <c:pt idx="175">
                  <c:v>3.1622999999999998E-2</c:v>
                </c:pt>
                <c:pt idx="176">
                  <c:v>3.5007999999999997E-2</c:v>
                </c:pt>
                <c:pt idx="177">
                  <c:v>3.5757999999999998E-2</c:v>
                </c:pt>
                <c:pt idx="178">
                  <c:v>3.6497000000000002E-2</c:v>
                </c:pt>
                <c:pt idx="179">
                  <c:v>3.7613000000000001E-2</c:v>
                </c:pt>
                <c:pt idx="180">
                  <c:v>3.5673999999999997E-2</c:v>
                </c:pt>
                <c:pt idx="181">
                  <c:v>3.9857999999999998E-2</c:v>
                </c:pt>
                <c:pt idx="182">
                  <c:v>4.1028000000000002E-2</c:v>
                </c:pt>
                <c:pt idx="183">
                  <c:v>4.0089E-2</c:v>
                </c:pt>
                <c:pt idx="184">
                  <c:v>4.0302999999999999E-2</c:v>
                </c:pt>
                <c:pt idx="185">
                  <c:v>3.9529000000000002E-2</c:v>
                </c:pt>
                <c:pt idx="186">
                  <c:v>3.7871000000000002E-2</c:v>
                </c:pt>
                <c:pt idx="187">
                  <c:v>3.4610000000000002E-2</c:v>
                </c:pt>
                <c:pt idx="188">
                  <c:v>3.3779000000000003E-2</c:v>
                </c:pt>
                <c:pt idx="189">
                  <c:v>3.2208000000000001E-2</c:v>
                </c:pt>
                <c:pt idx="190">
                  <c:v>3.0967999999999999E-2</c:v>
                </c:pt>
                <c:pt idx="191">
                  <c:v>3.4479999999999997E-2</c:v>
                </c:pt>
                <c:pt idx="192">
                  <c:v>3.1822000000000003E-2</c:v>
                </c:pt>
                <c:pt idx="193">
                  <c:v>3.0824000000000001E-2</c:v>
                </c:pt>
                <c:pt idx="194">
                  <c:v>2.9822999999999999E-2</c:v>
                </c:pt>
                <c:pt idx="195">
                  <c:v>3.1236E-2</c:v>
                </c:pt>
                <c:pt idx="196">
                  <c:v>2.9728999999999998E-2</c:v>
                </c:pt>
                <c:pt idx="197">
                  <c:v>2.8313999999999999E-2</c:v>
                </c:pt>
                <c:pt idx="198">
                  <c:v>3.0318999999999999E-2</c:v>
                </c:pt>
                <c:pt idx="199">
                  <c:v>2.9304E-2</c:v>
                </c:pt>
                <c:pt idx="200">
                  <c:v>2.7541E-2</c:v>
                </c:pt>
                <c:pt idx="201">
                  <c:v>2.7229E-2</c:v>
                </c:pt>
                <c:pt idx="202">
                  <c:v>2.8674000000000002E-2</c:v>
                </c:pt>
                <c:pt idx="203">
                  <c:v>2.8642000000000001E-2</c:v>
                </c:pt>
                <c:pt idx="204">
                  <c:v>3.0964999999999999E-2</c:v>
                </c:pt>
                <c:pt idx="205">
                  <c:v>3.2258000000000002E-2</c:v>
                </c:pt>
                <c:pt idx="206">
                  <c:v>3.0713000000000001E-2</c:v>
                </c:pt>
                <c:pt idx="207">
                  <c:v>3.1813000000000001E-2</c:v>
                </c:pt>
                <c:pt idx="208">
                  <c:v>3.3099000000000003E-2</c:v>
                </c:pt>
                <c:pt idx="209">
                  <c:v>3.3472000000000002E-2</c:v>
                </c:pt>
                <c:pt idx="210">
                  <c:v>3.7863000000000001E-2</c:v>
                </c:pt>
                <c:pt idx="211">
                  <c:v>3.8612E-2</c:v>
                </c:pt>
                <c:pt idx="212">
                  <c:v>4.1905999999999999E-2</c:v>
                </c:pt>
                <c:pt idx="213">
                  <c:v>4.4776999999999997E-2</c:v>
                </c:pt>
                <c:pt idx="214">
                  <c:v>4.5536E-2</c:v>
                </c:pt>
                <c:pt idx="215">
                  <c:v>4.7035E-2</c:v>
                </c:pt>
                <c:pt idx="216">
                  <c:v>4.8322999999999998E-2</c:v>
                </c:pt>
              </c:numCache>
            </c:numRef>
          </c:val>
          <c:extLst>
            <c:ext xmlns:c16="http://schemas.microsoft.com/office/drawing/2014/chart" uri="{C3380CC4-5D6E-409C-BE32-E72D297353CC}">
              <c16:uniqueId val="{00000004-6299-40EC-AA36-BDB53D93BAB0}"/>
            </c:ext>
          </c:extLst>
        </c:ser>
        <c:ser>
          <c:idx val="14"/>
          <c:order val="5"/>
          <c:tx>
            <c:strRef>
              <c:f>'[U.S. tight oil production (1).xlsx]data'!$P$1</c:f>
              <c:strCache>
                <c:ptCount val="1"/>
                <c:pt idx="0">
                  <c:v>Utica (OH, PA &amp; WV)</c:v>
                </c:pt>
              </c:strCache>
            </c:strRef>
          </c:tx>
          <c:spPr>
            <a:solidFill>
              <a:srgbClr val="252D3A"/>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(1).xlsx]data'!$P$2:$P$218</c:f>
              <c:numCache>
                <c:formatCode>#,##0.00</c:formatCode>
                <c:ptCount val="217"/>
                <c:pt idx="0">
                  <c:v>2.4000000000000001E-5</c:v>
                </c:pt>
                <c:pt idx="1">
                  <c:v>2.4000000000000001E-5</c:v>
                </c:pt>
                <c:pt idx="2">
                  <c:v>2.4000000000000001E-5</c:v>
                </c:pt>
                <c:pt idx="3">
                  <c:v>2.4000000000000001E-5</c:v>
                </c:pt>
                <c:pt idx="4">
                  <c:v>2.4000000000000001E-5</c:v>
                </c:pt>
                <c:pt idx="5">
                  <c:v>2.4000000000000001E-5</c:v>
                </c:pt>
                <c:pt idx="6">
                  <c:v>2.4000000000000001E-5</c:v>
                </c:pt>
                <c:pt idx="7">
                  <c:v>2.4000000000000001E-5</c:v>
                </c:pt>
                <c:pt idx="8">
                  <c:v>2.4000000000000001E-5</c:v>
                </c:pt>
                <c:pt idx="9">
                  <c:v>2.4000000000000001E-5</c:v>
                </c:pt>
                <c:pt idx="10">
                  <c:v>2.4000000000000001E-5</c:v>
                </c:pt>
                <c:pt idx="11">
                  <c:v>2.4000000000000001E-5</c:v>
                </c:pt>
                <c:pt idx="12">
                  <c:v>3.9999999999999998E-6</c:v>
                </c:pt>
                <c:pt idx="13">
                  <c:v>3.9999999999999998E-6</c:v>
                </c:pt>
                <c:pt idx="14">
                  <c:v>3.9999999999999998E-6</c:v>
                </c:pt>
                <c:pt idx="15">
                  <c:v>3.9999999999999998E-6</c:v>
                </c:pt>
                <c:pt idx="16">
                  <c:v>3.9999999999999998E-6</c:v>
                </c:pt>
                <c:pt idx="17">
                  <c:v>3.9999999999999998E-6</c:v>
                </c:pt>
                <c:pt idx="18">
                  <c:v>3.9999999999999998E-6</c:v>
                </c:pt>
                <c:pt idx="19">
                  <c:v>3.9999999999999998E-6</c:v>
                </c:pt>
                <c:pt idx="20">
                  <c:v>3.9999999999999998E-6</c:v>
                </c:pt>
                <c:pt idx="21">
                  <c:v>3.9999999999999998E-6</c:v>
                </c:pt>
                <c:pt idx="22">
                  <c:v>3.9999999999999998E-6</c:v>
                </c:pt>
                <c:pt idx="23">
                  <c:v>3.9999999999999998E-6</c:v>
                </c:pt>
                <c:pt idx="24">
                  <c:v>3.0000000000000001E-6</c:v>
                </c:pt>
                <c:pt idx="25">
                  <c:v>3.0000000000000001E-6</c:v>
                </c:pt>
                <c:pt idx="26">
                  <c:v>3.0000000000000001E-6</c:v>
                </c:pt>
                <c:pt idx="27">
                  <c:v>3.0000000000000001E-6</c:v>
                </c:pt>
                <c:pt idx="28">
                  <c:v>3.0000000000000001E-6</c:v>
                </c:pt>
                <c:pt idx="29">
                  <c:v>3.0000000000000001E-6</c:v>
                </c:pt>
                <c:pt idx="30">
                  <c:v>3.0000000000000001E-6</c:v>
                </c:pt>
                <c:pt idx="31">
                  <c:v>3.0000000000000001E-6</c:v>
                </c:pt>
                <c:pt idx="32">
                  <c:v>3.0000000000000001E-6</c:v>
                </c:pt>
                <c:pt idx="33">
                  <c:v>3.0000000000000001E-6</c:v>
                </c:pt>
                <c:pt idx="34">
                  <c:v>3.0000000000000001E-6</c:v>
                </c:pt>
                <c:pt idx="35">
                  <c:v>3.0000000000000001E-6</c:v>
                </c:pt>
                <c:pt idx="36">
                  <c:v>5.0000000000000004E-6</c:v>
                </c:pt>
                <c:pt idx="37">
                  <c:v>5.0000000000000004E-6</c:v>
                </c:pt>
                <c:pt idx="38">
                  <c:v>5.0000000000000004E-6</c:v>
                </c:pt>
                <c:pt idx="39">
                  <c:v>5.0000000000000004E-6</c:v>
                </c:pt>
                <c:pt idx="40">
                  <c:v>5.0000000000000004E-6</c:v>
                </c:pt>
                <c:pt idx="41">
                  <c:v>5.0000000000000004E-6</c:v>
                </c:pt>
                <c:pt idx="42">
                  <c:v>5.0000000000000004E-6</c:v>
                </c:pt>
                <c:pt idx="43">
                  <c:v>5.0000000000000004E-6</c:v>
                </c:pt>
                <c:pt idx="44">
                  <c:v>5.0000000000000004E-6</c:v>
                </c:pt>
                <c:pt idx="45">
                  <c:v>5.0000000000000004E-6</c:v>
                </c:pt>
                <c:pt idx="46">
                  <c:v>5.0000000000000004E-6</c:v>
                </c:pt>
                <c:pt idx="47">
                  <c:v>5.0000000000000004E-6</c:v>
                </c:pt>
                <c:pt idx="48">
                  <c:v>5.0000000000000004E-6</c:v>
                </c:pt>
                <c:pt idx="49">
                  <c:v>5.0000000000000004E-6</c:v>
                </c:pt>
                <c:pt idx="50">
                  <c:v>5.0000000000000004E-6</c:v>
                </c:pt>
                <c:pt idx="51">
                  <c:v>5.0000000000000004E-6</c:v>
                </c:pt>
                <c:pt idx="52">
                  <c:v>5.0000000000000004E-6</c:v>
                </c:pt>
                <c:pt idx="53">
                  <c:v>5.0000000000000004E-6</c:v>
                </c:pt>
                <c:pt idx="54">
                  <c:v>3.9999999999999998E-6</c:v>
                </c:pt>
                <c:pt idx="55">
                  <c:v>3.9999999999999998E-6</c:v>
                </c:pt>
                <c:pt idx="56">
                  <c:v>3.9999999999999998E-6</c:v>
                </c:pt>
                <c:pt idx="57">
                  <c:v>3.9999999999999998E-6</c:v>
                </c:pt>
                <c:pt idx="58">
                  <c:v>6.0000000000000002E-6</c:v>
                </c:pt>
                <c:pt idx="59">
                  <c:v>6.9999999999999999E-6</c:v>
                </c:pt>
                <c:pt idx="60">
                  <c:v>9.0000000000000002E-6</c:v>
                </c:pt>
                <c:pt idx="61">
                  <c:v>9.0000000000000002E-6</c:v>
                </c:pt>
                <c:pt idx="62">
                  <c:v>9.0000000000000002E-6</c:v>
                </c:pt>
                <c:pt idx="63">
                  <c:v>9.0000000000000002E-6</c:v>
                </c:pt>
                <c:pt idx="64">
                  <c:v>9.0000000000000002E-6</c:v>
                </c:pt>
                <c:pt idx="65">
                  <c:v>9.0000000000000002E-6</c:v>
                </c:pt>
                <c:pt idx="66">
                  <c:v>9.0000000000000002E-6</c:v>
                </c:pt>
                <c:pt idx="67">
                  <c:v>9.0000000000000002E-6</c:v>
                </c:pt>
                <c:pt idx="68">
                  <c:v>9.0000000000000002E-6</c:v>
                </c:pt>
                <c:pt idx="69">
                  <c:v>9.0000000000000002E-6</c:v>
                </c:pt>
                <c:pt idx="70">
                  <c:v>9.0000000000000002E-6</c:v>
                </c:pt>
                <c:pt idx="71">
                  <c:v>9.0000000000000002E-6</c:v>
                </c:pt>
                <c:pt idx="72">
                  <c:v>3.9999999999999998E-6</c:v>
                </c:pt>
                <c:pt idx="73">
                  <c:v>3.9999999999999998E-6</c:v>
                </c:pt>
                <c:pt idx="74">
                  <c:v>3.9999999999999998E-6</c:v>
                </c:pt>
                <c:pt idx="75">
                  <c:v>3.9999999999999998E-6</c:v>
                </c:pt>
                <c:pt idx="76">
                  <c:v>3.9999999999999998E-6</c:v>
                </c:pt>
                <c:pt idx="77">
                  <c:v>3.9999999999999998E-6</c:v>
                </c:pt>
                <c:pt idx="78">
                  <c:v>3.9999999999999998E-6</c:v>
                </c:pt>
                <c:pt idx="79">
                  <c:v>3.9999999999999998E-6</c:v>
                </c:pt>
                <c:pt idx="80">
                  <c:v>3.9999999999999998E-6</c:v>
                </c:pt>
                <c:pt idx="81">
                  <c:v>3.9999999999999998E-6</c:v>
                </c:pt>
                <c:pt idx="82">
                  <c:v>3.9999999999999998E-6</c:v>
                </c:pt>
                <c:pt idx="83">
                  <c:v>3.9999999999999998E-6</c:v>
                </c:pt>
                <c:pt idx="84">
                  <c:v>1.9999999999999999E-6</c:v>
                </c:pt>
                <c:pt idx="85">
                  <c:v>1.9999999999999999E-6</c:v>
                </c:pt>
                <c:pt idx="86">
                  <c:v>1.9999999999999999E-6</c:v>
                </c:pt>
                <c:pt idx="87">
                  <c:v>1.9999999999999999E-6</c:v>
                </c:pt>
                <c:pt idx="88">
                  <c:v>1.9999999999999999E-6</c:v>
                </c:pt>
                <c:pt idx="89">
                  <c:v>1.9999999999999999E-6</c:v>
                </c:pt>
                <c:pt idx="90">
                  <c:v>1.9999999999999999E-6</c:v>
                </c:pt>
                <c:pt idx="91">
                  <c:v>1.9999999999999999E-6</c:v>
                </c:pt>
                <c:pt idx="92">
                  <c:v>1.9999999999999999E-6</c:v>
                </c:pt>
                <c:pt idx="93">
                  <c:v>1.9999999999999999E-6</c:v>
                </c:pt>
                <c:pt idx="94">
                  <c:v>1.9999999999999999E-6</c:v>
                </c:pt>
                <c:pt idx="95">
                  <c:v>1.9999999999999999E-6</c:v>
                </c:pt>
                <c:pt idx="96">
                  <c:v>3.0000000000000001E-6</c:v>
                </c:pt>
                <c:pt idx="97">
                  <c:v>3.0000000000000001E-6</c:v>
                </c:pt>
                <c:pt idx="98">
                  <c:v>3.0000000000000001E-6</c:v>
                </c:pt>
                <c:pt idx="99">
                  <c:v>3.0000000000000001E-6</c:v>
                </c:pt>
                <c:pt idx="100">
                  <c:v>3.0000000000000001E-6</c:v>
                </c:pt>
                <c:pt idx="101">
                  <c:v>3.0000000000000001E-6</c:v>
                </c:pt>
                <c:pt idx="102">
                  <c:v>3.0000000000000001E-6</c:v>
                </c:pt>
                <c:pt idx="103">
                  <c:v>3.0000000000000001E-6</c:v>
                </c:pt>
                <c:pt idx="104">
                  <c:v>3.0000000000000001E-6</c:v>
                </c:pt>
                <c:pt idx="105">
                  <c:v>3.0000000000000001E-6</c:v>
                </c:pt>
                <c:pt idx="106">
                  <c:v>3.0000000000000001E-6</c:v>
                </c:pt>
                <c:pt idx="107">
                  <c:v>3.0000000000000001E-6</c:v>
                </c:pt>
                <c:pt idx="108">
                  <c:v>3.0000000000000001E-6</c:v>
                </c:pt>
                <c:pt idx="109">
                  <c:v>3.0000000000000001E-6</c:v>
                </c:pt>
                <c:pt idx="110">
                  <c:v>3.0000000000000001E-6</c:v>
                </c:pt>
                <c:pt idx="111">
                  <c:v>3.0000000000000001E-6</c:v>
                </c:pt>
                <c:pt idx="112">
                  <c:v>3.0000000000000001E-6</c:v>
                </c:pt>
                <c:pt idx="113">
                  <c:v>3.0000000000000001E-6</c:v>
                </c:pt>
                <c:pt idx="114">
                  <c:v>3.0000000000000001E-6</c:v>
                </c:pt>
                <c:pt idx="115">
                  <c:v>3.0000000000000001E-6</c:v>
                </c:pt>
                <c:pt idx="116">
                  <c:v>3.0000000000000001E-6</c:v>
                </c:pt>
                <c:pt idx="117">
                  <c:v>3.0000000000000001E-6</c:v>
                </c:pt>
                <c:pt idx="118">
                  <c:v>3.0000000000000001E-6</c:v>
                </c:pt>
                <c:pt idx="119">
                  <c:v>3.0000000000000001E-6</c:v>
                </c:pt>
                <c:pt idx="120">
                  <c:v>3.9999999999999998E-6</c:v>
                </c:pt>
                <c:pt idx="121">
                  <c:v>3.9999999999999998E-6</c:v>
                </c:pt>
                <c:pt idx="122">
                  <c:v>5.0000000000000004E-6</c:v>
                </c:pt>
                <c:pt idx="123">
                  <c:v>5.0000000000000004E-6</c:v>
                </c:pt>
                <c:pt idx="124">
                  <c:v>5.0000000000000004E-6</c:v>
                </c:pt>
                <c:pt idx="125">
                  <c:v>5.0000000000000004E-6</c:v>
                </c:pt>
                <c:pt idx="126">
                  <c:v>3.9999999999999998E-6</c:v>
                </c:pt>
                <c:pt idx="127">
                  <c:v>3.9999999999999998E-6</c:v>
                </c:pt>
                <c:pt idx="128">
                  <c:v>3.9999999999999998E-6</c:v>
                </c:pt>
                <c:pt idx="129">
                  <c:v>3.9999999999999998E-6</c:v>
                </c:pt>
                <c:pt idx="130">
                  <c:v>3.9999999999999998E-6</c:v>
                </c:pt>
                <c:pt idx="131">
                  <c:v>3.9999999999999998E-6</c:v>
                </c:pt>
                <c:pt idx="132">
                  <c:v>3.0000000000000001E-6</c:v>
                </c:pt>
                <c:pt idx="133">
                  <c:v>3.0000000000000001E-6</c:v>
                </c:pt>
                <c:pt idx="134">
                  <c:v>3.0000000000000001E-6</c:v>
                </c:pt>
                <c:pt idx="135">
                  <c:v>3.0000000000000001E-6</c:v>
                </c:pt>
                <c:pt idx="136">
                  <c:v>3.0000000000000001E-6</c:v>
                </c:pt>
                <c:pt idx="137">
                  <c:v>6.6000000000000005E-5</c:v>
                </c:pt>
                <c:pt idx="138">
                  <c:v>1.37E-4</c:v>
                </c:pt>
                <c:pt idx="139">
                  <c:v>1.9900000000000001E-4</c:v>
                </c:pt>
                <c:pt idx="140">
                  <c:v>2.4899999999999998E-4</c:v>
                </c:pt>
                <c:pt idx="141">
                  <c:v>2.72E-4</c:v>
                </c:pt>
                <c:pt idx="142">
                  <c:v>2.72E-4</c:v>
                </c:pt>
                <c:pt idx="143">
                  <c:v>3.39E-4</c:v>
                </c:pt>
                <c:pt idx="144">
                  <c:v>2.92E-4</c:v>
                </c:pt>
                <c:pt idx="145">
                  <c:v>4.2999999999999999E-4</c:v>
                </c:pt>
                <c:pt idx="146">
                  <c:v>5.5599999999999996E-4</c:v>
                </c:pt>
                <c:pt idx="147">
                  <c:v>6.6600000000000003E-4</c:v>
                </c:pt>
                <c:pt idx="148">
                  <c:v>7.3300000000000004E-4</c:v>
                </c:pt>
                <c:pt idx="149">
                  <c:v>9.3000000000000005E-4</c:v>
                </c:pt>
                <c:pt idx="150">
                  <c:v>1.3760000000000001E-3</c:v>
                </c:pt>
                <c:pt idx="151">
                  <c:v>1.8500000000000001E-3</c:v>
                </c:pt>
                <c:pt idx="152">
                  <c:v>2.588E-3</c:v>
                </c:pt>
                <c:pt idx="153">
                  <c:v>2.7330000000000002E-3</c:v>
                </c:pt>
                <c:pt idx="154">
                  <c:v>3.46E-3</c:v>
                </c:pt>
                <c:pt idx="155">
                  <c:v>4.3550000000000004E-3</c:v>
                </c:pt>
                <c:pt idx="156">
                  <c:v>2.722E-3</c:v>
                </c:pt>
                <c:pt idx="157">
                  <c:v>3.4150000000000001E-3</c:v>
                </c:pt>
                <c:pt idx="158">
                  <c:v>4.627E-3</c:v>
                </c:pt>
                <c:pt idx="159">
                  <c:v>5.4279999999999997E-3</c:v>
                </c:pt>
                <c:pt idx="160">
                  <c:v>5.7260000000000002E-3</c:v>
                </c:pt>
                <c:pt idx="161">
                  <c:v>8.5660000000000007E-3</c:v>
                </c:pt>
                <c:pt idx="162">
                  <c:v>1.2108000000000001E-2</c:v>
                </c:pt>
                <c:pt idx="163">
                  <c:v>1.4514000000000001E-2</c:v>
                </c:pt>
                <c:pt idx="164">
                  <c:v>1.6778999999999999E-2</c:v>
                </c:pt>
                <c:pt idx="165">
                  <c:v>1.3429E-2</c:v>
                </c:pt>
                <c:pt idx="166">
                  <c:v>1.6017E-2</c:v>
                </c:pt>
                <c:pt idx="167">
                  <c:v>1.6948000000000001E-2</c:v>
                </c:pt>
                <c:pt idx="168">
                  <c:v>1.9106000000000001E-2</c:v>
                </c:pt>
                <c:pt idx="169">
                  <c:v>2.1159000000000001E-2</c:v>
                </c:pt>
                <c:pt idx="170">
                  <c:v>2.3732E-2</c:v>
                </c:pt>
                <c:pt idx="171">
                  <c:v>2.4301E-2</c:v>
                </c:pt>
                <c:pt idx="172">
                  <c:v>2.7085999999999999E-2</c:v>
                </c:pt>
                <c:pt idx="173">
                  <c:v>2.827E-2</c:v>
                </c:pt>
                <c:pt idx="174">
                  <c:v>2.6266999999999999E-2</c:v>
                </c:pt>
                <c:pt idx="175">
                  <c:v>3.3208000000000001E-2</c:v>
                </c:pt>
                <c:pt idx="176">
                  <c:v>3.8224000000000001E-2</c:v>
                </c:pt>
                <c:pt idx="177">
                  <c:v>3.5090000000000003E-2</c:v>
                </c:pt>
                <c:pt idx="178">
                  <c:v>3.8116999999999998E-2</c:v>
                </c:pt>
                <c:pt idx="179">
                  <c:v>4.3804000000000003E-2</c:v>
                </c:pt>
                <c:pt idx="180">
                  <c:v>4.7650999999999999E-2</c:v>
                </c:pt>
                <c:pt idx="181">
                  <c:v>5.3788000000000002E-2</c:v>
                </c:pt>
                <c:pt idx="182">
                  <c:v>5.8302E-2</c:v>
                </c:pt>
                <c:pt idx="183">
                  <c:v>6.1162000000000001E-2</c:v>
                </c:pt>
                <c:pt idx="184">
                  <c:v>6.6489000000000006E-2</c:v>
                </c:pt>
                <c:pt idx="185">
                  <c:v>6.8533999999999998E-2</c:v>
                </c:pt>
                <c:pt idx="186">
                  <c:v>6.0262999999999997E-2</c:v>
                </c:pt>
                <c:pt idx="187">
                  <c:v>6.5518000000000007E-2</c:v>
                </c:pt>
                <c:pt idx="188">
                  <c:v>6.9306999999999994E-2</c:v>
                </c:pt>
                <c:pt idx="189">
                  <c:v>6.7434999999999995E-2</c:v>
                </c:pt>
                <c:pt idx="190">
                  <c:v>6.8571999999999994E-2</c:v>
                </c:pt>
                <c:pt idx="191">
                  <c:v>7.5316999999999995E-2</c:v>
                </c:pt>
                <c:pt idx="192">
                  <c:v>5.8874000000000003E-2</c:v>
                </c:pt>
                <c:pt idx="193">
                  <c:v>6.0151999999999997E-2</c:v>
                </c:pt>
                <c:pt idx="194">
                  <c:v>6.1711000000000002E-2</c:v>
                </c:pt>
                <c:pt idx="195">
                  <c:v>5.0002999999999999E-2</c:v>
                </c:pt>
                <c:pt idx="196">
                  <c:v>5.525E-2</c:v>
                </c:pt>
                <c:pt idx="197">
                  <c:v>5.5743000000000001E-2</c:v>
                </c:pt>
                <c:pt idx="198">
                  <c:v>4.4623999999999997E-2</c:v>
                </c:pt>
                <c:pt idx="199">
                  <c:v>4.6129999999999997E-2</c:v>
                </c:pt>
                <c:pt idx="200">
                  <c:v>4.7072999999999997E-2</c:v>
                </c:pt>
                <c:pt idx="201">
                  <c:v>3.9813000000000001E-2</c:v>
                </c:pt>
                <c:pt idx="202">
                  <c:v>4.1457000000000001E-2</c:v>
                </c:pt>
                <c:pt idx="203">
                  <c:v>4.2458999999999997E-2</c:v>
                </c:pt>
                <c:pt idx="204">
                  <c:v>4.5663000000000002E-2</c:v>
                </c:pt>
                <c:pt idx="205">
                  <c:v>4.5443999999999998E-2</c:v>
                </c:pt>
                <c:pt idx="206">
                  <c:v>4.6044000000000002E-2</c:v>
                </c:pt>
                <c:pt idx="207">
                  <c:v>4.4343E-2</c:v>
                </c:pt>
                <c:pt idx="208">
                  <c:v>4.4247000000000002E-2</c:v>
                </c:pt>
                <c:pt idx="209">
                  <c:v>4.6516000000000002E-2</c:v>
                </c:pt>
                <c:pt idx="210">
                  <c:v>4.4597999999999999E-2</c:v>
                </c:pt>
                <c:pt idx="211">
                  <c:v>4.6677999999999997E-2</c:v>
                </c:pt>
                <c:pt idx="212">
                  <c:v>4.7237000000000001E-2</c:v>
                </c:pt>
                <c:pt idx="213">
                  <c:v>4.7153E-2</c:v>
                </c:pt>
                <c:pt idx="214">
                  <c:v>4.8788999999999999E-2</c:v>
                </c:pt>
                <c:pt idx="215">
                  <c:v>5.0395000000000002E-2</c:v>
                </c:pt>
                <c:pt idx="216">
                  <c:v>5.1774000000000001E-2</c:v>
                </c:pt>
              </c:numCache>
            </c:numRef>
          </c:val>
          <c:extLst>
            <c:ext xmlns:c16="http://schemas.microsoft.com/office/drawing/2014/chart" uri="{C3380CC4-5D6E-409C-BE32-E72D297353CC}">
              <c16:uniqueId val="{00000005-6299-40EC-AA36-BDB53D93BAB0}"/>
            </c:ext>
          </c:extLst>
        </c:ser>
        <c:ser>
          <c:idx val="5"/>
          <c:order val="6"/>
          <c:tx>
            <c:strRef>
              <c:f>'[U.S. tight oil production (1).xlsx]data'!$G$1</c:f>
              <c:strCache>
                <c:ptCount val="1"/>
                <c:pt idx="0">
                  <c:v>Haynesville (LA, TX)</c:v>
                </c:pt>
              </c:strCache>
            </c:strRef>
          </c:tx>
          <c:spPr>
            <a:solidFill>
              <a:schemeClr val="accent6"/>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(1).xlsx]data'!$G$2:$G$218</c:f>
              <c:numCache>
                <c:formatCode>#,##0.00</c:formatCode>
                <c:ptCount val="217"/>
                <c:pt idx="0">
                  <c:v>2.9299999999999999E-3</c:v>
                </c:pt>
                <c:pt idx="1">
                  <c:v>3.2720000000000002E-3</c:v>
                </c:pt>
                <c:pt idx="2">
                  <c:v>2.9320000000000001E-3</c:v>
                </c:pt>
                <c:pt idx="3">
                  <c:v>2.9399999999999999E-3</c:v>
                </c:pt>
                <c:pt idx="4">
                  <c:v>2.859E-3</c:v>
                </c:pt>
                <c:pt idx="5">
                  <c:v>2.8080000000000002E-3</c:v>
                </c:pt>
                <c:pt idx="6">
                  <c:v>2.6559999999999999E-3</c:v>
                </c:pt>
                <c:pt idx="7">
                  <c:v>2.6870000000000002E-3</c:v>
                </c:pt>
                <c:pt idx="8">
                  <c:v>2.7290000000000001E-3</c:v>
                </c:pt>
                <c:pt idx="9">
                  <c:v>2.7889999999999998E-3</c:v>
                </c:pt>
                <c:pt idx="10">
                  <c:v>2.8860000000000001E-3</c:v>
                </c:pt>
                <c:pt idx="11">
                  <c:v>2.7789999999999998E-3</c:v>
                </c:pt>
                <c:pt idx="12">
                  <c:v>2.8519999999999999E-3</c:v>
                </c:pt>
                <c:pt idx="13">
                  <c:v>3.0530000000000002E-3</c:v>
                </c:pt>
                <c:pt idx="14">
                  <c:v>3.032E-3</c:v>
                </c:pt>
                <c:pt idx="15">
                  <c:v>2.9160000000000002E-3</c:v>
                </c:pt>
                <c:pt idx="16">
                  <c:v>2.813E-3</c:v>
                </c:pt>
                <c:pt idx="17">
                  <c:v>2.588E-3</c:v>
                </c:pt>
                <c:pt idx="18">
                  <c:v>2.8500000000000001E-3</c:v>
                </c:pt>
                <c:pt idx="19">
                  <c:v>2.7889999999999998E-3</c:v>
                </c:pt>
                <c:pt idx="20">
                  <c:v>2.82E-3</c:v>
                </c:pt>
                <c:pt idx="21">
                  <c:v>2.7659999999999998E-3</c:v>
                </c:pt>
                <c:pt idx="22">
                  <c:v>2.7039999999999998E-3</c:v>
                </c:pt>
                <c:pt idx="23">
                  <c:v>2.64E-3</c:v>
                </c:pt>
                <c:pt idx="24">
                  <c:v>2.6909999999999998E-3</c:v>
                </c:pt>
                <c:pt idx="25">
                  <c:v>2.624E-3</c:v>
                </c:pt>
                <c:pt idx="26">
                  <c:v>2.6020000000000001E-3</c:v>
                </c:pt>
                <c:pt idx="27">
                  <c:v>2.4390000000000002E-3</c:v>
                </c:pt>
                <c:pt idx="28">
                  <c:v>2.31E-3</c:v>
                </c:pt>
                <c:pt idx="29">
                  <c:v>2.2910000000000001E-3</c:v>
                </c:pt>
                <c:pt idx="30">
                  <c:v>2.1640000000000001E-3</c:v>
                </c:pt>
                <c:pt idx="31">
                  <c:v>2.1310000000000001E-3</c:v>
                </c:pt>
                <c:pt idx="32">
                  <c:v>2.0820000000000001E-3</c:v>
                </c:pt>
                <c:pt idx="33">
                  <c:v>1.6310000000000001E-3</c:v>
                </c:pt>
                <c:pt idx="34">
                  <c:v>2.114E-3</c:v>
                </c:pt>
                <c:pt idx="35">
                  <c:v>2.1450000000000002E-3</c:v>
                </c:pt>
                <c:pt idx="36">
                  <c:v>2.0379999999999999E-3</c:v>
                </c:pt>
                <c:pt idx="37">
                  <c:v>2.039E-3</c:v>
                </c:pt>
                <c:pt idx="38">
                  <c:v>2.0279999999999999E-3</c:v>
                </c:pt>
                <c:pt idx="39">
                  <c:v>1.884E-3</c:v>
                </c:pt>
                <c:pt idx="40">
                  <c:v>1.6999999999999999E-3</c:v>
                </c:pt>
                <c:pt idx="41">
                  <c:v>1.619E-3</c:v>
                </c:pt>
                <c:pt idx="42">
                  <c:v>1.6199999999999999E-3</c:v>
                </c:pt>
                <c:pt idx="43">
                  <c:v>1.493E-3</c:v>
                </c:pt>
                <c:pt idx="44">
                  <c:v>1.5889999999999999E-3</c:v>
                </c:pt>
                <c:pt idx="45">
                  <c:v>1.5629999999999999E-3</c:v>
                </c:pt>
                <c:pt idx="46">
                  <c:v>1.5939999999999999E-3</c:v>
                </c:pt>
                <c:pt idx="47">
                  <c:v>1.6360000000000001E-3</c:v>
                </c:pt>
                <c:pt idx="48">
                  <c:v>1.6429999999999999E-3</c:v>
                </c:pt>
                <c:pt idx="49">
                  <c:v>1.6789999999999999E-3</c:v>
                </c:pt>
                <c:pt idx="50">
                  <c:v>1.6639999999999999E-3</c:v>
                </c:pt>
                <c:pt idx="51">
                  <c:v>1.689E-3</c:v>
                </c:pt>
                <c:pt idx="52">
                  <c:v>1.6949999999999999E-3</c:v>
                </c:pt>
                <c:pt idx="53">
                  <c:v>1.781E-3</c:v>
                </c:pt>
                <c:pt idx="54">
                  <c:v>1.7409999999999999E-3</c:v>
                </c:pt>
                <c:pt idx="55">
                  <c:v>1.8E-3</c:v>
                </c:pt>
                <c:pt idx="56">
                  <c:v>1.8420000000000001E-3</c:v>
                </c:pt>
                <c:pt idx="57">
                  <c:v>1.853E-3</c:v>
                </c:pt>
                <c:pt idx="58">
                  <c:v>1.802E-3</c:v>
                </c:pt>
                <c:pt idx="59">
                  <c:v>1.755E-3</c:v>
                </c:pt>
                <c:pt idx="60">
                  <c:v>1.8010000000000001E-3</c:v>
                </c:pt>
                <c:pt idx="61">
                  <c:v>1.82E-3</c:v>
                </c:pt>
                <c:pt idx="62">
                  <c:v>1.6069999999999999E-3</c:v>
                </c:pt>
                <c:pt idx="63">
                  <c:v>1.745E-3</c:v>
                </c:pt>
                <c:pt idx="64">
                  <c:v>1.67E-3</c:v>
                </c:pt>
                <c:pt idx="65">
                  <c:v>1.531E-3</c:v>
                </c:pt>
                <c:pt idx="66">
                  <c:v>1.732E-3</c:v>
                </c:pt>
                <c:pt idx="67">
                  <c:v>1.722E-3</c:v>
                </c:pt>
                <c:pt idx="68">
                  <c:v>1.4859999999999999E-3</c:v>
                </c:pt>
                <c:pt idx="69">
                  <c:v>1.6789999999999999E-3</c:v>
                </c:pt>
                <c:pt idx="70">
                  <c:v>1.799E-3</c:v>
                </c:pt>
                <c:pt idx="71">
                  <c:v>1.7440000000000001E-3</c:v>
                </c:pt>
                <c:pt idx="72">
                  <c:v>1.6590000000000001E-3</c:v>
                </c:pt>
                <c:pt idx="73">
                  <c:v>1.5939999999999999E-3</c:v>
                </c:pt>
                <c:pt idx="74">
                  <c:v>1.629E-3</c:v>
                </c:pt>
                <c:pt idx="75">
                  <c:v>1.6280000000000001E-3</c:v>
                </c:pt>
                <c:pt idx="76">
                  <c:v>1.8500000000000001E-3</c:v>
                </c:pt>
                <c:pt idx="77">
                  <c:v>1.864E-3</c:v>
                </c:pt>
                <c:pt idx="78">
                  <c:v>2.026E-3</c:v>
                </c:pt>
                <c:pt idx="79">
                  <c:v>1.9430000000000001E-3</c:v>
                </c:pt>
                <c:pt idx="80">
                  <c:v>1.841E-3</c:v>
                </c:pt>
                <c:pt idx="81">
                  <c:v>1.665E-3</c:v>
                </c:pt>
                <c:pt idx="82">
                  <c:v>1.9599999999999999E-3</c:v>
                </c:pt>
                <c:pt idx="83">
                  <c:v>1.9710000000000001E-3</c:v>
                </c:pt>
                <c:pt idx="84">
                  <c:v>1.843E-3</c:v>
                </c:pt>
                <c:pt idx="85">
                  <c:v>1.8240000000000001E-3</c:v>
                </c:pt>
                <c:pt idx="86">
                  <c:v>1.7229999999999999E-3</c:v>
                </c:pt>
                <c:pt idx="87">
                  <c:v>1.6069999999999999E-3</c:v>
                </c:pt>
                <c:pt idx="88">
                  <c:v>1.6659999999999999E-3</c:v>
                </c:pt>
                <c:pt idx="89">
                  <c:v>1.593E-3</c:v>
                </c:pt>
                <c:pt idx="90">
                  <c:v>1.552E-3</c:v>
                </c:pt>
                <c:pt idx="91">
                  <c:v>1.5560000000000001E-3</c:v>
                </c:pt>
                <c:pt idx="92">
                  <c:v>1.539E-3</c:v>
                </c:pt>
                <c:pt idx="93">
                  <c:v>1.5299999999999999E-3</c:v>
                </c:pt>
                <c:pt idx="94">
                  <c:v>1.5920000000000001E-3</c:v>
                </c:pt>
                <c:pt idx="95">
                  <c:v>2.0279999999999999E-3</c:v>
                </c:pt>
                <c:pt idx="96">
                  <c:v>2.0820000000000001E-3</c:v>
                </c:pt>
                <c:pt idx="97">
                  <c:v>2.1519999999999998E-3</c:v>
                </c:pt>
                <c:pt idx="98">
                  <c:v>2.0929999999999998E-3</c:v>
                </c:pt>
                <c:pt idx="99">
                  <c:v>1.923E-3</c:v>
                </c:pt>
                <c:pt idx="100">
                  <c:v>1.7340000000000001E-3</c:v>
                </c:pt>
                <c:pt idx="101">
                  <c:v>2.4139999999999999E-3</c:v>
                </c:pt>
                <c:pt idx="102">
                  <c:v>2.3519999999999999E-3</c:v>
                </c:pt>
                <c:pt idx="103">
                  <c:v>2.0950000000000001E-3</c:v>
                </c:pt>
                <c:pt idx="104">
                  <c:v>1.993E-3</c:v>
                </c:pt>
                <c:pt idx="105">
                  <c:v>1.9059999999999999E-3</c:v>
                </c:pt>
                <c:pt idx="106">
                  <c:v>1.9710000000000001E-3</c:v>
                </c:pt>
                <c:pt idx="107">
                  <c:v>2.1619999999999999E-3</c:v>
                </c:pt>
                <c:pt idx="108">
                  <c:v>2.2160000000000001E-3</c:v>
                </c:pt>
                <c:pt idx="109">
                  <c:v>2.029E-3</c:v>
                </c:pt>
                <c:pt idx="110">
                  <c:v>1.9789999999999999E-3</c:v>
                </c:pt>
                <c:pt idx="111">
                  <c:v>1.9650000000000002E-3</c:v>
                </c:pt>
                <c:pt idx="112">
                  <c:v>1.74E-3</c:v>
                </c:pt>
                <c:pt idx="113">
                  <c:v>1.65E-3</c:v>
                </c:pt>
                <c:pt idx="114">
                  <c:v>1.5790000000000001E-3</c:v>
                </c:pt>
                <c:pt idx="115">
                  <c:v>1.6050000000000001E-3</c:v>
                </c:pt>
                <c:pt idx="116">
                  <c:v>1.573E-3</c:v>
                </c:pt>
                <c:pt idx="117">
                  <c:v>1.5709999999999999E-3</c:v>
                </c:pt>
                <c:pt idx="118">
                  <c:v>1.6019999999999999E-3</c:v>
                </c:pt>
                <c:pt idx="119">
                  <c:v>1.848E-3</c:v>
                </c:pt>
                <c:pt idx="120">
                  <c:v>1.6050000000000001E-3</c:v>
                </c:pt>
                <c:pt idx="121">
                  <c:v>1.7080000000000001E-3</c:v>
                </c:pt>
                <c:pt idx="122">
                  <c:v>1.663E-3</c:v>
                </c:pt>
                <c:pt idx="123">
                  <c:v>1.5939999999999999E-3</c:v>
                </c:pt>
                <c:pt idx="124">
                  <c:v>1.415E-3</c:v>
                </c:pt>
                <c:pt idx="125">
                  <c:v>1.2949999999999999E-3</c:v>
                </c:pt>
                <c:pt idx="126">
                  <c:v>1.273E-3</c:v>
                </c:pt>
                <c:pt idx="127">
                  <c:v>1.281E-3</c:v>
                </c:pt>
                <c:pt idx="128">
                  <c:v>1.1919999999999999E-3</c:v>
                </c:pt>
                <c:pt idx="129">
                  <c:v>1.2830000000000001E-3</c:v>
                </c:pt>
                <c:pt idx="130">
                  <c:v>1.263E-3</c:v>
                </c:pt>
                <c:pt idx="131">
                  <c:v>1.2830000000000001E-3</c:v>
                </c:pt>
                <c:pt idx="132">
                  <c:v>1.3359999999999999E-3</c:v>
                </c:pt>
                <c:pt idx="133">
                  <c:v>1.2199999999999999E-3</c:v>
                </c:pt>
                <c:pt idx="134">
                  <c:v>1.2620000000000001E-3</c:v>
                </c:pt>
                <c:pt idx="135">
                  <c:v>1.2390000000000001E-3</c:v>
                </c:pt>
                <c:pt idx="136">
                  <c:v>1.284E-3</c:v>
                </c:pt>
                <c:pt idx="137">
                  <c:v>1.237E-3</c:v>
                </c:pt>
                <c:pt idx="138">
                  <c:v>1.2099999999999999E-3</c:v>
                </c:pt>
                <c:pt idx="139">
                  <c:v>1.2110000000000001E-3</c:v>
                </c:pt>
                <c:pt idx="140">
                  <c:v>1.155E-3</c:v>
                </c:pt>
                <c:pt idx="141">
                  <c:v>1.1689999999999999E-3</c:v>
                </c:pt>
                <c:pt idx="142">
                  <c:v>1.8929999999999999E-3</c:v>
                </c:pt>
                <c:pt idx="143">
                  <c:v>2.0560000000000001E-3</c:v>
                </c:pt>
                <c:pt idx="144">
                  <c:v>1.9380000000000001E-3</c:v>
                </c:pt>
                <c:pt idx="145">
                  <c:v>1.7279999999999999E-3</c:v>
                </c:pt>
                <c:pt idx="146">
                  <c:v>1.529E-3</c:v>
                </c:pt>
                <c:pt idx="147">
                  <c:v>1.7129999999999999E-3</c:v>
                </c:pt>
                <c:pt idx="148">
                  <c:v>1.8140000000000001E-3</c:v>
                </c:pt>
                <c:pt idx="149">
                  <c:v>1.585E-3</c:v>
                </c:pt>
                <c:pt idx="150">
                  <c:v>1.513E-3</c:v>
                </c:pt>
                <c:pt idx="151">
                  <c:v>1.6050000000000001E-3</c:v>
                </c:pt>
                <c:pt idx="152">
                  <c:v>1.6919999999999999E-3</c:v>
                </c:pt>
                <c:pt idx="153">
                  <c:v>1.802E-3</c:v>
                </c:pt>
                <c:pt idx="154">
                  <c:v>1.8259999999999999E-3</c:v>
                </c:pt>
                <c:pt idx="155">
                  <c:v>1.8240000000000001E-3</c:v>
                </c:pt>
                <c:pt idx="156">
                  <c:v>1.7570000000000001E-3</c:v>
                </c:pt>
                <c:pt idx="157">
                  <c:v>1.6069999999999999E-3</c:v>
                </c:pt>
                <c:pt idx="158">
                  <c:v>1.6440000000000001E-3</c:v>
                </c:pt>
                <c:pt idx="159">
                  <c:v>1.585E-3</c:v>
                </c:pt>
                <c:pt idx="160">
                  <c:v>1.418E-3</c:v>
                </c:pt>
                <c:pt idx="161">
                  <c:v>1.4E-3</c:v>
                </c:pt>
                <c:pt idx="162">
                  <c:v>1.614E-3</c:v>
                </c:pt>
                <c:pt idx="163">
                  <c:v>1.5020000000000001E-3</c:v>
                </c:pt>
                <c:pt idx="164">
                  <c:v>1.2869999999999999E-3</c:v>
                </c:pt>
                <c:pt idx="165">
                  <c:v>1.696E-3</c:v>
                </c:pt>
                <c:pt idx="166">
                  <c:v>1.7489999999999999E-3</c:v>
                </c:pt>
                <c:pt idx="167">
                  <c:v>1.6770000000000001E-3</c:v>
                </c:pt>
                <c:pt idx="168">
                  <c:v>1.64E-3</c:v>
                </c:pt>
                <c:pt idx="169">
                  <c:v>1.7110000000000001E-3</c:v>
                </c:pt>
                <c:pt idx="170">
                  <c:v>1.8370000000000001E-3</c:v>
                </c:pt>
                <c:pt idx="171">
                  <c:v>1.9550000000000001E-3</c:v>
                </c:pt>
                <c:pt idx="172">
                  <c:v>1.737E-3</c:v>
                </c:pt>
                <c:pt idx="173">
                  <c:v>1.913E-3</c:v>
                </c:pt>
                <c:pt idx="174">
                  <c:v>1.8439999999999999E-3</c:v>
                </c:pt>
                <c:pt idx="175">
                  <c:v>1.8710000000000001E-3</c:v>
                </c:pt>
                <c:pt idx="176">
                  <c:v>1.823E-3</c:v>
                </c:pt>
                <c:pt idx="177">
                  <c:v>1.7669999999999999E-3</c:v>
                </c:pt>
                <c:pt idx="178">
                  <c:v>2.2780000000000001E-3</c:v>
                </c:pt>
                <c:pt idx="179">
                  <c:v>2.1120000000000002E-3</c:v>
                </c:pt>
                <c:pt idx="180">
                  <c:v>1.949E-3</c:v>
                </c:pt>
                <c:pt idx="181">
                  <c:v>1.9710000000000001E-3</c:v>
                </c:pt>
                <c:pt idx="182">
                  <c:v>1.9910000000000001E-3</c:v>
                </c:pt>
                <c:pt idx="183">
                  <c:v>1.7639999999999999E-3</c:v>
                </c:pt>
                <c:pt idx="184">
                  <c:v>1.65E-3</c:v>
                </c:pt>
                <c:pt idx="185">
                  <c:v>1.5740000000000001E-3</c:v>
                </c:pt>
                <c:pt idx="186">
                  <c:v>1.4220000000000001E-3</c:v>
                </c:pt>
                <c:pt idx="187">
                  <c:v>1.513E-3</c:v>
                </c:pt>
                <c:pt idx="188">
                  <c:v>1.4970000000000001E-3</c:v>
                </c:pt>
                <c:pt idx="189">
                  <c:v>1.4729999999999999E-3</c:v>
                </c:pt>
                <c:pt idx="190">
                  <c:v>1.4710000000000001E-3</c:v>
                </c:pt>
                <c:pt idx="191">
                  <c:v>1.601E-3</c:v>
                </c:pt>
                <c:pt idx="192">
                  <c:v>1.4339999999999999E-3</c:v>
                </c:pt>
                <c:pt idx="193">
                  <c:v>1.346E-3</c:v>
                </c:pt>
                <c:pt idx="194">
                  <c:v>1.2899999999999999E-3</c:v>
                </c:pt>
                <c:pt idx="195">
                  <c:v>1.397E-3</c:v>
                </c:pt>
                <c:pt idx="196">
                  <c:v>1.4630000000000001E-3</c:v>
                </c:pt>
                <c:pt idx="197">
                  <c:v>1.3550000000000001E-3</c:v>
                </c:pt>
                <c:pt idx="198">
                  <c:v>1.335E-3</c:v>
                </c:pt>
                <c:pt idx="199">
                  <c:v>1.32E-3</c:v>
                </c:pt>
                <c:pt idx="200">
                  <c:v>1.297E-3</c:v>
                </c:pt>
                <c:pt idx="201">
                  <c:v>1.2960000000000001E-3</c:v>
                </c:pt>
                <c:pt idx="202">
                  <c:v>1.3060000000000001E-3</c:v>
                </c:pt>
                <c:pt idx="203">
                  <c:v>1.302E-3</c:v>
                </c:pt>
                <c:pt idx="204">
                  <c:v>1.3420000000000001E-3</c:v>
                </c:pt>
                <c:pt idx="205">
                  <c:v>1.3389999999999999E-3</c:v>
                </c:pt>
                <c:pt idx="206">
                  <c:v>1.348E-3</c:v>
                </c:pt>
                <c:pt idx="207">
                  <c:v>1.366E-3</c:v>
                </c:pt>
                <c:pt idx="208">
                  <c:v>1.456E-3</c:v>
                </c:pt>
                <c:pt idx="209">
                  <c:v>1.3159999999999999E-3</c:v>
                </c:pt>
                <c:pt idx="210">
                  <c:v>1.3730000000000001E-3</c:v>
                </c:pt>
                <c:pt idx="211">
                  <c:v>1.356E-3</c:v>
                </c:pt>
                <c:pt idx="212">
                  <c:v>1.348E-3</c:v>
                </c:pt>
                <c:pt idx="213">
                  <c:v>1.4339999999999999E-3</c:v>
                </c:pt>
                <c:pt idx="214">
                  <c:v>1.361E-3</c:v>
                </c:pt>
                <c:pt idx="215">
                  <c:v>1.3669999999999999E-3</c:v>
                </c:pt>
                <c:pt idx="216">
                  <c:v>1.3699999999999999E-3</c:v>
                </c:pt>
              </c:numCache>
            </c:numRef>
          </c:val>
          <c:extLst>
            <c:ext xmlns:c16="http://schemas.microsoft.com/office/drawing/2014/chart" uri="{C3380CC4-5D6E-409C-BE32-E72D297353CC}">
              <c16:uniqueId val="{00000006-6299-40EC-AA36-BDB53D93BAB0}"/>
            </c:ext>
          </c:extLst>
        </c:ser>
        <c:ser>
          <c:idx val="6"/>
          <c:order val="7"/>
          <c:tx>
            <c:strRef>
              <c:f>'[U.S. tight oil production (1).xlsx]data'!$H$1</c:f>
              <c:strCache>
                <c:ptCount val="1"/>
                <c:pt idx="0">
                  <c:v>Niobrara-Codell (CO, WY)</c:v>
                </c:pt>
              </c:strCache>
            </c:strRef>
          </c:tx>
          <c:spPr>
            <a:solidFill>
              <a:srgbClr val="5F007F"/>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(1).xlsx]data'!$H$2:$H$218</c:f>
              <c:numCache>
                <c:formatCode>#,##0.00</c:formatCode>
                <c:ptCount val="217"/>
                <c:pt idx="0">
                  <c:v>1.5284000000000001E-2</c:v>
                </c:pt>
                <c:pt idx="1">
                  <c:v>1.5112E-2</c:v>
                </c:pt>
                <c:pt idx="2">
                  <c:v>1.5247E-2</c:v>
                </c:pt>
                <c:pt idx="3">
                  <c:v>1.5337999999999999E-2</c:v>
                </c:pt>
                <c:pt idx="4">
                  <c:v>1.4938999999999999E-2</c:v>
                </c:pt>
                <c:pt idx="5">
                  <c:v>1.4574E-2</c:v>
                </c:pt>
                <c:pt idx="6">
                  <c:v>1.4196E-2</c:v>
                </c:pt>
                <c:pt idx="7">
                  <c:v>1.447E-2</c:v>
                </c:pt>
                <c:pt idx="8">
                  <c:v>1.4272999999999999E-2</c:v>
                </c:pt>
                <c:pt idx="9">
                  <c:v>1.5869999999999999E-2</c:v>
                </c:pt>
                <c:pt idx="10">
                  <c:v>1.5625E-2</c:v>
                </c:pt>
                <c:pt idx="11">
                  <c:v>1.5349E-2</c:v>
                </c:pt>
                <c:pt idx="12">
                  <c:v>1.6445000000000001E-2</c:v>
                </c:pt>
                <c:pt idx="13">
                  <c:v>1.5657000000000001E-2</c:v>
                </c:pt>
                <c:pt idx="14">
                  <c:v>1.6455000000000001E-2</c:v>
                </c:pt>
                <c:pt idx="15">
                  <c:v>1.6396000000000001E-2</c:v>
                </c:pt>
                <c:pt idx="16">
                  <c:v>1.6500000000000001E-2</c:v>
                </c:pt>
                <c:pt idx="17">
                  <c:v>1.5859000000000002E-2</c:v>
                </c:pt>
                <c:pt idx="18">
                  <c:v>1.6528000000000001E-2</c:v>
                </c:pt>
                <c:pt idx="19">
                  <c:v>1.6660000000000001E-2</c:v>
                </c:pt>
                <c:pt idx="20">
                  <c:v>1.7239000000000001E-2</c:v>
                </c:pt>
                <c:pt idx="21">
                  <c:v>1.8429000000000001E-2</c:v>
                </c:pt>
                <c:pt idx="22">
                  <c:v>1.9123999999999999E-2</c:v>
                </c:pt>
                <c:pt idx="23">
                  <c:v>1.9231000000000002E-2</c:v>
                </c:pt>
                <c:pt idx="24">
                  <c:v>1.9147999999999998E-2</c:v>
                </c:pt>
                <c:pt idx="25">
                  <c:v>1.9231999999999999E-2</c:v>
                </c:pt>
                <c:pt idx="26">
                  <c:v>1.925E-2</c:v>
                </c:pt>
                <c:pt idx="27">
                  <c:v>1.9585999999999999E-2</c:v>
                </c:pt>
                <c:pt idx="28">
                  <c:v>1.9743E-2</c:v>
                </c:pt>
                <c:pt idx="29">
                  <c:v>1.8645999999999999E-2</c:v>
                </c:pt>
                <c:pt idx="30">
                  <c:v>1.8074E-2</c:v>
                </c:pt>
                <c:pt idx="31">
                  <c:v>1.9403E-2</c:v>
                </c:pt>
                <c:pt idx="32">
                  <c:v>2.0093E-2</c:v>
                </c:pt>
                <c:pt idx="33">
                  <c:v>1.9769999999999999E-2</c:v>
                </c:pt>
                <c:pt idx="34">
                  <c:v>2.0056000000000001E-2</c:v>
                </c:pt>
                <c:pt idx="35">
                  <c:v>2.0764000000000001E-2</c:v>
                </c:pt>
                <c:pt idx="36">
                  <c:v>2.0556999999999999E-2</c:v>
                </c:pt>
                <c:pt idx="37">
                  <c:v>2.0892000000000001E-2</c:v>
                </c:pt>
                <c:pt idx="38">
                  <c:v>2.1233999999999999E-2</c:v>
                </c:pt>
                <c:pt idx="39">
                  <c:v>2.1561E-2</c:v>
                </c:pt>
                <c:pt idx="40">
                  <c:v>2.1656999999999999E-2</c:v>
                </c:pt>
                <c:pt idx="41">
                  <c:v>2.1936000000000001E-2</c:v>
                </c:pt>
                <c:pt idx="42">
                  <c:v>2.0677999999999998E-2</c:v>
                </c:pt>
                <c:pt idx="43">
                  <c:v>2.0891E-2</c:v>
                </c:pt>
                <c:pt idx="44">
                  <c:v>2.3078000000000001E-2</c:v>
                </c:pt>
                <c:pt idx="45">
                  <c:v>2.2887999999999999E-2</c:v>
                </c:pt>
                <c:pt idx="46">
                  <c:v>2.2974999999999999E-2</c:v>
                </c:pt>
                <c:pt idx="47">
                  <c:v>2.4385E-2</c:v>
                </c:pt>
                <c:pt idx="48">
                  <c:v>2.3668000000000002E-2</c:v>
                </c:pt>
                <c:pt idx="49">
                  <c:v>2.5142999999999999E-2</c:v>
                </c:pt>
                <c:pt idx="50">
                  <c:v>2.6554000000000001E-2</c:v>
                </c:pt>
                <c:pt idx="51">
                  <c:v>2.7012999999999999E-2</c:v>
                </c:pt>
                <c:pt idx="52">
                  <c:v>2.6072999999999999E-2</c:v>
                </c:pt>
                <c:pt idx="53">
                  <c:v>2.7043000000000001E-2</c:v>
                </c:pt>
                <c:pt idx="54">
                  <c:v>2.4917000000000002E-2</c:v>
                </c:pt>
                <c:pt idx="55">
                  <c:v>2.6095E-2</c:v>
                </c:pt>
                <c:pt idx="56">
                  <c:v>2.5557E-2</c:v>
                </c:pt>
                <c:pt idx="57">
                  <c:v>2.5346E-2</c:v>
                </c:pt>
                <c:pt idx="58">
                  <c:v>2.6124999999999999E-2</c:v>
                </c:pt>
                <c:pt idx="59">
                  <c:v>2.6209E-2</c:v>
                </c:pt>
                <c:pt idx="60">
                  <c:v>2.6356999999999998E-2</c:v>
                </c:pt>
                <c:pt idx="61">
                  <c:v>2.7583E-2</c:v>
                </c:pt>
                <c:pt idx="62">
                  <c:v>2.8041E-2</c:v>
                </c:pt>
                <c:pt idx="63">
                  <c:v>2.7612999999999999E-2</c:v>
                </c:pt>
                <c:pt idx="64">
                  <c:v>2.92E-2</c:v>
                </c:pt>
                <c:pt idx="65">
                  <c:v>2.8170000000000001E-2</c:v>
                </c:pt>
                <c:pt idx="66">
                  <c:v>2.7227000000000001E-2</c:v>
                </c:pt>
                <c:pt idx="67">
                  <c:v>2.9409999999999999E-2</c:v>
                </c:pt>
                <c:pt idx="68">
                  <c:v>2.8849E-2</c:v>
                </c:pt>
                <c:pt idx="69">
                  <c:v>2.9273E-2</c:v>
                </c:pt>
                <c:pt idx="70">
                  <c:v>2.9731E-2</c:v>
                </c:pt>
                <c:pt idx="71">
                  <c:v>2.8094999999999998E-2</c:v>
                </c:pt>
                <c:pt idx="72">
                  <c:v>3.0578000000000001E-2</c:v>
                </c:pt>
                <c:pt idx="73">
                  <c:v>3.0315000000000002E-2</c:v>
                </c:pt>
                <c:pt idx="74">
                  <c:v>3.1874E-2</c:v>
                </c:pt>
                <c:pt idx="75">
                  <c:v>3.1552999999999998E-2</c:v>
                </c:pt>
                <c:pt idx="76">
                  <c:v>3.3230000000000003E-2</c:v>
                </c:pt>
                <c:pt idx="77">
                  <c:v>3.1891999999999997E-2</c:v>
                </c:pt>
                <c:pt idx="78">
                  <c:v>3.1807000000000002E-2</c:v>
                </c:pt>
                <c:pt idx="79">
                  <c:v>3.2205999999999999E-2</c:v>
                </c:pt>
                <c:pt idx="80">
                  <c:v>3.1841000000000001E-2</c:v>
                </c:pt>
                <c:pt idx="81">
                  <c:v>3.4507999999999997E-2</c:v>
                </c:pt>
                <c:pt idx="82">
                  <c:v>3.3863999999999998E-2</c:v>
                </c:pt>
                <c:pt idx="83">
                  <c:v>2.9634000000000001E-2</c:v>
                </c:pt>
                <c:pt idx="84">
                  <c:v>2.7737000000000001E-2</c:v>
                </c:pt>
                <c:pt idx="85">
                  <c:v>3.0186000000000001E-2</c:v>
                </c:pt>
                <c:pt idx="86">
                  <c:v>3.5256000000000003E-2</c:v>
                </c:pt>
                <c:pt idx="87">
                  <c:v>3.7405000000000001E-2</c:v>
                </c:pt>
                <c:pt idx="88">
                  <c:v>3.7683000000000001E-2</c:v>
                </c:pt>
                <c:pt idx="89">
                  <c:v>3.5812999999999998E-2</c:v>
                </c:pt>
                <c:pt idx="90">
                  <c:v>3.6665000000000003E-2</c:v>
                </c:pt>
                <c:pt idx="91">
                  <c:v>3.8172999999999999E-2</c:v>
                </c:pt>
                <c:pt idx="92">
                  <c:v>3.6885000000000001E-2</c:v>
                </c:pt>
                <c:pt idx="93">
                  <c:v>3.9043000000000001E-2</c:v>
                </c:pt>
                <c:pt idx="94">
                  <c:v>3.9301000000000003E-2</c:v>
                </c:pt>
                <c:pt idx="95">
                  <c:v>3.6882999999999999E-2</c:v>
                </c:pt>
                <c:pt idx="96">
                  <c:v>3.6427000000000001E-2</c:v>
                </c:pt>
                <c:pt idx="97">
                  <c:v>4.0364999999999998E-2</c:v>
                </c:pt>
                <c:pt idx="98">
                  <c:v>4.2757999999999997E-2</c:v>
                </c:pt>
                <c:pt idx="99">
                  <c:v>4.3969000000000001E-2</c:v>
                </c:pt>
                <c:pt idx="100">
                  <c:v>4.3685000000000002E-2</c:v>
                </c:pt>
                <c:pt idx="101">
                  <c:v>4.4609999999999997E-2</c:v>
                </c:pt>
                <c:pt idx="102">
                  <c:v>4.3810000000000002E-2</c:v>
                </c:pt>
                <c:pt idx="103">
                  <c:v>4.4720000000000003E-2</c:v>
                </c:pt>
                <c:pt idx="104">
                  <c:v>5.0175999999999998E-2</c:v>
                </c:pt>
                <c:pt idx="105">
                  <c:v>4.8261999999999999E-2</c:v>
                </c:pt>
                <c:pt idx="106">
                  <c:v>4.9577999999999997E-2</c:v>
                </c:pt>
                <c:pt idx="107">
                  <c:v>4.7189000000000002E-2</c:v>
                </c:pt>
                <c:pt idx="108">
                  <c:v>4.795E-2</c:v>
                </c:pt>
                <c:pt idx="109">
                  <c:v>4.9236000000000002E-2</c:v>
                </c:pt>
                <c:pt idx="110">
                  <c:v>4.9784000000000002E-2</c:v>
                </c:pt>
                <c:pt idx="111">
                  <c:v>4.53E-2</c:v>
                </c:pt>
                <c:pt idx="112">
                  <c:v>4.6267000000000003E-2</c:v>
                </c:pt>
                <c:pt idx="113">
                  <c:v>4.6855000000000001E-2</c:v>
                </c:pt>
                <c:pt idx="114">
                  <c:v>4.5360999999999999E-2</c:v>
                </c:pt>
                <c:pt idx="115">
                  <c:v>4.6933999999999997E-2</c:v>
                </c:pt>
                <c:pt idx="116">
                  <c:v>4.7160000000000001E-2</c:v>
                </c:pt>
                <c:pt idx="117">
                  <c:v>4.5587999999999997E-2</c:v>
                </c:pt>
                <c:pt idx="118">
                  <c:v>4.8292000000000002E-2</c:v>
                </c:pt>
                <c:pt idx="119">
                  <c:v>4.5622000000000003E-2</c:v>
                </c:pt>
                <c:pt idx="120">
                  <c:v>4.9382000000000002E-2</c:v>
                </c:pt>
                <c:pt idx="121">
                  <c:v>5.0953999999999999E-2</c:v>
                </c:pt>
                <c:pt idx="122">
                  <c:v>5.1346000000000003E-2</c:v>
                </c:pt>
                <c:pt idx="123">
                  <c:v>5.0622E-2</c:v>
                </c:pt>
                <c:pt idx="124">
                  <c:v>5.1289000000000001E-2</c:v>
                </c:pt>
                <c:pt idx="125">
                  <c:v>4.9604000000000002E-2</c:v>
                </c:pt>
                <c:pt idx="126">
                  <c:v>4.5569999999999999E-2</c:v>
                </c:pt>
                <c:pt idx="127">
                  <c:v>5.3679999999999999E-2</c:v>
                </c:pt>
                <c:pt idx="128">
                  <c:v>5.5226999999999998E-2</c:v>
                </c:pt>
                <c:pt idx="129">
                  <c:v>5.4828000000000002E-2</c:v>
                </c:pt>
                <c:pt idx="130">
                  <c:v>5.6587999999999999E-2</c:v>
                </c:pt>
                <c:pt idx="131">
                  <c:v>6.1536E-2</c:v>
                </c:pt>
                <c:pt idx="132">
                  <c:v>5.7918999999999998E-2</c:v>
                </c:pt>
                <c:pt idx="133">
                  <c:v>5.8729000000000003E-2</c:v>
                </c:pt>
                <c:pt idx="134">
                  <c:v>6.4649999999999999E-2</c:v>
                </c:pt>
                <c:pt idx="135">
                  <c:v>6.7294000000000007E-2</c:v>
                </c:pt>
                <c:pt idx="136">
                  <c:v>6.6055000000000003E-2</c:v>
                </c:pt>
                <c:pt idx="137">
                  <c:v>6.9316000000000003E-2</c:v>
                </c:pt>
                <c:pt idx="138">
                  <c:v>6.8856000000000001E-2</c:v>
                </c:pt>
                <c:pt idx="139">
                  <c:v>7.2912000000000005E-2</c:v>
                </c:pt>
                <c:pt idx="140">
                  <c:v>7.5489000000000001E-2</c:v>
                </c:pt>
                <c:pt idx="141">
                  <c:v>7.7670000000000003E-2</c:v>
                </c:pt>
                <c:pt idx="142">
                  <c:v>8.1296999999999994E-2</c:v>
                </c:pt>
                <c:pt idx="143">
                  <c:v>7.9777000000000001E-2</c:v>
                </c:pt>
                <c:pt idx="144">
                  <c:v>8.1836000000000006E-2</c:v>
                </c:pt>
                <c:pt idx="145">
                  <c:v>8.5167000000000007E-2</c:v>
                </c:pt>
                <c:pt idx="146">
                  <c:v>8.8825000000000001E-2</c:v>
                </c:pt>
                <c:pt idx="147">
                  <c:v>8.4986000000000006E-2</c:v>
                </c:pt>
                <c:pt idx="148">
                  <c:v>9.4535999999999995E-2</c:v>
                </c:pt>
                <c:pt idx="149">
                  <c:v>8.9469000000000007E-2</c:v>
                </c:pt>
                <c:pt idx="150">
                  <c:v>9.3381000000000006E-2</c:v>
                </c:pt>
                <c:pt idx="151">
                  <c:v>9.6045000000000005E-2</c:v>
                </c:pt>
                <c:pt idx="152">
                  <c:v>0.10338600000000001</c:v>
                </c:pt>
                <c:pt idx="153">
                  <c:v>0.116393</c:v>
                </c:pt>
                <c:pt idx="154">
                  <c:v>0.122754</c:v>
                </c:pt>
                <c:pt idx="155">
                  <c:v>0.12627099999999999</c:v>
                </c:pt>
                <c:pt idx="156">
                  <c:v>0.12127300000000001</c:v>
                </c:pt>
                <c:pt idx="157">
                  <c:v>0.12792200000000001</c:v>
                </c:pt>
                <c:pt idx="158">
                  <c:v>0.12920200000000001</c:v>
                </c:pt>
                <c:pt idx="159">
                  <c:v>0.13073299999999999</c:v>
                </c:pt>
                <c:pt idx="160">
                  <c:v>0.13142300000000001</c:v>
                </c:pt>
                <c:pt idx="161">
                  <c:v>0.13408900000000001</c:v>
                </c:pt>
                <c:pt idx="162">
                  <c:v>0.14432</c:v>
                </c:pt>
                <c:pt idx="163">
                  <c:v>0.15282699999999999</c:v>
                </c:pt>
                <c:pt idx="164">
                  <c:v>0.15435599999999999</c:v>
                </c:pt>
                <c:pt idx="165">
                  <c:v>0.17346800000000001</c:v>
                </c:pt>
                <c:pt idx="166">
                  <c:v>0.17966699999999999</c:v>
                </c:pt>
                <c:pt idx="167">
                  <c:v>0.17375699999999999</c:v>
                </c:pt>
                <c:pt idx="168">
                  <c:v>0.17417099999999999</c:v>
                </c:pt>
                <c:pt idx="169">
                  <c:v>0.181254</c:v>
                </c:pt>
                <c:pt idx="170">
                  <c:v>0.19865099999999999</c:v>
                </c:pt>
                <c:pt idx="171">
                  <c:v>0.20533100000000001</c:v>
                </c:pt>
                <c:pt idx="172">
                  <c:v>0.22250800000000001</c:v>
                </c:pt>
                <c:pt idx="173">
                  <c:v>0.23263</c:v>
                </c:pt>
                <c:pt idx="174">
                  <c:v>0.239147</c:v>
                </c:pt>
                <c:pt idx="175">
                  <c:v>0.24953700000000001</c:v>
                </c:pt>
                <c:pt idx="176">
                  <c:v>0.249581</c:v>
                </c:pt>
                <c:pt idx="177">
                  <c:v>0.26494499999999999</c:v>
                </c:pt>
                <c:pt idx="178">
                  <c:v>0.27050800000000003</c:v>
                </c:pt>
                <c:pt idx="179">
                  <c:v>0.28634199999999999</c:v>
                </c:pt>
                <c:pt idx="180">
                  <c:v>0.293072</c:v>
                </c:pt>
                <c:pt idx="181">
                  <c:v>0.30115999999999998</c:v>
                </c:pt>
                <c:pt idx="182">
                  <c:v>0.30630099999999999</c:v>
                </c:pt>
                <c:pt idx="183">
                  <c:v>0.31065900000000002</c:v>
                </c:pt>
                <c:pt idx="184">
                  <c:v>0.311139</c:v>
                </c:pt>
                <c:pt idx="185">
                  <c:v>0.30597999999999997</c:v>
                </c:pt>
                <c:pt idx="186">
                  <c:v>0.314745</c:v>
                </c:pt>
                <c:pt idx="187">
                  <c:v>0.32219999999999999</c:v>
                </c:pt>
                <c:pt idx="188">
                  <c:v>0.31197399999999997</c:v>
                </c:pt>
                <c:pt idx="189">
                  <c:v>0.32279600000000003</c:v>
                </c:pt>
                <c:pt idx="190">
                  <c:v>0.31989000000000001</c:v>
                </c:pt>
                <c:pt idx="191">
                  <c:v>0.30736200000000002</c:v>
                </c:pt>
                <c:pt idx="192">
                  <c:v>0.30839100000000003</c:v>
                </c:pt>
                <c:pt idx="193">
                  <c:v>0.301292</c:v>
                </c:pt>
                <c:pt idx="194">
                  <c:v>0.29317300000000002</c:v>
                </c:pt>
                <c:pt idx="195">
                  <c:v>0.294298</c:v>
                </c:pt>
                <c:pt idx="196">
                  <c:v>0.28829700000000003</c:v>
                </c:pt>
                <c:pt idx="197">
                  <c:v>0.28419899999999998</c:v>
                </c:pt>
                <c:pt idx="198">
                  <c:v>0.29350599999999999</c:v>
                </c:pt>
                <c:pt idx="199">
                  <c:v>0.29562300000000002</c:v>
                </c:pt>
                <c:pt idx="200">
                  <c:v>0.295184</c:v>
                </c:pt>
                <c:pt idx="201">
                  <c:v>0.29321000000000003</c:v>
                </c:pt>
                <c:pt idx="202">
                  <c:v>0.289962</c:v>
                </c:pt>
                <c:pt idx="203">
                  <c:v>0.28222900000000001</c:v>
                </c:pt>
                <c:pt idx="204">
                  <c:v>0.27652199999999999</c:v>
                </c:pt>
                <c:pt idx="205">
                  <c:v>0.27432299999999998</c:v>
                </c:pt>
                <c:pt idx="206">
                  <c:v>0.284472</c:v>
                </c:pt>
                <c:pt idx="207">
                  <c:v>0.30104900000000001</c:v>
                </c:pt>
                <c:pt idx="208">
                  <c:v>0.30575400000000003</c:v>
                </c:pt>
                <c:pt idx="209">
                  <c:v>0.30967</c:v>
                </c:pt>
                <c:pt idx="210">
                  <c:v>0.33153100000000002</c:v>
                </c:pt>
                <c:pt idx="211">
                  <c:v>0.35211900000000002</c:v>
                </c:pt>
                <c:pt idx="212">
                  <c:v>0.37812400000000002</c:v>
                </c:pt>
                <c:pt idx="213">
                  <c:v>0.38605800000000001</c:v>
                </c:pt>
                <c:pt idx="214">
                  <c:v>0.394484</c:v>
                </c:pt>
                <c:pt idx="215">
                  <c:v>0.40165099999999998</c:v>
                </c:pt>
                <c:pt idx="216">
                  <c:v>0.40831600000000001</c:v>
                </c:pt>
              </c:numCache>
            </c:numRef>
          </c:val>
          <c:extLst>
            <c:ext xmlns:c16="http://schemas.microsoft.com/office/drawing/2014/chart" uri="{C3380CC4-5D6E-409C-BE32-E72D297353CC}">
              <c16:uniqueId val="{00000007-6299-40EC-AA36-BDB53D93BAB0}"/>
            </c:ext>
          </c:extLst>
        </c:ser>
        <c:ser>
          <c:idx val="12"/>
          <c:order val="8"/>
          <c:tx>
            <c:strRef>
              <c:f>'[U.S. tight oil production (1).xlsx]data'!$N$1</c:f>
              <c:strCache>
                <c:ptCount val="1"/>
                <c:pt idx="0">
                  <c:v>Yeso &amp; Glorieta (TX &amp; NM Permian)</c:v>
                </c:pt>
              </c:strCache>
            </c:strRef>
          </c:tx>
          <c:spPr>
            <a:solidFill>
              <a:srgbClr val="CD5FA0"/>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(1).xlsx]data'!$N$2:$N$218</c:f>
              <c:numCache>
                <c:formatCode>#,##0.00</c:formatCode>
                <c:ptCount val="217"/>
                <c:pt idx="0">
                  <c:v>3.3405999999999998E-2</c:v>
                </c:pt>
                <c:pt idx="1">
                  <c:v>3.3973000000000003E-2</c:v>
                </c:pt>
                <c:pt idx="2">
                  <c:v>3.4481999999999999E-2</c:v>
                </c:pt>
                <c:pt idx="3">
                  <c:v>3.4583999999999997E-2</c:v>
                </c:pt>
                <c:pt idx="4">
                  <c:v>3.4585999999999999E-2</c:v>
                </c:pt>
                <c:pt idx="5">
                  <c:v>3.4835999999999999E-2</c:v>
                </c:pt>
                <c:pt idx="6">
                  <c:v>3.4237999999999998E-2</c:v>
                </c:pt>
                <c:pt idx="7">
                  <c:v>3.3846000000000001E-2</c:v>
                </c:pt>
                <c:pt idx="8">
                  <c:v>3.4278000000000003E-2</c:v>
                </c:pt>
                <c:pt idx="9">
                  <c:v>3.5500999999999998E-2</c:v>
                </c:pt>
                <c:pt idx="10">
                  <c:v>3.5292999999999998E-2</c:v>
                </c:pt>
                <c:pt idx="11">
                  <c:v>3.5048000000000003E-2</c:v>
                </c:pt>
                <c:pt idx="12">
                  <c:v>3.5180000000000003E-2</c:v>
                </c:pt>
                <c:pt idx="13">
                  <c:v>3.6040999999999997E-2</c:v>
                </c:pt>
                <c:pt idx="14">
                  <c:v>3.4731999999999999E-2</c:v>
                </c:pt>
                <c:pt idx="15">
                  <c:v>3.5950999999999997E-2</c:v>
                </c:pt>
                <c:pt idx="16">
                  <c:v>3.5586E-2</c:v>
                </c:pt>
                <c:pt idx="17">
                  <c:v>3.5958999999999998E-2</c:v>
                </c:pt>
                <c:pt idx="18">
                  <c:v>3.5722999999999998E-2</c:v>
                </c:pt>
                <c:pt idx="19">
                  <c:v>3.6686000000000003E-2</c:v>
                </c:pt>
                <c:pt idx="20">
                  <c:v>3.6195999999999999E-2</c:v>
                </c:pt>
                <c:pt idx="21">
                  <c:v>3.6949000000000003E-2</c:v>
                </c:pt>
                <c:pt idx="22">
                  <c:v>3.6252E-2</c:v>
                </c:pt>
                <c:pt idx="23">
                  <c:v>3.6176E-2</c:v>
                </c:pt>
                <c:pt idx="24">
                  <c:v>3.6035999999999999E-2</c:v>
                </c:pt>
                <c:pt idx="25">
                  <c:v>3.5942000000000002E-2</c:v>
                </c:pt>
                <c:pt idx="26">
                  <c:v>3.5032000000000001E-2</c:v>
                </c:pt>
                <c:pt idx="27">
                  <c:v>3.5062000000000003E-2</c:v>
                </c:pt>
                <c:pt idx="28">
                  <c:v>3.5248000000000002E-2</c:v>
                </c:pt>
                <c:pt idx="29">
                  <c:v>3.4889000000000003E-2</c:v>
                </c:pt>
                <c:pt idx="30">
                  <c:v>3.4629E-2</c:v>
                </c:pt>
                <c:pt idx="31">
                  <c:v>3.4250999999999997E-2</c:v>
                </c:pt>
                <c:pt idx="32">
                  <c:v>3.4162999999999999E-2</c:v>
                </c:pt>
                <c:pt idx="33">
                  <c:v>3.3697999999999999E-2</c:v>
                </c:pt>
                <c:pt idx="34">
                  <c:v>3.3148999999999998E-2</c:v>
                </c:pt>
                <c:pt idx="35">
                  <c:v>3.2858999999999999E-2</c:v>
                </c:pt>
                <c:pt idx="36">
                  <c:v>3.2909000000000001E-2</c:v>
                </c:pt>
                <c:pt idx="37">
                  <c:v>3.2176000000000003E-2</c:v>
                </c:pt>
                <c:pt idx="38">
                  <c:v>3.1722E-2</c:v>
                </c:pt>
                <c:pt idx="39">
                  <c:v>3.1659E-2</c:v>
                </c:pt>
                <c:pt idx="40">
                  <c:v>3.1565000000000003E-2</c:v>
                </c:pt>
                <c:pt idx="41">
                  <c:v>3.1959000000000001E-2</c:v>
                </c:pt>
                <c:pt idx="42">
                  <c:v>3.2312E-2</c:v>
                </c:pt>
                <c:pt idx="43">
                  <c:v>3.2532999999999999E-2</c:v>
                </c:pt>
                <c:pt idx="44">
                  <c:v>3.1956999999999999E-2</c:v>
                </c:pt>
                <c:pt idx="45">
                  <c:v>3.1675000000000002E-2</c:v>
                </c:pt>
                <c:pt idx="46">
                  <c:v>3.1932000000000002E-2</c:v>
                </c:pt>
                <c:pt idx="47">
                  <c:v>3.1966000000000001E-2</c:v>
                </c:pt>
                <c:pt idx="48">
                  <c:v>3.1548E-2</c:v>
                </c:pt>
                <c:pt idx="49">
                  <c:v>3.1398000000000002E-2</c:v>
                </c:pt>
                <c:pt idx="50">
                  <c:v>3.141E-2</c:v>
                </c:pt>
                <c:pt idx="51">
                  <c:v>3.1342000000000002E-2</c:v>
                </c:pt>
                <c:pt idx="52">
                  <c:v>3.0665000000000001E-2</c:v>
                </c:pt>
                <c:pt idx="53">
                  <c:v>2.9805000000000002E-2</c:v>
                </c:pt>
                <c:pt idx="54">
                  <c:v>2.9484E-2</c:v>
                </c:pt>
                <c:pt idx="55">
                  <c:v>2.9873E-2</c:v>
                </c:pt>
                <c:pt idx="56">
                  <c:v>3.0092000000000001E-2</c:v>
                </c:pt>
                <c:pt idx="57">
                  <c:v>2.9954999999999999E-2</c:v>
                </c:pt>
                <c:pt idx="58">
                  <c:v>2.9735999999999999E-2</c:v>
                </c:pt>
                <c:pt idx="59">
                  <c:v>2.9767999999999999E-2</c:v>
                </c:pt>
                <c:pt idx="60">
                  <c:v>2.9626E-2</c:v>
                </c:pt>
                <c:pt idx="61">
                  <c:v>2.8979999999999999E-2</c:v>
                </c:pt>
                <c:pt idx="62">
                  <c:v>2.8965000000000001E-2</c:v>
                </c:pt>
                <c:pt idx="63">
                  <c:v>2.8778000000000001E-2</c:v>
                </c:pt>
                <c:pt idx="64">
                  <c:v>2.9287000000000001E-2</c:v>
                </c:pt>
                <c:pt idx="65">
                  <c:v>2.9059000000000001E-2</c:v>
                </c:pt>
                <c:pt idx="66">
                  <c:v>2.8261999999999999E-2</c:v>
                </c:pt>
                <c:pt idx="67">
                  <c:v>2.8101000000000001E-2</c:v>
                </c:pt>
                <c:pt idx="68">
                  <c:v>2.7411999999999999E-2</c:v>
                </c:pt>
                <c:pt idx="69">
                  <c:v>2.8049999999999999E-2</c:v>
                </c:pt>
                <c:pt idx="70">
                  <c:v>2.6724000000000001E-2</c:v>
                </c:pt>
                <c:pt idx="71">
                  <c:v>2.7403E-2</c:v>
                </c:pt>
                <c:pt idx="72">
                  <c:v>2.7952000000000001E-2</c:v>
                </c:pt>
                <c:pt idx="73">
                  <c:v>2.7279000000000001E-2</c:v>
                </c:pt>
                <c:pt idx="74">
                  <c:v>2.7612999999999999E-2</c:v>
                </c:pt>
                <c:pt idx="75">
                  <c:v>2.7061999999999999E-2</c:v>
                </c:pt>
                <c:pt idx="76">
                  <c:v>2.7571999999999999E-2</c:v>
                </c:pt>
                <c:pt idx="77">
                  <c:v>2.7213999999999999E-2</c:v>
                </c:pt>
                <c:pt idx="78">
                  <c:v>2.7241999999999999E-2</c:v>
                </c:pt>
                <c:pt idx="79">
                  <c:v>2.6638999999999999E-2</c:v>
                </c:pt>
                <c:pt idx="80">
                  <c:v>2.8718E-2</c:v>
                </c:pt>
                <c:pt idx="81">
                  <c:v>2.8447E-2</c:v>
                </c:pt>
                <c:pt idx="82">
                  <c:v>2.9862E-2</c:v>
                </c:pt>
                <c:pt idx="83">
                  <c:v>2.9524999999999999E-2</c:v>
                </c:pt>
                <c:pt idx="84">
                  <c:v>2.8735E-2</c:v>
                </c:pt>
                <c:pt idx="85">
                  <c:v>2.9076999999999999E-2</c:v>
                </c:pt>
                <c:pt idx="86">
                  <c:v>2.7910000000000001E-2</c:v>
                </c:pt>
                <c:pt idx="87">
                  <c:v>2.9198999999999999E-2</c:v>
                </c:pt>
                <c:pt idx="88">
                  <c:v>2.8389999999999999E-2</c:v>
                </c:pt>
                <c:pt idx="89">
                  <c:v>2.7737999999999999E-2</c:v>
                </c:pt>
                <c:pt idx="90">
                  <c:v>2.8083E-2</c:v>
                </c:pt>
                <c:pt idx="91">
                  <c:v>2.8837999999999999E-2</c:v>
                </c:pt>
                <c:pt idx="92">
                  <c:v>2.8739000000000001E-2</c:v>
                </c:pt>
                <c:pt idx="93">
                  <c:v>2.9732999999999999E-2</c:v>
                </c:pt>
                <c:pt idx="94">
                  <c:v>2.9988999999999998E-2</c:v>
                </c:pt>
                <c:pt idx="95">
                  <c:v>2.9984E-2</c:v>
                </c:pt>
                <c:pt idx="96">
                  <c:v>2.9416000000000001E-2</c:v>
                </c:pt>
                <c:pt idx="97">
                  <c:v>3.0287999999999999E-2</c:v>
                </c:pt>
                <c:pt idx="98">
                  <c:v>3.1151000000000002E-2</c:v>
                </c:pt>
                <c:pt idx="99">
                  <c:v>2.9329000000000001E-2</c:v>
                </c:pt>
                <c:pt idx="100">
                  <c:v>2.8978E-2</c:v>
                </c:pt>
                <c:pt idx="101">
                  <c:v>3.1068999999999999E-2</c:v>
                </c:pt>
                <c:pt idx="102">
                  <c:v>3.1782999999999999E-2</c:v>
                </c:pt>
                <c:pt idx="103">
                  <c:v>3.2618000000000001E-2</c:v>
                </c:pt>
                <c:pt idx="104">
                  <c:v>3.1970999999999999E-2</c:v>
                </c:pt>
                <c:pt idx="105">
                  <c:v>3.4159000000000002E-2</c:v>
                </c:pt>
                <c:pt idx="106">
                  <c:v>3.4844E-2</c:v>
                </c:pt>
                <c:pt idx="107">
                  <c:v>3.5577999999999999E-2</c:v>
                </c:pt>
                <c:pt idx="108">
                  <c:v>3.5139999999999998E-2</c:v>
                </c:pt>
                <c:pt idx="109">
                  <c:v>3.7012999999999997E-2</c:v>
                </c:pt>
                <c:pt idx="110">
                  <c:v>3.6942999999999997E-2</c:v>
                </c:pt>
                <c:pt idx="111">
                  <c:v>3.5609000000000002E-2</c:v>
                </c:pt>
                <c:pt idx="112">
                  <c:v>3.6159999999999998E-2</c:v>
                </c:pt>
                <c:pt idx="113">
                  <c:v>3.5658000000000002E-2</c:v>
                </c:pt>
                <c:pt idx="114">
                  <c:v>3.4957000000000002E-2</c:v>
                </c:pt>
                <c:pt idx="115">
                  <c:v>3.5450000000000002E-2</c:v>
                </c:pt>
                <c:pt idx="116">
                  <c:v>3.6472999999999998E-2</c:v>
                </c:pt>
                <c:pt idx="117">
                  <c:v>3.6401999999999997E-2</c:v>
                </c:pt>
                <c:pt idx="118">
                  <c:v>3.7499999999999999E-2</c:v>
                </c:pt>
                <c:pt idx="119">
                  <c:v>3.7893999999999997E-2</c:v>
                </c:pt>
                <c:pt idx="120">
                  <c:v>3.9108999999999998E-2</c:v>
                </c:pt>
                <c:pt idx="121">
                  <c:v>4.0661999999999997E-2</c:v>
                </c:pt>
                <c:pt idx="122">
                  <c:v>4.1893E-2</c:v>
                </c:pt>
                <c:pt idx="123">
                  <c:v>3.9988999999999997E-2</c:v>
                </c:pt>
                <c:pt idx="124">
                  <c:v>4.2959999999999998E-2</c:v>
                </c:pt>
                <c:pt idx="125">
                  <c:v>4.2798999999999997E-2</c:v>
                </c:pt>
                <c:pt idx="126">
                  <c:v>4.3470000000000002E-2</c:v>
                </c:pt>
                <c:pt idx="127">
                  <c:v>4.3663E-2</c:v>
                </c:pt>
                <c:pt idx="128">
                  <c:v>4.2923999999999997E-2</c:v>
                </c:pt>
                <c:pt idx="129">
                  <c:v>4.4581999999999997E-2</c:v>
                </c:pt>
                <c:pt idx="130">
                  <c:v>4.5222999999999999E-2</c:v>
                </c:pt>
                <c:pt idx="131">
                  <c:v>4.4065E-2</c:v>
                </c:pt>
                <c:pt idx="132">
                  <c:v>4.6877000000000002E-2</c:v>
                </c:pt>
                <c:pt idx="133">
                  <c:v>4.0209000000000002E-2</c:v>
                </c:pt>
                <c:pt idx="134">
                  <c:v>4.6217000000000001E-2</c:v>
                </c:pt>
                <c:pt idx="135">
                  <c:v>4.7682000000000002E-2</c:v>
                </c:pt>
                <c:pt idx="136">
                  <c:v>4.8455999999999999E-2</c:v>
                </c:pt>
                <c:pt idx="137">
                  <c:v>4.7798E-2</c:v>
                </c:pt>
                <c:pt idx="138">
                  <c:v>5.0001999999999998E-2</c:v>
                </c:pt>
                <c:pt idx="139">
                  <c:v>4.8758000000000003E-2</c:v>
                </c:pt>
                <c:pt idx="140">
                  <c:v>5.0601E-2</c:v>
                </c:pt>
                <c:pt idx="141">
                  <c:v>5.1844000000000001E-2</c:v>
                </c:pt>
                <c:pt idx="142">
                  <c:v>5.2236999999999999E-2</c:v>
                </c:pt>
                <c:pt idx="143">
                  <c:v>4.9640999999999998E-2</c:v>
                </c:pt>
                <c:pt idx="144">
                  <c:v>5.1598999999999999E-2</c:v>
                </c:pt>
                <c:pt idx="145">
                  <c:v>5.3775999999999997E-2</c:v>
                </c:pt>
                <c:pt idx="146">
                  <c:v>5.4123999999999999E-2</c:v>
                </c:pt>
                <c:pt idx="147">
                  <c:v>5.3448000000000002E-2</c:v>
                </c:pt>
                <c:pt idx="148">
                  <c:v>5.3196E-2</c:v>
                </c:pt>
                <c:pt idx="149">
                  <c:v>5.3036E-2</c:v>
                </c:pt>
                <c:pt idx="150">
                  <c:v>5.4556E-2</c:v>
                </c:pt>
                <c:pt idx="151">
                  <c:v>5.5579000000000003E-2</c:v>
                </c:pt>
                <c:pt idx="152">
                  <c:v>5.7426999999999999E-2</c:v>
                </c:pt>
                <c:pt idx="153">
                  <c:v>5.8002999999999999E-2</c:v>
                </c:pt>
                <c:pt idx="154">
                  <c:v>5.5031999999999998E-2</c:v>
                </c:pt>
                <c:pt idx="155">
                  <c:v>5.6120000000000003E-2</c:v>
                </c:pt>
                <c:pt idx="156">
                  <c:v>5.6084000000000002E-2</c:v>
                </c:pt>
                <c:pt idx="157">
                  <c:v>5.7505000000000001E-2</c:v>
                </c:pt>
                <c:pt idx="158">
                  <c:v>5.5656999999999998E-2</c:v>
                </c:pt>
                <c:pt idx="159">
                  <c:v>5.7866000000000001E-2</c:v>
                </c:pt>
                <c:pt idx="160">
                  <c:v>5.7646999999999997E-2</c:v>
                </c:pt>
                <c:pt idx="161">
                  <c:v>5.6279999999999997E-2</c:v>
                </c:pt>
                <c:pt idx="162">
                  <c:v>5.7091999999999997E-2</c:v>
                </c:pt>
                <c:pt idx="163">
                  <c:v>6.0077999999999999E-2</c:v>
                </c:pt>
                <c:pt idx="164">
                  <c:v>6.1190000000000001E-2</c:v>
                </c:pt>
                <c:pt idx="165">
                  <c:v>5.9595000000000002E-2</c:v>
                </c:pt>
                <c:pt idx="166">
                  <c:v>5.6135999999999998E-2</c:v>
                </c:pt>
                <c:pt idx="167">
                  <c:v>5.6022000000000002E-2</c:v>
                </c:pt>
                <c:pt idx="168">
                  <c:v>5.6231000000000003E-2</c:v>
                </c:pt>
                <c:pt idx="169">
                  <c:v>5.6755E-2</c:v>
                </c:pt>
                <c:pt idx="170">
                  <c:v>5.5771000000000001E-2</c:v>
                </c:pt>
                <c:pt idx="171">
                  <c:v>5.9884E-2</c:v>
                </c:pt>
                <c:pt idx="172">
                  <c:v>5.9351000000000001E-2</c:v>
                </c:pt>
                <c:pt idx="173">
                  <c:v>5.9080000000000001E-2</c:v>
                </c:pt>
                <c:pt idx="174">
                  <c:v>6.0408000000000003E-2</c:v>
                </c:pt>
                <c:pt idx="175">
                  <c:v>5.9380000000000002E-2</c:v>
                </c:pt>
                <c:pt idx="176">
                  <c:v>5.8727000000000001E-2</c:v>
                </c:pt>
                <c:pt idx="177">
                  <c:v>5.9206000000000002E-2</c:v>
                </c:pt>
                <c:pt idx="178">
                  <c:v>5.9594000000000001E-2</c:v>
                </c:pt>
                <c:pt idx="179">
                  <c:v>5.9912E-2</c:v>
                </c:pt>
                <c:pt idx="180">
                  <c:v>5.7119999999999997E-2</c:v>
                </c:pt>
                <c:pt idx="181">
                  <c:v>5.8689999999999999E-2</c:v>
                </c:pt>
                <c:pt idx="182">
                  <c:v>6.1524000000000002E-2</c:v>
                </c:pt>
                <c:pt idx="183">
                  <c:v>5.9102000000000002E-2</c:v>
                </c:pt>
                <c:pt idx="184">
                  <c:v>5.6674000000000002E-2</c:v>
                </c:pt>
                <c:pt idx="185">
                  <c:v>5.5878999999999998E-2</c:v>
                </c:pt>
                <c:pt idx="186">
                  <c:v>5.4343000000000002E-2</c:v>
                </c:pt>
                <c:pt idx="187">
                  <c:v>5.5632000000000001E-2</c:v>
                </c:pt>
                <c:pt idx="188">
                  <c:v>5.6515999999999997E-2</c:v>
                </c:pt>
                <c:pt idx="189">
                  <c:v>5.5331999999999999E-2</c:v>
                </c:pt>
                <c:pt idx="190">
                  <c:v>5.5850999999999998E-2</c:v>
                </c:pt>
                <c:pt idx="191">
                  <c:v>4.9224999999999998E-2</c:v>
                </c:pt>
                <c:pt idx="192">
                  <c:v>5.4184999999999997E-2</c:v>
                </c:pt>
                <c:pt idx="193">
                  <c:v>5.7084999999999997E-2</c:v>
                </c:pt>
                <c:pt idx="194">
                  <c:v>5.5046999999999999E-2</c:v>
                </c:pt>
                <c:pt idx="195">
                  <c:v>5.4431E-2</c:v>
                </c:pt>
                <c:pt idx="196">
                  <c:v>5.3577E-2</c:v>
                </c:pt>
                <c:pt idx="197">
                  <c:v>5.2207999999999997E-2</c:v>
                </c:pt>
                <c:pt idx="198">
                  <c:v>5.1123000000000002E-2</c:v>
                </c:pt>
                <c:pt idx="199">
                  <c:v>5.2676000000000001E-2</c:v>
                </c:pt>
                <c:pt idx="200">
                  <c:v>5.4434000000000003E-2</c:v>
                </c:pt>
                <c:pt idx="201">
                  <c:v>5.5849999999999997E-2</c:v>
                </c:pt>
                <c:pt idx="202">
                  <c:v>5.7070999999999997E-2</c:v>
                </c:pt>
                <c:pt idx="203">
                  <c:v>5.4741999999999999E-2</c:v>
                </c:pt>
                <c:pt idx="204">
                  <c:v>5.4045999999999997E-2</c:v>
                </c:pt>
                <c:pt idx="205">
                  <c:v>5.2881999999999998E-2</c:v>
                </c:pt>
                <c:pt idx="206">
                  <c:v>4.9872E-2</c:v>
                </c:pt>
                <c:pt idx="207">
                  <c:v>4.9605999999999997E-2</c:v>
                </c:pt>
                <c:pt idx="208">
                  <c:v>5.1084999999999998E-2</c:v>
                </c:pt>
                <c:pt idx="209">
                  <c:v>4.7854000000000001E-2</c:v>
                </c:pt>
                <c:pt idx="210">
                  <c:v>4.8908E-2</c:v>
                </c:pt>
                <c:pt idx="211">
                  <c:v>4.8635999999999999E-2</c:v>
                </c:pt>
                <c:pt idx="212">
                  <c:v>4.8947999999999998E-2</c:v>
                </c:pt>
                <c:pt idx="213">
                  <c:v>4.9959000000000003E-2</c:v>
                </c:pt>
                <c:pt idx="214">
                  <c:v>5.0153000000000003E-2</c:v>
                </c:pt>
                <c:pt idx="215">
                  <c:v>5.1386000000000001E-2</c:v>
                </c:pt>
                <c:pt idx="216">
                  <c:v>5.2659999999999998E-2</c:v>
                </c:pt>
              </c:numCache>
            </c:numRef>
          </c:val>
          <c:extLst>
            <c:ext xmlns:c16="http://schemas.microsoft.com/office/drawing/2014/chart" uri="{C3380CC4-5D6E-409C-BE32-E72D297353CC}">
              <c16:uniqueId val="{00000008-6299-40EC-AA36-BDB53D93BAB0}"/>
            </c:ext>
          </c:extLst>
        </c:ser>
        <c:ser>
          <c:idx val="13"/>
          <c:order val="9"/>
          <c:tx>
            <c:strRef>
              <c:f>'[U.S. tight oil production (1).xlsx]data'!$O$1</c:f>
              <c:strCache>
                <c:ptCount val="1"/>
                <c:pt idx="0">
                  <c:v>Delaware (TX &amp; NM Permian)</c:v>
                </c:pt>
              </c:strCache>
            </c:strRef>
          </c:tx>
          <c:spPr>
            <a:solidFill>
              <a:srgbClr val="DE2D26"/>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(1).xlsx]data'!$O$2:$O$218</c:f>
              <c:numCache>
                <c:formatCode>#,##0.00</c:formatCode>
                <c:ptCount val="217"/>
                <c:pt idx="0">
                  <c:v>3.0807000000000001E-2</c:v>
                </c:pt>
                <c:pt idx="1">
                  <c:v>3.1022999999999998E-2</c:v>
                </c:pt>
                <c:pt idx="2">
                  <c:v>3.056E-2</c:v>
                </c:pt>
                <c:pt idx="3">
                  <c:v>3.0539E-2</c:v>
                </c:pt>
                <c:pt idx="4">
                  <c:v>3.0813E-2</c:v>
                </c:pt>
                <c:pt idx="5">
                  <c:v>3.0970000000000001E-2</c:v>
                </c:pt>
                <c:pt idx="6">
                  <c:v>2.9614999999999999E-2</c:v>
                </c:pt>
                <c:pt idx="7">
                  <c:v>2.9604999999999999E-2</c:v>
                </c:pt>
                <c:pt idx="8">
                  <c:v>3.0907E-2</c:v>
                </c:pt>
                <c:pt idx="9">
                  <c:v>3.0658999999999999E-2</c:v>
                </c:pt>
                <c:pt idx="10">
                  <c:v>3.0130000000000001E-2</c:v>
                </c:pt>
                <c:pt idx="11">
                  <c:v>3.0484000000000001E-2</c:v>
                </c:pt>
                <c:pt idx="12">
                  <c:v>3.0318999999999999E-2</c:v>
                </c:pt>
                <c:pt idx="13">
                  <c:v>3.0685E-2</c:v>
                </c:pt>
                <c:pt idx="14">
                  <c:v>3.0353999999999999E-2</c:v>
                </c:pt>
                <c:pt idx="15">
                  <c:v>3.0117000000000001E-2</c:v>
                </c:pt>
                <c:pt idx="16">
                  <c:v>3.0331E-2</c:v>
                </c:pt>
                <c:pt idx="17">
                  <c:v>3.0117000000000001E-2</c:v>
                </c:pt>
                <c:pt idx="18">
                  <c:v>2.9926000000000001E-2</c:v>
                </c:pt>
                <c:pt idx="19">
                  <c:v>3.0259000000000001E-2</c:v>
                </c:pt>
                <c:pt idx="20">
                  <c:v>3.0984999999999999E-2</c:v>
                </c:pt>
                <c:pt idx="21">
                  <c:v>3.0948E-2</c:v>
                </c:pt>
                <c:pt idx="22">
                  <c:v>3.007E-2</c:v>
                </c:pt>
                <c:pt idx="23">
                  <c:v>3.0120000000000001E-2</c:v>
                </c:pt>
                <c:pt idx="24">
                  <c:v>2.9977E-2</c:v>
                </c:pt>
                <c:pt idx="25">
                  <c:v>2.9375999999999999E-2</c:v>
                </c:pt>
                <c:pt idx="26">
                  <c:v>2.9083000000000001E-2</c:v>
                </c:pt>
                <c:pt idx="27">
                  <c:v>2.8457E-2</c:v>
                </c:pt>
                <c:pt idx="28">
                  <c:v>2.8250000000000001E-2</c:v>
                </c:pt>
                <c:pt idx="29">
                  <c:v>2.7806000000000001E-2</c:v>
                </c:pt>
                <c:pt idx="30">
                  <c:v>2.8504000000000002E-2</c:v>
                </c:pt>
                <c:pt idx="31">
                  <c:v>2.8605999999999999E-2</c:v>
                </c:pt>
                <c:pt idx="32">
                  <c:v>2.8745E-2</c:v>
                </c:pt>
                <c:pt idx="33">
                  <c:v>2.8868999999999999E-2</c:v>
                </c:pt>
                <c:pt idx="34">
                  <c:v>2.9104000000000001E-2</c:v>
                </c:pt>
                <c:pt idx="35">
                  <c:v>2.9562999999999999E-2</c:v>
                </c:pt>
                <c:pt idx="36">
                  <c:v>2.9527999999999999E-2</c:v>
                </c:pt>
                <c:pt idx="37">
                  <c:v>2.9696E-2</c:v>
                </c:pt>
                <c:pt idx="38">
                  <c:v>2.9638999999999999E-2</c:v>
                </c:pt>
                <c:pt idx="39">
                  <c:v>2.9645000000000001E-2</c:v>
                </c:pt>
                <c:pt idx="40">
                  <c:v>2.9262E-2</c:v>
                </c:pt>
                <c:pt idx="41">
                  <c:v>2.9187999999999999E-2</c:v>
                </c:pt>
                <c:pt idx="42">
                  <c:v>2.9905999999999999E-2</c:v>
                </c:pt>
                <c:pt idx="43">
                  <c:v>2.9489000000000001E-2</c:v>
                </c:pt>
                <c:pt idx="44">
                  <c:v>2.946E-2</c:v>
                </c:pt>
                <c:pt idx="45">
                  <c:v>2.9869E-2</c:v>
                </c:pt>
                <c:pt idx="46">
                  <c:v>2.9561E-2</c:v>
                </c:pt>
                <c:pt idx="47">
                  <c:v>2.9628999999999999E-2</c:v>
                </c:pt>
                <c:pt idx="48">
                  <c:v>3.0252999999999999E-2</c:v>
                </c:pt>
                <c:pt idx="49">
                  <c:v>3.0324E-2</c:v>
                </c:pt>
                <c:pt idx="50">
                  <c:v>3.0793999999999998E-2</c:v>
                </c:pt>
                <c:pt idx="51">
                  <c:v>3.0807000000000001E-2</c:v>
                </c:pt>
                <c:pt idx="52">
                  <c:v>3.0093999999999999E-2</c:v>
                </c:pt>
                <c:pt idx="53">
                  <c:v>2.9678E-2</c:v>
                </c:pt>
                <c:pt idx="54">
                  <c:v>2.9649999999999999E-2</c:v>
                </c:pt>
                <c:pt idx="55">
                  <c:v>3.0539E-2</c:v>
                </c:pt>
                <c:pt idx="56">
                  <c:v>3.0499999999999999E-2</c:v>
                </c:pt>
                <c:pt idx="57">
                  <c:v>3.1115E-2</c:v>
                </c:pt>
                <c:pt idx="58">
                  <c:v>3.1333E-2</c:v>
                </c:pt>
                <c:pt idx="59">
                  <c:v>3.1437E-2</c:v>
                </c:pt>
                <c:pt idx="60">
                  <c:v>3.2104000000000001E-2</c:v>
                </c:pt>
                <c:pt idx="61">
                  <c:v>3.1602999999999999E-2</c:v>
                </c:pt>
                <c:pt idx="62">
                  <c:v>3.1963999999999999E-2</c:v>
                </c:pt>
                <c:pt idx="63">
                  <c:v>3.1474000000000002E-2</c:v>
                </c:pt>
                <c:pt idx="64">
                  <c:v>3.1199000000000001E-2</c:v>
                </c:pt>
                <c:pt idx="65">
                  <c:v>3.0894000000000001E-2</c:v>
                </c:pt>
                <c:pt idx="66">
                  <c:v>3.0849000000000001E-2</c:v>
                </c:pt>
                <c:pt idx="67">
                  <c:v>3.1147000000000001E-2</c:v>
                </c:pt>
                <c:pt idx="68">
                  <c:v>3.0936000000000002E-2</c:v>
                </c:pt>
                <c:pt idx="69">
                  <c:v>3.2235E-2</c:v>
                </c:pt>
                <c:pt idx="70">
                  <c:v>3.1398000000000002E-2</c:v>
                </c:pt>
                <c:pt idx="71">
                  <c:v>3.1626000000000001E-2</c:v>
                </c:pt>
                <c:pt idx="72">
                  <c:v>3.134E-2</c:v>
                </c:pt>
                <c:pt idx="73">
                  <c:v>3.1534E-2</c:v>
                </c:pt>
                <c:pt idx="74">
                  <c:v>3.1630999999999999E-2</c:v>
                </c:pt>
                <c:pt idx="75">
                  <c:v>3.1192000000000001E-2</c:v>
                </c:pt>
                <c:pt idx="76">
                  <c:v>3.0761E-2</c:v>
                </c:pt>
                <c:pt idx="77">
                  <c:v>3.0397E-2</c:v>
                </c:pt>
                <c:pt idx="78">
                  <c:v>3.0355E-2</c:v>
                </c:pt>
                <c:pt idx="79">
                  <c:v>3.0755000000000001E-2</c:v>
                </c:pt>
                <c:pt idx="80">
                  <c:v>3.1074000000000001E-2</c:v>
                </c:pt>
                <c:pt idx="81">
                  <c:v>3.1586000000000003E-2</c:v>
                </c:pt>
                <c:pt idx="82">
                  <c:v>3.2295999999999998E-2</c:v>
                </c:pt>
                <c:pt idx="83">
                  <c:v>3.1988999999999997E-2</c:v>
                </c:pt>
                <c:pt idx="84">
                  <c:v>3.2421999999999999E-2</c:v>
                </c:pt>
                <c:pt idx="85">
                  <c:v>3.2575E-2</c:v>
                </c:pt>
                <c:pt idx="86">
                  <c:v>3.2437000000000001E-2</c:v>
                </c:pt>
                <c:pt idx="87">
                  <c:v>3.1999E-2</c:v>
                </c:pt>
                <c:pt idx="88">
                  <c:v>3.2266999999999997E-2</c:v>
                </c:pt>
                <c:pt idx="89">
                  <c:v>3.1883000000000002E-2</c:v>
                </c:pt>
                <c:pt idx="90">
                  <c:v>3.2058000000000003E-2</c:v>
                </c:pt>
                <c:pt idx="91">
                  <c:v>3.3085000000000003E-2</c:v>
                </c:pt>
                <c:pt idx="92">
                  <c:v>3.3028000000000002E-2</c:v>
                </c:pt>
                <c:pt idx="93">
                  <c:v>3.3727E-2</c:v>
                </c:pt>
                <c:pt idx="94">
                  <c:v>3.4333000000000002E-2</c:v>
                </c:pt>
                <c:pt idx="95">
                  <c:v>3.5135E-2</c:v>
                </c:pt>
                <c:pt idx="96">
                  <c:v>3.5626999999999999E-2</c:v>
                </c:pt>
                <c:pt idx="97">
                  <c:v>3.5400000000000001E-2</c:v>
                </c:pt>
                <c:pt idx="98">
                  <c:v>3.4993999999999997E-2</c:v>
                </c:pt>
                <c:pt idx="99">
                  <c:v>3.4139000000000003E-2</c:v>
                </c:pt>
                <c:pt idx="100">
                  <c:v>3.3835999999999998E-2</c:v>
                </c:pt>
                <c:pt idx="101">
                  <c:v>3.4684E-2</c:v>
                </c:pt>
                <c:pt idx="102">
                  <c:v>3.3577999999999997E-2</c:v>
                </c:pt>
                <c:pt idx="103">
                  <c:v>3.3149999999999999E-2</c:v>
                </c:pt>
                <c:pt idx="104">
                  <c:v>3.2168000000000002E-2</c:v>
                </c:pt>
                <c:pt idx="105">
                  <c:v>3.4555000000000002E-2</c:v>
                </c:pt>
                <c:pt idx="106">
                  <c:v>3.4983E-2</c:v>
                </c:pt>
                <c:pt idx="107">
                  <c:v>3.5073E-2</c:v>
                </c:pt>
                <c:pt idx="108">
                  <c:v>3.4696999999999999E-2</c:v>
                </c:pt>
                <c:pt idx="109">
                  <c:v>3.5576999999999998E-2</c:v>
                </c:pt>
                <c:pt idx="110">
                  <c:v>3.4542999999999997E-2</c:v>
                </c:pt>
                <c:pt idx="111">
                  <c:v>3.3773999999999998E-2</c:v>
                </c:pt>
                <c:pt idx="112">
                  <c:v>3.3001000000000003E-2</c:v>
                </c:pt>
                <c:pt idx="113">
                  <c:v>3.3076000000000001E-2</c:v>
                </c:pt>
                <c:pt idx="114">
                  <c:v>3.1415999999999999E-2</c:v>
                </c:pt>
                <c:pt idx="115">
                  <c:v>3.2402E-2</c:v>
                </c:pt>
                <c:pt idx="116">
                  <c:v>3.2539999999999999E-2</c:v>
                </c:pt>
                <c:pt idx="117">
                  <c:v>3.3446999999999998E-2</c:v>
                </c:pt>
                <c:pt idx="118">
                  <c:v>3.4224999999999998E-2</c:v>
                </c:pt>
                <c:pt idx="119">
                  <c:v>3.3241E-2</c:v>
                </c:pt>
                <c:pt idx="120">
                  <c:v>3.4056000000000003E-2</c:v>
                </c:pt>
                <c:pt idx="121">
                  <c:v>3.4789E-2</c:v>
                </c:pt>
                <c:pt idx="122">
                  <c:v>3.4480999999999998E-2</c:v>
                </c:pt>
                <c:pt idx="123">
                  <c:v>3.5092999999999999E-2</c:v>
                </c:pt>
                <c:pt idx="124">
                  <c:v>3.4229999999999997E-2</c:v>
                </c:pt>
                <c:pt idx="125">
                  <c:v>3.3711999999999999E-2</c:v>
                </c:pt>
                <c:pt idx="126">
                  <c:v>3.5129000000000001E-2</c:v>
                </c:pt>
                <c:pt idx="127">
                  <c:v>3.5077999999999998E-2</c:v>
                </c:pt>
                <c:pt idx="128">
                  <c:v>3.4471000000000002E-2</c:v>
                </c:pt>
                <c:pt idx="129">
                  <c:v>3.5679000000000002E-2</c:v>
                </c:pt>
                <c:pt idx="130">
                  <c:v>3.6653999999999999E-2</c:v>
                </c:pt>
                <c:pt idx="131">
                  <c:v>3.6165000000000003E-2</c:v>
                </c:pt>
                <c:pt idx="132">
                  <c:v>3.6770999999999998E-2</c:v>
                </c:pt>
                <c:pt idx="133">
                  <c:v>3.4715000000000003E-2</c:v>
                </c:pt>
                <c:pt idx="134">
                  <c:v>3.6340999999999998E-2</c:v>
                </c:pt>
                <c:pt idx="135">
                  <c:v>3.6812999999999999E-2</c:v>
                </c:pt>
                <c:pt idx="136">
                  <c:v>3.7969000000000003E-2</c:v>
                </c:pt>
                <c:pt idx="137">
                  <c:v>3.7342E-2</c:v>
                </c:pt>
                <c:pt idx="138">
                  <c:v>3.8417E-2</c:v>
                </c:pt>
                <c:pt idx="139">
                  <c:v>3.8026999999999998E-2</c:v>
                </c:pt>
                <c:pt idx="140">
                  <c:v>3.8677000000000003E-2</c:v>
                </c:pt>
                <c:pt idx="141">
                  <c:v>3.8725999999999997E-2</c:v>
                </c:pt>
                <c:pt idx="142">
                  <c:v>3.9576E-2</c:v>
                </c:pt>
                <c:pt idx="143">
                  <c:v>3.9801000000000003E-2</c:v>
                </c:pt>
                <c:pt idx="144">
                  <c:v>4.0765000000000003E-2</c:v>
                </c:pt>
                <c:pt idx="145">
                  <c:v>4.1623E-2</c:v>
                </c:pt>
                <c:pt idx="146">
                  <c:v>4.1737999999999997E-2</c:v>
                </c:pt>
                <c:pt idx="147">
                  <c:v>4.3861999999999998E-2</c:v>
                </c:pt>
                <c:pt idx="148">
                  <c:v>4.3432999999999999E-2</c:v>
                </c:pt>
                <c:pt idx="149">
                  <c:v>4.3255000000000002E-2</c:v>
                </c:pt>
                <c:pt idx="150">
                  <c:v>4.5450999999999998E-2</c:v>
                </c:pt>
                <c:pt idx="151">
                  <c:v>4.5696000000000001E-2</c:v>
                </c:pt>
                <c:pt idx="152">
                  <c:v>4.7272000000000002E-2</c:v>
                </c:pt>
                <c:pt idx="153">
                  <c:v>5.0299000000000003E-2</c:v>
                </c:pt>
                <c:pt idx="154">
                  <c:v>5.142E-2</c:v>
                </c:pt>
                <c:pt idx="155">
                  <c:v>5.2221999999999998E-2</c:v>
                </c:pt>
                <c:pt idx="156">
                  <c:v>5.3673999999999999E-2</c:v>
                </c:pt>
                <c:pt idx="157">
                  <c:v>5.3391000000000001E-2</c:v>
                </c:pt>
                <c:pt idx="158">
                  <c:v>5.2574000000000003E-2</c:v>
                </c:pt>
                <c:pt idx="159">
                  <c:v>5.3025999999999997E-2</c:v>
                </c:pt>
                <c:pt idx="160">
                  <c:v>5.0034000000000002E-2</c:v>
                </c:pt>
                <c:pt idx="161">
                  <c:v>5.0422000000000002E-2</c:v>
                </c:pt>
                <c:pt idx="162">
                  <c:v>4.999E-2</c:v>
                </c:pt>
                <c:pt idx="163">
                  <c:v>4.9376000000000003E-2</c:v>
                </c:pt>
                <c:pt idx="164">
                  <c:v>5.0795E-2</c:v>
                </c:pt>
                <c:pt idx="165">
                  <c:v>5.3517000000000002E-2</c:v>
                </c:pt>
                <c:pt idx="166">
                  <c:v>5.1286999999999999E-2</c:v>
                </c:pt>
                <c:pt idx="167">
                  <c:v>5.2063999999999999E-2</c:v>
                </c:pt>
                <c:pt idx="168">
                  <c:v>5.185E-2</c:v>
                </c:pt>
                <c:pt idx="169">
                  <c:v>5.1628E-2</c:v>
                </c:pt>
                <c:pt idx="170">
                  <c:v>5.2504000000000002E-2</c:v>
                </c:pt>
                <c:pt idx="171">
                  <c:v>5.2350000000000001E-2</c:v>
                </c:pt>
                <c:pt idx="172">
                  <c:v>5.0504E-2</c:v>
                </c:pt>
                <c:pt idx="173">
                  <c:v>4.8203000000000003E-2</c:v>
                </c:pt>
                <c:pt idx="174">
                  <c:v>4.9564999999999998E-2</c:v>
                </c:pt>
                <c:pt idx="175">
                  <c:v>5.1371E-2</c:v>
                </c:pt>
                <c:pt idx="176">
                  <c:v>4.9238999999999998E-2</c:v>
                </c:pt>
                <c:pt idx="177">
                  <c:v>5.5070000000000001E-2</c:v>
                </c:pt>
                <c:pt idx="178">
                  <c:v>5.4585000000000002E-2</c:v>
                </c:pt>
                <c:pt idx="179">
                  <c:v>5.4760999999999997E-2</c:v>
                </c:pt>
                <c:pt idx="180">
                  <c:v>5.1857E-2</c:v>
                </c:pt>
                <c:pt idx="181">
                  <c:v>5.6179E-2</c:v>
                </c:pt>
                <c:pt idx="182">
                  <c:v>5.8042000000000003E-2</c:v>
                </c:pt>
                <c:pt idx="183">
                  <c:v>5.9214000000000003E-2</c:v>
                </c:pt>
                <c:pt idx="184">
                  <c:v>5.9027000000000003E-2</c:v>
                </c:pt>
                <c:pt idx="185">
                  <c:v>5.8400000000000001E-2</c:v>
                </c:pt>
                <c:pt idx="186">
                  <c:v>5.4058000000000002E-2</c:v>
                </c:pt>
                <c:pt idx="187">
                  <c:v>5.2150000000000002E-2</c:v>
                </c:pt>
                <c:pt idx="188">
                  <c:v>5.3026999999999998E-2</c:v>
                </c:pt>
                <c:pt idx="189">
                  <c:v>5.1781000000000001E-2</c:v>
                </c:pt>
                <c:pt idx="190">
                  <c:v>5.0376999999999998E-2</c:v>
                </c:pt>
                <c:pt idx="191">
                  <c:v>4.4533000000000003E-2</c:v>
                </c:pt>
                <c:pt idx="192">
                  <c:v>4.5664000000000003E-2</c:v>
                </c:pt>
                <c:pt idx="193">
                  <c:v>4.5999999999999999E-2</c:v>
                </c:pt>
                <c:pt idx="194">
                  <c:v>4.4928000000000003E-2</c:v>
                </c:pt>
                <c:pt idx="195">
                  <c:v>4.3980999999999999E-2</c:v>
                </c:pt>
                <c:pt idx="196">
                  <c:v>4.1845E-2</c:v>
                </c:pt>
                <c:pt idx="197">
                  <c:v>4.0383000000000002E-2</c:v>
                </c:pt>
                <c:pt idx="198">
                  <c:v>3.9780999999999997E-2</c:v>
                </c:pt>
                <c:pt idx="199">
                  <c:v>3.9045000000000003E-2</c:v>
                </c:pt>
                <c:pt idx="200">
                  <c:v>4.0731000000000003E-2</c:v>
                </c:pt>
                <c:pt idx="201">
                  <c:v>3.977E-2</c:v>
                </c:pt>
                <c:pt idx="202">
                  <c:v>3.9231000000000002E-2</c:v>
                </c:pt>
                <c:pt idx="203">
                  <c:v>3.9898000000000003E-2</c:v>
                </c:pt>
                <c:pt idx="204">
                  <c:v>3.8974000000000002E-2</c:v>
                </c:pt>
                <c:pt idx="205">
                  <c:v>3.9105000000000001E-2</c:v>
                </c:pt>
                <c:pt idx="206">
                  <c:v>3.8530000000000002E-2</c:v>
                </c:pt>
                <c:pt idx="207">
                  <c:v>3.9175000000000001E-2</c:v>
                </c:pt>
                <c:pt idx="208">
                  <c:v>3.9912999999999997E-2</c:v>
                </c:pt>
                <c:pt idx="209">
                  <c:v>3.9424000000000001E-2</c:v>
                </c:pt>
                <c:pt idx="210">
                  <c:v>3.9001000000000001E-2</c:v>
                </c:pt>
                <c:pt idx="211">
                  <c:v>3.9038999999999997E-2</c:v>
                </c:pt>
                <c:pt idx="212">
                  <c:v>3.9816999999999998E-2</c:v>
                </c:pt>
                <c:pt idx="213">
                  <c:v>4.0055E-2</c:v>
                </c:pt>
                <c:pt idx="214">
                  <c:v>4.0214E-2</c:v>
                </c:pt>
                <c:pt idx="215">
                  <c:v>4.0321000000000003E-2</c:v>
                </c:pt>
                <c:pt idx="216">
                  <c:v>4.0416000000000001E-2</c:v>
                </c:pt>
              </c:numCache>
            </c:numRef>
          </c:val>
          <c:extLst>
            <c:ext xmlns:c16="http://schemas.microsoft.com/office/drawing/2014/chart" uri="{C3380CC4-5D6E-409C-BE32-E72D297353CC}">
              <c16:uniqueId val="{00000009-6299-40EC-AA36-BDB53D93BAB0}"/>
            </c:ext>
          </c:extLst>
        </c:ser>
        <c:ser>
          <c:idx val="7"/>
          <c:order val="10"/>
          <c:tx>
            <c:strRef>
              <c:f>'[U.S. tight oil production (1).xlsx]data'!$I$1</c:f>
              <c:strCache>
                <c:ptCount val="1"/>
                <c:pt idx="0">
                  <c:v>Wolfcamp (TX &amp; NM Permian)</c:v>
                </c:pt>
              </c:strCache>
            </c:strRef>
          </c:tx>
          <c:spPr>
            <a:solidFill>
              <a:srgbClr val="E3C100"/>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(1).xlsx]data'!$I$2:$I$218</c:f>
              <c:numCache>
                <c:formatCode>#,##0.00</c:formatCode>
                <c:ptCount val="217"/>
                <c:pt idx="0">
                  <c:v>3.6849E-2</c:v>
                </c:pt>
                <c:pt idx="1">
                  <c:v>3.773E-2</c:v>
                </c:pt>
                <c:pt idx="2">
                  <c:v>3.8115000000000003E-2</c:v>
                </c:pt>
                <c:pt idx="3">
                  <c:v>4.0712999999999999E-2</c:v>
                </c:pt>
                <c:pt idx="4">
                  <c:v>4.0188000000000001E-2</c:v>
                </c:pt>
                <c:pt idx="5">
                  <c:v>3.9779000000000002E-2</c:v>
                </c:pt>
                <c:pt idx="6">
                  <c:v>4.0036000000000002E-2</c:v>
                </c:pt>
                <c:pt idx="7">
                  <c:v>4.1678E-2</c:v>
                </c:pt>
                <c:pt idx="8">
                  <c:v>4.1382000000000002E-2</c:v>
                </c:pt>
                <c:pt idx="9">
                  <c:v>4.2375999999999997E-2</c:v>
                </c:pt>
                <c:pt idx="10">
                  <c:v>3.9253999999999997E-2</c:v>
                </c:pt>
                <c:pt idx="11">
                  <c:v>3.8582999999999999E-2</c:v>
                </c:pt>
                <c:pt idx="12">
                  <c:v>3.9212999999999998E-2</c:v>
                </c:pt>
                <c:pt idx="13">
                  <c:v>3.8799E-2</c:v>
                </c:pt>
                <c:pt idx="14">
                  <c:v>3.9347E-2</c:v>
                </c:pt>
                <c:pt idx="15">
                  <c:v>3.7536E-2</c:v>
                </c:pt>
                <c:pt idx="16">
                  <c:v>3.6749999999999998E-2</c:v>
                </c:pt>
                <c:pt idx="17">
                  <c:v>3.6770999999999998E-2</c:v>
                </c:pt>
                <c:pt idx="18">
                  <c:v>3.6831000000000003E-2</c:v>
                </c:pt>
                <c:pt idx="19">
                  <c:v>3.6896999999999999E-2</c:v>
                </c:pt>
                <c:pt idx="20">
                  <c:v>3.5601000000000001E-2</c:v>
                </c:pt>
                <c:pt idx="21">
                  <c:v>3.4410999999999997E-2</c:v>
                </c:pt>
                <c:pt idx="22">
                  <c:v>3.4411999999999998E-2</c:v>
                </c:pt>
                <c:pt idx="23">
                  <c:v>3.4458000000000003E-2</c:v>
                </c:pt>
                <c:pt idx="24">
                  <c:v>3.4820999999999998E-2</c:v>
                </c:pt>
                <c:pt idx="25">
                  <c:v>3.5312999999999997E-2</c:v>
                </c:pt>
                <c:pt idx="26">
                  <c:v>3.5295E-2</c:v>
                </c:pt>
                <c:pt idx="27">
                  <c:v>3.6747000000000002E-2</c:v>
                </c:pt>
                <c:pt idx="28">
                  <c:v>3.8456999999999998E-2</c:v>
                </c:pt>
                <c:pt idx="29">
                  <c:v>3.7921999999999997E-2</c:v>
                </c:pt>
                <c:pt idx="30">
                  <c:v>3.6353000000000003E-2</c:v>
                </c:pt>
                <c:pt idx="31">
                  <c:v>3.6851000000000002E-2</c:v>
                </c:pt>
                <c:pt idx="32">
                  <c:v>3.7760000000000002E-2</c:v>
                </c:pt>
                <c:pt idx="33">
                  <c:v>3.7802000000000002E-2</c:v>
                </c:pt>
                <c:pt idx="34">
                  <c:v>4.0195000000000002E-2</c:v>
                </c:pt>
                <c:pt idx="35">
                  <c:v>3.9848000000000001E-2</c:v>
                </c:pt>
                <c:pt idx="36">
                  <c:v>3.8575999999999999E-2</c:v>
                </c:pt>
                <c:pt idx="37">
                  <c:v>3.8067999999999998E-2</c:v>
                </c:pt>
                <c:pt idx="38">
                  <c:v>3.7214999999999998E-2</c:v>
                </c:pt>
                <c:pt idx="39">
                  <c:v>3.5672000000000002E-2</c:v>
                </c:pt>
                <c:pt idx="40">
                  <c:v>3.6017E-2</c:v>
                </c:pt>
                <c:pt idx="41">
                  <c:v>3.5915000000000002E-2</c:v>
                </c:pt>
                <c:pt idx="42">
                  <c:v>3.6193999999999997E-2</c:v>
                </c:pt>
                <c:pt idx="43">
                  <c:v>3.6298999999999998E-2</c:v>
                </c:pt>
                <c:pt idx="44">
                  <c:v>3.5615000000000001E-2</c:v>
                </c:pt>
                <c:pt idx="45">
                  <c:v>3.5901000000000002E-2</c:v>
                </c:pt>
                <c:pt idx="46">
                  <c:v>3.5876999999999999E-2</c:v>
                </c:pt>
                <c:pt idx="47">
                  <c:v>3.5038E-2</c:v>
                </c:pt>
                <c:pt idx="48">
                  <c:v>3.4492000000000002E-2</c:v>
                </c:pt>
                <c:pt idx="49">
                  <c:v>3.4236000000000003E-2</c:v>
                </c:pt>
                <c:pt idx="50">
                  <c:v>3.2848000000000002E-2</c:v>
                </c:pt>
                <c:pt idx="51">
                  <c:v>3.2481999999999997E-2</c:v>
                </c:pt>
                <c:pt idx="52">
                  <c:v>3.1497999999999998E-2</c:v>
                </c:pt>
                <c:pt idx="53">
                  <c:v>3.1142E-2</c:v>
                </c:pt>
                <c:pt idx="54">
                  <c:v>3.1458E-2</c:v>
                </c:pt>
                <c:pt idx="55">
                  <c:v>3.2101999999999999E-2</c:v>
                </c:pt>
                <c:pt idx="56">
                  <c:v>3.1271E-2</c:v>
                </c:pt>
                <c:pt idx="57">
                  <c:v>3.1264E-2</c:v>
                </c:pt>
                <c:pt idx="58">
                  <c:v>3.2307000000000002E-2</c:v>
                </c:pt>
                <c:pt idx="59">
                  <c:v>3.2518999999999999E-2</c:v>
                </c:pt>
                <c:pt idx="60">
                  <c:v>3.2176000000000003E-2</c:v>
                </c:pt>
                <c:pt idx="61">
                  <c:v>3.3057999999999997E-2</c:v>
                </c:pt>
                <c:pt idx="62">
                  <c:v>3.2395E-2</c:v>
                </c:pt>
                <c:pt idx="63">
                  <c:v>3.1886999999999999E-2</c:v>
                </c:pt>
                <c:pt idx="64">
                  <c:v>3.1598000000000001E-2</c:v>
                </c:pt>
                <c:pt idx="65">
                  <c:v>3.1358999999999998E-2</c:v>
                </c:pt>
                <c:pt idx="66">
                  <c:v>3.0417E-2</c:v>
                </c:pt>
                <c:pt idx="67">
                  <c:v>3.1133000000000001E-2</c:v>
                </c:pt>
                <c:pt idx="68">
                  <c:v>3.0865E-2</c:v>
                </c:pt>
                <c:pt idx="69">
                  <c:v>3.2106000000000003E-2</c:v>
                </c:pt>
                <c:pt idx="70">
                  <c:v>3.2371999999999998E-2</c:v>
                </c:pt>
                <c:pt idx="71">
                  <c:v>3.1357000000000003E-2</c:v>
                </c:pt>
                <c:pt idx="72">
                  <c:v>3.2142999999999998E-2</c:v>
                </c:pt>
                <c:pt idx="73">
                  <c:v>3.2543000000000002E-2</c:v>
                </c:pt>
                <c:pt idx="74">
                  <c:v>3.3191999999999999E-2</c:v>
                </c:pt>
                <c:pt idx="75">
                  <c:v>3.2273999999999997E-2</c:v>
                </c:pt>
                <c:pt idx="76">
                  <c:v>3.2104000000000001E-2</c:v>
                </c:pt>
                <c:pt idx="77">
                  <c:v>3.1350999999999997E-2</c:v>
                </c:pt>
                <c:pt idx="78">
                  <c:v>3.1032000000000001E-2</c:v>
                </c:pt>
                <c:pt idx="79">
                  <c:v>2.9714999999999998E-2</c:v>
                </c:pt>
                <c:pt idx="80">
                  <c:v>3.1125E-2</c:v>
                </c:pt>
                <c:pt idx="81">
                  <c:v>3.2640000000000002E-2</c:v>
                </c:pt>
                <c:pt idx="82">
                  <c:v>3.2924000000000002E-2</c:v>
                </c:pt>
                <c:pt idx="83">
                  <c:v>3.3354000000000002E-2</c:v>
                </c:pt>
                <c:pt idx="84">
                  <c:v>3.3309999999999999E-2</c:v>
                </c:pt>
                <c:pt idx="85">
                  <c:v>3.3868000000000002E-2</c:v>
                </c:pt>
                <c:pt idx="86">
                  <c:v>3.3931999999999997E-2</c:v>
                </c:pt>
                <c:pt idx="87">
                  <c:v>3.4324E-2</c:v>
                </c:pt>
                <c:pt idx="88">
                  <c:v>3.4805000000000003E-2</c:v>
                </c:pt>
                <c:pt idx="89">
                  <c:v>3.4673000000000002E-2</c:v>
                </c:pt>
                <c:pt idx="90">
                  <c:v>3.4995999999999999E-2</c:v>
                </c:pt>
                <c:pt idx="91">
                  <c:v>3.4137000000000001E-2</c:v>
                </c:pt>
                <c:pt idx="92">
                  <c:v>3.4708000000000003E-2</c:v>
                </c:pt>
                <c:pt idx="93">
                  <c:v>3.4444000000000002E-2</c:v>
                </c:pt>
                <c:pt idx="94">
                  <c:v>3.5597999999999998E-2</c:v>
                </c:pt>
                <c:pt idx="95">
                  <c:v>3.5583999999999998E-2</c:v>
                </c:pt>
                <c:pt idx="96">
                  <c:v>3.5749999999999997E-2</c:v>
                </c:pt>
                <c:pt idx="97">
                  <c:v>3.5285999999999998E-2</c:v>
                </c:pt>
                <c:pt idx="98">
                  <c:v>3.5354999999999998E-2</c:v>
                </c:pt>
                <c:pt idx="99">
                  <c:v>3.4185E-2</c:v>
                </c:pt>
                <c:pt idx="100">
                  <c:v>3.4652000000000002E-2</c:v>
                </c:pt>
                <c:pt idx="101">
                  <c:v>3.4125000000000003E-2</c:v>
                </c:pt>
                <c:pt idx="102">
                  <c:v>3.5409999999999997E-2</c:v>
                </c:pt>
                <c:pt idx="103">
                  <c:v>3.5548999999999997E-2</c:v>
                </c:pt>
                <c:pt idx="104">
                  <c:v>3.4639000000000003E-2</c:v>
                </c:pt>
                <c:pt idx="105">
                  <c:v>3.8025000000000003E-2</c:v>
                </c:pt>
                <c:pt idx="106">
                  <c:v>3.9974000000000003E-2</c:v>
                </c:pt>
                <c:pt idx="107">
                  <c:v>4.0778000000000002E-2</c:v>
                </c:pt>
                <c:pt idx="108">
                  <c:v>4.2483E-2</c:v>
                </c:pt>
                <c:pt idx="109">
                  <c:v>4.1083000000000001E-2</c:v>
                </c:pt>
                <c:pt idx="110">
                  <c:v>3.9267999999999997E-2</c:v>
                </c:pt>
                <c:pt idx="111">
                  <c:v>3.7802000000000002E-2</c:v>
                </c:pt>
                <c:pt idx="112">
                  <c:v>3.7427000000000002E-2</c:v>
                </c:pt>
                <c:pt idx="113">
                  <c:v>3.5645999999999997E-2</c:v>
                </c:pt>
                <c:pt idx="114">
                  <c:v>3.5031E-2</c:v>
                </c:pt>
                <c:pt idx="115">
                  <c:v>3.4960999999999999E-2</c:v>
                </c:pt>
                <c:pt idx="116">
                  <c:v>3.6103000000000003E-2</c:v>
                </c:pt>
                <c:pt idx="117">
                  <c:v>3.5380000000000002E-2</c:v>
                </c:pt>
                <c:pt idx="118">
                  <c:v>3.7276999999999998E-2</c:v>
                </c:pt>
                <c:pt idx="119">
                  <c:v>3.6916999999999998E-2</c:v>
                </c:pt>
                <c:pt idx="120">
                  <c:v>3.5882999999999998E-2</c:v>
                </c:pt>
                <c:pt idx="121">
                  <c:v>3.7268000000000003E-2</c:v>
                </c:pt>
                <c:pt idx="122">
                  <c:v>3.7433000000000001E-2</c:v>
                </c:pt>
                <c:pt idx="123">
                  <c:v>3.7144999999999997E-2</c:v>
                </c:pt>
                <c:pt idx="124">
                  <c:v>3.8782999999999998E-2</c:v>
                </c:pt>
                <c:pt idx="125">
                  <c:v>3.9599000000000002E-2</c:v>
                </c:pt>
                <c:pt idx="126">
                  <c:v>4.0707E-2</c:v>
                </c:pt>
                <c:pt idx="127">
                  <c:v>4.2159000000000002E-2</c:v>
                </c:pt>
                <c:pt idx="128">
                  <c:v>4.3517E-2</c:v>
                </c:pt>
                <c:pt idx="129">
                  <c:v>4.4899000000000001E-2</c:v>
                </c:pt>
                <c:pt idx="130">
                  <c:v>4.4616000000000003E-2</c:v>
                </c:pt>
                <c:pt idx="131">
                  <c:v>4.5755999999999998E-2</c:v>
                </c:pt>
                <c:pt idx="132">
                  <c:v>4.6713999999999999E-2</c:v>
                </c:pt>
                <c:pt idx="133">
                  <c:v>4.3832999999999997E-2</c:v>
                </c:pt>
                <c:pt idx="134">
                  <c:v>4.9610000000000001E-2</c:v>
                </c:pt>
                <c:pt idx="135">
                  <c:v>5.1082000000000002E-2</c:v>
                </c:pt>
                <c:pt idx="136">
                  <c:v>5.1325000000000003E-2</c:v>
                </c:pt>
                <c:pt idx="137">
                  <c:v>5.2663000000000001E-2</c:v>
                </c:pt>
                <c:pt idx="138">
                  <c:v>5.3439E-2</c:v>
                </c:pt>
                <c:pt idx="139">
                  <c:v>6.3178999999999999E-2</c:v>
                </c:pt>
                <c:pt idx="140">
                  <c:v>6.6303000000000001E-2</c:v>
                </c:pt>
                <c:pt idx="141">
                  <c:v>6.7351999999999995E-2</c:v>
                </c:pt>
                <c:pt idx="142">
                  <c:v>7.0338999999999999E-2</c:v>
                </c:pt>
                <c:pt idx="143">
                  <c:v>7.3468000000000006E-2</c:v>
                </c:pt>
                <c:pt idx="144">
                  <c:v>7.2547E-2</c:v>
                </c:pt>
                <c:pt idx="145">
                  <c:v>7.4233999999999994E-2</c:v>
                </c:pt>
                <c:pt idx="146">
                  <c:v>7.7321000000000001E-2</c:v>
                </c:pt>
                <c:pt idx="147">
                  <c:v>7.6369000000000006E-2</c:v>
                </c:pt>
                <c:pt idx="148">
                  <c:v>7.8886999999999999E-2</c:v>
                </c:pt>
                <c:pt idx="149">
                  <c:v>8.2738000000000006E-2</c:v>
                </c:pt>
                <c:pt idx="150">
                  <c:v>8.6819999999999994E-2</c:v>
                </c:pt>
                <c:pt idx="151">
                  <c:v>8.8111999999999996E-2</c:v>
                </c:pt>
                <c:pt idx="152">
                  <c:v>9.1982999999999995E-2</c:v>
                </c:pt>
                <c:pt idx="153">
                  <c:v>9.1898999999999995E-2</c:v>
                </c:pt>
                <c:pt idx="154">
                  <c:v>0.100152</c:v>
                </c:pt>
                <c:pt idx="155">
                  <c:v>9.6153000000000002E-2</c:v>
                </c:pt>
                <c:pt idx="156">
                  <c:v>9.5947000000000005E-2</c:v>
                </c:pt>
                <c:pt idx="157">
                  <c:v>0.10244200000000001</c:v>
                </c:pt>
                <c:pt idx="158">
                  <c:v>0.10423499999999999</c:v>
                </c:pt>
                <c:pt idx="159">
                  <c:v>0.109614</c:v>
                </c:pt>
                <c:pt idx="160">
                  <c:v>0.120811</c:v>
                </c:pt>
                <c:pt idx="161">
                  <c:v>0.12177399999999999</c:v>
                </c:pt>
                <c:pt idx="162">
                  <c:v>0.12548999999999999</c:v>
                </c:pt>
                <c:pt idx="163">
                  <c:v>0.13068399999999999</c:v>
                </c:pt>
                <c:pt idx="164">
                  <c:v>0.13838500000000001</c:v>
                </c:pt>
                <c:pt idx="165">
                  <c:v>0.142876</c:v>
                </c:pt>
                <c:pt idx="166">
                  <c:v>0.13686999999999999</c:v>
                </c:pt>
                <c:pt idx="167">
                  <c:v>0.149282</c:v>
                </c:pt>
                <c:pt idx="168">
                  <c:v>0.157275</c:v>
                </c:pt>
                <c:pt idx="169">
                  <c:v>0.16253300000000001</c:v>
                </c:pt>
                <c:pt idx="170">
                  <c:v>0.17758699999999999</c:v>
                </c:pt>
                <c:pt idx="171">
                  <c:v>0.18676000000000001</c:v>
                </c:pt>
                <c:pt idx="172">
                  <c:v>0.19737199999999999</c:v>
                </c:pt>
                <c:pt idx="173">
                  <c:v>0.202038</c:v>
                </c:pt>
                <c:pt idx="174">
                  <c:v>0.21659900000000001</c:v>
                </c:pt>
                <c:pt idx="175">
                  <c:v>0.22345200000000001</c:v>
                </c:pt>
                <c:pt idx="176">
                  <c:v>0.21681900000000001</c:v>
                </c:pt>
                <c:pt idx="177">
                  <c:v>0.236786</c:v>
                </c:pt>
                <c:pt idx="178">
                  <c:v>0.247783</c:v>
                </c:pt>
                <c:pt idx="179">
                  <c:v>0.24643499999999999</c:v>
                </c:pt>
                <c:pt idx="180">
                  <c:v>0.23672399999999999</c:v>
                </c:pt>
                <c:pt idx="181">
                  <c:v>0.247837</c:v>
                </c:pt>
                <c:pt idx="182">
                  <c:v>0.26916099999999998</c:v>
                </c:pt>
                <c:pt idx="183">
                  <c:v>0.29598200000000002</c:v>
                </c:pt>
                <c:pt idx="184">
                  <c:v>0.30052699999999999</c:v>
                </c:pt>
                <c:pt idx="185">
                  <c:v>0.295678</c:v>
                </c:pt>
                <c:pt idx="186">
                  <c:v>0.28811799999999999</c:v>
                </c:pt>
                <c:pt idx="187">
                  <c:v>0.30104999999999998</c:v>
                </c:pt>
                <c:pt idx="188">
                  <c:v>0.30705700000000002</c:v>
                </c:pt>
                <c:pt idx="189">
                  <c:v>0.30454700000000001</c:v>
                </c:pt>
                <c:pt idx="190">
                  <c:v>0.30930600000000003</c:v>
                </c:pt>
                <c:pt idx="191">
                  <c:v>0.30073</c:v>
                </c:pt>
                <c:pt idx="192">
                  <c:v>0.32075100000000001</c:v>
                </c:pt>
                <c:pt idx="193">
                  <c:v>0.32195200000000002</c:v>
                </c:pt>
                <c:pt idx="194">
                  <c:v>0.32789000000000001</c:v>
                </c:pt>
                <c:pt idx="195">
                  <c:v>0.33575500000000003</c:v>
                </c:pt>
                <c:pt idx="196">
                  <c:v>0.345412</c:v>
                </c:pt>
                <c:pt idx="197">
                  <c:v>0.36279699999999998</c:v>
                </c:pt>
                <c:pt idx="198">
                  <c:v>0.37957000000000002</c:v>
                </c:pt>
                <c:pt idx="199">
                  <c:v>0.401287</c:v>
                </c:pt>
                <c:pt idx="200">
                  <c:v>0.41523900000000002</c:v>
                </c:pt>
                <c:pt idx="201">
                  <c:v>0.43218099999999998</c:v>
                </c:pt>
                <c:pt idx="202">
                  <c:v>0.41793000000000002</c:v>
                </c:pt>
                <c:pt idx="203">
                  <c:v>0.41145500000000002</c:v>
                </c:pt>
                <c:pt idx="204">
                  <c:v>0.42535600000000001</c:v>
                </c:pt>
                <c:pt idx="205">
                  <c:v>0.46242100000000003</c:v>
                </c:pt>
                <c:pt idx="206">
                  <c:v>0.48333599999999999</c:v>
                </c:pt>
                <c:pt idx="207">
                  <c:v>0.49157400000000001</c:v>
                </c:pt>
                <c:pt idx="208">
                  <c:v>0.52387700000000004</c:v>
                </c:pt>
                <c:pt idx="209">
                  <c:v>0.54148499999999999</c:v>
                </c:pt>
                <c:pt idx="210">
                  <c:v>0.55891400000000002</c:v>
                </c:pt>
                <c:pt idx="211">
                  <c:v>0.59350099999999995</c:v>
                </c:pt>
                <c:pt idx="212">
                  <c:v>0.617753</c:v>
                </c:pt>
                <c:pt idx="213">
                  <c:v>0.65341000000000005</c:v>
                </c:pt>
                <c:pt idx="214">
                  <c:v>0.65063199999999999</c:v>
                </c:pt>
                <c:pt idx="215">
                  <c:v>0.66662999999999994</c:v>
                </c:pt>
                <c:pt idx="216">
                  <c:v>0.68316200000000005</c:v>
                </c:pt>
              </c:numCache>
            </c:numRef>
          </c:val>
          <c:extLst>
            <c:ext xmlns:c16="http://schemas.microsoft.com/office/drawing/2014/chart" uri="{C3380CC4-5D6E-409C-BE32-E72D297353CC}">
              <c16:uniqueId val="{0000000A-6299-40EC-AA36-BDB53D93BAB0}"/>
            </c:ext>
          </c:extLst>
        </c:ser>
        <c:ser>
          <c:idx val="8"/>
          <c:order val="11"/>
          <c:tx>
            <c:strRef>
              <c:f>'[U.S. tight oil production (1).xlsx]data'!$J$1</c:f>
              <c:strCache>
                <c:ptCount val="1"/>
                <c:pt idx="0">
                  <c:v>Bonespring (TX &amp; NM Permian)</c:v>
                </c:pt>
              </c:strCache>
            </c:strRef>
          </c:tx>
          <c:spPr>
            <a:solidFill>
              <a:srgbClr val="FB8800"/>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(1).xlsx]data'!$J$2:$J$218</c:f>
              <c:numCache>
                <c:formatCode>#,##0.00</c:formatCode>
                <c:ptCount val="217"/>
                <c:pt idx="0">
                  <c:v>9.358E-3</c:v>
                </c:pt>
                <c:pt idx="1">
                  <c:v>9.1470000000000006E-3</c:v>
                </c:pt>
                <c:pt idx="2">
                  <c:v>8.9960000000000005E-3</c:v>
                </c:pt>
                <c:pt idx="3">
                  <c:v>9.92E-3</c:v>
                </c:pt>
                <c:pt idx="4">
                  <c:v>9.4450000000000003E-3</c:v>
                </c:pt>
                <c:pt idx="5">
                  <c:v>9.1590000000000005E-3</c:v>
                </c:pt>
                <c:pt idx="6">
                  <c:v>9.7660000000000004E-3</c:v>
                </c:pt>
                <c:pt idx="7">
                  <c:v>9.1859999999999997E-3</c:v>
                </c:pt>
                <c:pt idx="8">
                  <c:v>8.9370000000000005E-3</c:v>
                </c:pt>
                <c:pt idx="9">
                  <c:v>9.5809999999999992E-3</c:v>
                </c:pt>
                <c:pt idx="10">
                  <c:v>9.384E-3</c:v>
                </c:pt>
                <c:pt idx="11">
                  <c:v>9.5250000000000005E-3</c:v>
                </c:pt>
                <c:pt idx="12">
                  <c:v>9.3849999999999992E-3</c:v>
                </c:pt>
                <c:pt idx="13">
                  <c:v>9.3769999999999999E-3</c:v>
                </c:pt>
                <c:pt idx="14">
                  <c:v>9.2390000000000007E-3</c:v>
                </c:pt>
                <c:pt idx="15">
                  <c:v>9.6769999999999998E-3</c:v>
                </c:pt>
                <c:pt idx="16">
                  <c:v>9.5180000000000004E-3</c:v>
                </c:pt>
                <c:pt idx="17">
                  <c:v>9.2149999999999992E-3</c:v>
                </c:pt>
                <c:pt idx="18">
                  <c:v>9.3589999999999993E-3</c:v>
                </c:pt>
                <c:pt idx="19">
                  <c:v>1.0015E-2</c:v>
                </c:pt>
                <c:pt idx="20">
                  <c:v>1.0102E-2</c:v>
                </c:pt>
                <c:pt idx="21">
                  <c:v>9.7689999999999999E-3</c:v>
                </c:pt>
                <c:pt idx="22">
                  <c:v>9.2339999999999992E-3</c:v>
                </c:pt>
                <c:pt idx="23">
                  <c:v>9.0270000000000003E-3</c:v>
                </c:pt>
                <c:pt idx="24">
                  <c:v>8.8950000000000001E-3</c:v>
                </c:pt>
                <c:pt idx="25">
                  <c:v>8.9720000000000008E-3</c:v>
                </c:pt>
                <c:pt idx="26">
                  <c:v>8.6250000000000007E-3</c:v>
                </c:pt>
                <c:pt idx="27">
                  <c:v>8.9779999999999999E-3</c:v>
                </c:pt>
                <c:pt idx="28">
                  <c:v>8.6250000000000007E-3</c:v>
                </c:pt>
                <c:pt idx="29">
                  <c:v>8.3160000000000005E-3</c:v>
                </c:pt>
                <c:pt idx="30">
                  <c:v>8.1340000000000006E-3</c:v>
                </c:pt>
                <c:pt idx="31">
                  <c:v>7.7770000000000001E-3</c:v>
                </c:pt>
                <c:pt idx="32">
                  <c:v>8.1419999999999999E-3</c:v>
                </c:pt>
                <c:pt idx="33">
                  <c:v>8.038E-3</c:v>
                </c:pt>
                <c:pt idx="34">
                  <c:v>8.0829999999999999E-3</c:v>
                </c:pt>
                <c:pt idx="35">
                  <c:v>7.5919999999999998E-3</c:v>
                </c:pt>
                <c:pt idx="36">
                  <c:v>7.515E-3</c:v>
                </c:pt>
                <c:pt idx="37">
                  <c:v>7.391E-3</c:v>
                </c:pt>
                <c:pt idx="38">
                  <c:v>7.9970000000000006E-3</c:v>
                </c:pt>
                <c:pt idx="39">
                  <c:v>8.9949999999999995E-3</c:v>
                </c:pt>
                <c:pt idx="40">
                  <c:v>8.6359999999999996E-3</c:v>
                </c:pt>
                <c:pt idx="41">
                  <c:v>8.5850000000000006E-3</c:v>
                </c:pt>
                <c:pt idx="42">
                  <c:v>9.1039999999999992E-3</c:v>
                </c:pt>
                <c:pt idx="43">
                  <c:v>8.6070000000000001E-3</c:v>
                </c:pt>
                <c:pt idx="44">
                  <c:v>8.7819999999999999E-3</c:v>
                </c:pt>
                <c:pt idx="45">
                  <c:v>9.2700000000000005E-3</c:v>
                </c:pt>
                <c:pt idx="46">
                  <c:v>1.0217E-2</c:v>
                </c:pt>
                <c:pt idx="47">
                  <c:v>9.2610000000000001E-3</c:v>
                </c:pt>
                <c:pt idx="48">
                  <c:v>9.7769999999999992E-3</c:v>
                </c:pt>
                <c:pt idx="49">
                  <c:v>9.5200000000000007E-3</c:v>
                </c:pt>
                <c:pt idx="50">
                  <c:v>9.502E-3</c:v>
                </c:pt>
                <c:pt idx="51">
                  <c:v>9.7839999999999993E-3</c:v>
                </c:pt>
                <c:pt idx="52">
                  <c:v>9.9609999999999994E-3</c:v>
                </c:pt>
                <c:pt idx="53">
                  <c:v>9.7280000000000005E-3</c:v>
                </c:pt>
                <c:pt idx="54">
                  <c:v>9.6539999999999994E-3</c:v>
                </c:pt>
                <c:pt idx="55">
                  <c:v>9.6589999999999992E-3</c:v>
                </c:pt>
                <c:pt idx="56">
                  <c:v>9.4219999999999998E-3</c:v>
                </c:pt>
                <c:pt idx="57">
                  <c:v>1.0078999999999999E-2</c:v>
                </c:pt>
                <c:pt idx="58">
                  <c:v>9.9760000000000005E-3</c:v>
                </c:pt>
                <c:pt idx="59">
                  <c:v>9.3329999999999993E-3</c:v>
                </c:pt>
                <c:pt idx="60">
                  <c:v>9.1129999999999996E-3</c:v>
                </c:pt>
                <c:pt idx="61">
                  <c:v>9.0880000000000006E-3</c:v>
                </c:pt>
                <c:pt idx="62">
                  <c:v>9.0390000000000002E-3</c:v>
                </c:pt>
                <c:pt idx="63">
                  <c:v>9.3919999999999993E-3</c:v>
                </c:pt>
                <c:pt idx="64">
                  <c:v>9.2619999999999994E-3</c:v>
                </c:pt>
                <c:pt idx="65">
                  <c:v>9.3019999999999995E-3</c:v>
                </c:pt>
                <c:pt idx="66">
                  <c:v>8.7539999999999996E-3</c:v>
                </c:pt>
                <c:pt idx="67">
                  <c:v>8.8419999999999992E-3</c:v>
                </c:pt>
                <c:pt idx="68">
                  <c:v>8.9630000000000005E-3</c:v>
                </c:pt>
                <c:pt idx="69">
                  <c:v>9.4730000000000005E-3</c:v>
                </c:pt>
                <c:pt idx="70">
                  <c:v>9.2700000000000005E-3</c:v>
                </c:pt>
                <c:pt idx="71">
                  <c:v>9.3889999999999998E-3</c:v>
                </c:pt>
                <c:pt idx="72">
                  <c:v>9.4470000000000005E-3</c:v>
                </c:pt>
                <c:pt idx="73">
                  <c:v>9.2700000000000005E-3</c:v>
                </c:pt>
                <c:pt idx="74">
                  <c:v>9.2669999999999992E-3</c:v>
                </c:pt>
                <c:pt idx="75">
                  <c:v>9.5860000000000008E-3</c:v>
                </c:pt>
                <c:pt idx="76">
                  <c:v>9.4540000000000006E-3</c:v>
                </c:pt>
                <c:pt idx="77">
                  <c:v>9.6329999999999992E-3</c:v>
                </c:pt>
                <c:pt idx="78">
                  <c:v>9.5160000000000002E-3</c:v>
                </c:pt>
                <c:pt idx="79">
                  <c:v>9.6220000000000003E-3</c:v>
                </c:pt>
                <c:pt idx="80">
                  <c:v>1.0137E-2</c:v>
                </c:pt>
                <c:pt idx="81">
                  <c:v>9.9500000000000005E-3</c:v>
                </c:pt>
                <c:pt idx="82">
                  <c:v>1.0895999999999999E-2</c:v>
                </c:pt>
                <c:pt idx="83">
                  <c:v>1.0369E-2</c:v>
                </c:pt>
                <c:pt idx="84">
                  <c:v>1.0285000000000001E-2</c:v>
                </c:pt>
                <c:pt idx="85">
                  <c:v>1.1424999999999999E-2</c:v>
                </c:pt>
                <c:pt idx="86">
                  <c:v>1.1486E-2</c:v>
                </c:pt>
                <c:pt idx="87">
                  <c:v>1.1285E-2</c:v>
                </c:pt>
                <c:pt idx="88">
                  <c:v>1.1512E-2</c:v>
                </c:pt>
                <c:pt idx="89">
                  <c:v>1.1047E-2</c:v>
                </c:pt>
                <c:pt idx="90">
                  <c:v>1.1945000000000001E-2</c:v>
                </c:pt>
                <c:pt idx="91">
                  <c:v>1.2723E-2</c:v>
                </c:pt>
                <c:pt idx="92">
                  <c:v>1.2207000000000001E-2</c:v>
                </c:pt>
                <c:pt idx="93">
                  <c:v>1.2318000000000001E-2</c:v>
                </c:pt>
                <c:pt idx="94">
                  <c:v>1.2251E-2</c:v>
                </c:pt>
                <c:pt idx="95">
                  <c:v>1.3003000000000001E-2</c:v>
                </c:pt>
                <c:pt idx="96">
                  <c:v>1.2588E-2</c:v>
                </c:pt>
                <c:pt idx="97">
                  <c:v>1.3029000000000001E-2</c:v>
                </c:pt>
                <c:pt idx="98">
                  <c:v>1.3676000000000001E-2</c:v>
                </c:pt>
                <c:pt idx="99">
                  <c:v>1.3237000000000001E-2</c:v>
                </c:pt>
                <c:pt idx="100">
                  <c:v>1.2515999999999999E-2</c:v>
                </c:pt>
                <c:pt idx="101">
                  <c:v>1.2684000000000001E-2</c:v>
                </c:pt>
                <c:pt idx="102">
                  <c:v>1.3313E-2</c:v>
                </c:pt>
                <c:pt idx="103">
                  <c:v>1.2921999999999999E-2</c:v>
                </c:pt>
                <c:pt idx="104">
                  <c:v>1.2869999999999999E-2</c:v>
                </c:pt>
                <c:pt idx="105">
                  <c:v>1.4127000000000001E-2</c:v>
                </c:pt>
                <c:pt idx="106">
                  <c:v>1.4533000000000001E-2</c:v>
                </c:pt>
                <c:pt idx="107">
                  <c:v>1.4855999999999999E-2</c:v>
                </c:pt>
                <c:pt idx="108">
                  <c:v>1.5817000000000001E-2</c:v>
                </c:pt>
                <c:pt idx="109">
                  <c:v>1.4928E-2</c:v>
                </c:pt>
                <c:pt idx="110">
                  <c:v>1.5968E-2</c:v>
                </c:pt>
                <c:pt idx="111">
                  <c:v>1.5245E-2</c:v>
                </c:pt>
                <c:pt idx="112">
                  <c:v>1.5325E-2</c:v>
                </c:pt>
                <c:pt idx="113">
                  <c:v>1.4590000000000001E-2</c:v>
                </c:pt>
                <c:pt idx="114">
                  <c:v>1.4762000000000001E-2</c:v>
                </c:pt>
                <c:pt idx="115">
                  <c:v>1.5458E-2</c:v>
                </c:pt>
                <c:pt idx="116">
                  <c:v>1.4589E-2</c:v>
                </c:pt>
                <c:pt idx="117">
                  <c:v>1.5004E-2</c:v>
                </c:pt>
                <c:pt idx="118">
                  <c:v>1.6355000000000001E-2</c:v>
                </c:pt>
                <c:pt idx="119">
                  <c:v>1.6403000000000001E-2</c:v>
                </c:pt>
                <c:pt idx="120">
                  <c:v>1.7750999999999999E-2</c:v>
                </c:pt>
                <c:pt idx="121">
                  <c:v>1.8855E-2</c:v>
                </c:pt>
                <c:pt idx="122">
                  <c:v>1.9193000000000002E-2</c:v>
                </c:pt>
                <c:pt idx="123">
                  <c:v>1.9404999999999999E-2</c:v>
                </c:pt>
                <c:pt idx="124">
                  <c:v>2.0390999999999999E-2</c:v>
                </c:pt>
                <c:pt idx="125">
                  <c:v>1.9392E-2</c:v>
                </c:pt>
                <c:pt idx="126">
                  <c:v>2.0205999999999998E-2</c:v>
                </c:pt>
                <c:pt idx="127">
                  <c:v>2.1704000000000001E-2</c:v>
                </c:pt>
                <c:pt idx="128">
                  <c:v>2.3428000000000001E-2</c:v>
                </c:pt>
                <c:pt idx="129">
                  <c:v>2.7032E-2</c:v>
                </c:pt>
                <c:pt idx="130">
                  <c:v>2.8143999999999999E-2</c:v>
                </c:pt>
                <c:pt idx="131">
                  <c:v>2.8094999999999998E-2</c:v>
                </c:pt>
                <c:pt idx="132">
                  <c:v>3.0658999999999999E-2</c:v>
                </c:pt>
                <c:pt idx="133">
                  <c:v>2.8177000000000001E-2</c:v>
                </c:pt>
                <c:pt idx="134">
                  <c:v>3.4636E-2</c:v>
                </c:pt>
                <c:pt idx="135">
                  <c:v>3.4331E-2</c:v>
                </c:pt>
                <c:pt idx="136">
                  <c:v>3.5432999999999999E-2</c:v>
                </c:pt>
                <c:pt idx="137">
                  <c:v>4.0680000000000001E-2</c:v>
                </c:pt>
                <c:pt idx="138">
                  <c:v>4.3388000000000003E-2</c:v>
                </c:pt>
                <c:pt idx="139">
                  <c:v>4.7495999999999997E-2</c:v>
                </c:pt>
                <c:pt idx="140">
                  <c:v>4.8077000000000002E-2</c:v>
                </c:pt>
                <c:pt idx="141">
                  <c:v>4.9216000000000003E-2</c:v>
                </c:pt>
                <c:pt idx="142">
                  <c:v>5.7113999999999998E-2</c:v>
                </c:pt>
                <c:pt idx="143">
                  <c:v>5.8173000000000002E-2</c:v>
                </c:pt>
                <c:pt idx="144">
                  <c:v>6.2267999999999997E-2</c:v>
                </c:pt>
                <c:pt idx="145">
                  <c:v>6.7551E-2</c:v>
                </c:pt>
                <c:pt idx="146">
                  <c:v>7.0935999999999999E-2</c:v>
                </c:pt>
                <c:pt idx="147">
                  <c:v>7.9306000000000001E-2</c:v>
                </c:pt>
                <c:pt idx="148">
                  <c:v>8.2097000000000003E-2</c:v>
                </c:pt>
                <c:pt idx="149">
                  <c:v>8.4689E-2</c:v>
                </c:pt>
                <c:pt idx="150">
                  <c:v>9.2275999999999997E-2</c:v>
                </c:pt>
                <c:pt idx="151">
                  <c:v>9.4844999999999999E-2</c:v>
                </c:pt>
                <c:pt idx="152">
                  <c:v>9.9982000000000001E-2</c:v>
                </c:pt>
                <c:pt idx="153">
                  <c:v>0.103188</c:v>
                </c:pt>
                <c:pt idx="154">
                  <c:v>0.109449</c:v>
                </c:pt>
                <c:pt idx="155">
                  <c:v>0.112502</c:v>
                </c:pt>
                <c:pt idx="156">
                  <c:v>0.111224</c:v>
                </c:pt>
                <c:pt idx="157">
                  <c:v>0.113575</c:v>
                </c:pt>
                <c:pt idx="158">
                  <c:v>0.119058</c:v>
                </c:pt>
                <c:pt idx="159">
                  <c:v>0.135882</c:v>
                </c:pt>
                <c:pt idx="160">
                  <c:v>0.14432</c:v>
                </c:pt>
                <c:pt idx="161">
                  <c:v>0.15098400000000001</c:v>
                </c:pt>
                <c:pt idx="162">
                  <c:v>0.15038899999999999</c:v>
                </c:pt>
                <c:pt idx="163">
                  <c:v>0.15645100000000001</c:v>
                </c:pt>
                <c:pt idx="164">
                  <c:v>0.164466</c:v>
                </c:pt>
                <c:pt idx="165">
                  <c:v>0.16841500000000001</c:v>
                </c:pt>
                <c:pt idx="166">
                  <c:v>0.16477600000000001</c:v>
                </c:pt>
                <c:pt idx="167">
                  <c:v>0.17286299999999999</c:v>
                </c:pt>
                <c:pt idx="168">
                  <c:v>0.184888</c:v>
                </c:pt>
                <c:pt idx="169">
                  <c:v>0.202519</c:v>
                </c:pt>
                <c:pt idx="170">
                  <c:v>0.20344300000000001</c:v>
                </c:pt>
                <c:pt idx="171">
                  <c:v>0.206346</c:v>
                </c:pt>
                <c:pt idx="172">
                  <c:v>0.21113000000000001</c:v>
                </c:pt>
                <c:pt idx="173">
                  <c:v>0.21917800000000001</c:v>
                </c:pt>
                <c:pt idx="174">
                  <c:v>0.236653</c:v>
                </c:pt>
                <c:pt idx="175">
                  <c:v>0.239869</c:v>
                </c:pt>
                <c:pt idx="176">
                  <c:v>0.228431</c:v>
                </c:pt>
                <c:pt idx="177">
                  <c:v>0.25511299999999998</c:v>
                </c:pt>
                <c:pt idx="178">
                  <c:v>0.26667400000000002</c:v>
                </c:pt>
                <c:pt idx="179">
                  <c:v>0.26603100000000002</c:v>
                </c:pt>
                <c:pt idx="180">
                  <c:v>0.25703799999999999</c:v>
                </c:pt>
                <c:pt idx="181">
                  <c:v>0.28176099999999998</c:v>
                </c:pt>
                <c:pt idx="182">
                  <c:v>0.30547000000000002</c:v>
                </c:pt>
                <c:pt idx="183">
                  <c:v>0.31677</c:v>
                </c:pt>
                <c:pt idx="184">
                  <c:v>0.32438299999999998</c:v>
                </c:pt>
                <c:pt idx="185">
                  <c:v>0.30625400000000003</c:v>
                </c:pt>
                <c:pt idx="186">
                  <c:v>0.30565900000000001</c:v>
                </c:pt>
                <c:pt idx="187">
                  <c:v>0.32316299999999998</c:v>
                </c:pt>
                <c:pt idx="188">
                  <c:v>0.31716299999999997</c:v>
                </c:pt>
                <c:pt idx="189">
                  <c:v>0.31542199999999998</c:v>
                </c:pt>
                <c:pt idx="190">
                  <c:v>0.31812699999999999</c:v>
                </c:pt>
                <c:pt idx="191">
                  <c:v>0.27374199999999999</c:v>
                </c:pt>
                <c:pt idx="192">
                  <c:v>0.29232000000000002</c:v>
                </c:pt>
                <c:pt idx="193">
                  <c:v>0.310278</c:v>
                </c:pt>
                <c:pt idx="194">
                  <c:v>0.30796800000000002</c:v>
                </c:pt>
                <c:pt idx="195">
                  <c:v>0.304309</c:v>
                </c:pt>
                <c:pt idx="196">
                  <c:v>0.29626599999999997</c:v>
                </c:pt>
                <c:pt idx="197">
                  <c:v>0.294437</c:v>
                </c:pt>
                <c:pt idx="198">
                  <c:v>0.29242600000000002</c:v>
                </c:pt>
                <c:pt idx="199">
                  <c:v>0.28393200000000002</c:v>
                </c:pt>
                <c:pt idx="200">
                  <c:v>0.278387</c:v>
                </c:pt>
                <c:pt idx="201">
                  <c:v>0.28318900000000002</c:v>
                </c:pt>
                <c:pt idx="202">
                  <c:v>0.28947200000000001</c:v>
                </c:pt>
                <c:pt idx="203">
                  <c:v>0.29563299999999998</c:v>
                </c:pt>
                <c:pt idx="204">
                  <c:v>0.29721599999999998</c:v>
                </c:pt>
                <c:pt idx="205">
                  <c:v>0.312803</c:v>
                </c:pt>
                <c:pt idx="206">
                  <c:v>0.30322199999999999</c:v>
                </c:pt>
                <c:pt idx="207">
                  <c:v>0.31403900000000001</c:v>
                </c:pt>
                <c:pt idx="208">
                  <c:v>0.32730700000000001</c:v>
                </c:pt>
                <c:pt idx="209">
                  <c:v>0.324096</c:v>
                </c:pt>
                <c:pt idx="210">
                  <c:v>0.32694000000000001</c:v>
                </c:pt>
                <c:pt idx="211">
                  <c:v>0.33384399999999997</c:v>
                </c:pt>
                <c:pt idx="212">
                  <c:v>0.34748600000000002</c:v>
                </c:pt>
                <c:pt idx="213">
                  <c:v>0.35689599999999999</c:v>
                </c:pt>
                <c:pt idx="214">
                  <c:v>0.36598000000000003</c:v>
                </c:pt>
                <c:pt idx="215">
                  <c:v>0.37497900000000001</c:v>
                </c:pt>
                <c:pt idx="216">
                  <c:v>0.38427899999999998</c:v>
                </c:pt>
              </c:numCache>
            </c:numRef>
          </c:val>
          <c:extLst>
            <c:ext xmlns:c16="http://schemas.microsoft.com/office/drawing/2014/chart" uri="{C3380CC4-5D6E-409C-BE32-E72D297353CC}">
              <c16:uniqueId val="{0000000B-6299-40EC-AA36-BDB53D93BAB0}"/>
            </c:ext>
          </c:extLst>
        </c:ser>
        <c:ser>
          <c:idx val="9"/>
          <c:order val="12"/>
          <c:tx>
            <c:strRef>
              <c:f>'[U.S. tight oil production (1).xlsx]data'!$K$1</c:f>
              <c:strCache>
                <c:ptCount val="1"/>
                <c:pt idx="0">
                  <c:v>Spraberry (TX &amp; NM Permian)</c:v>
                </c:pt>
              </c:strCache>
            </c:strRef>
          </c:tx>
          <c:spPr>
            <a:solidFill>
              <a:srgbClr val="00ADFB"/>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(1).xlsx]data'!$K$2:$K$218</c:f>
              <c:numCache>
                <c:formatCode>#,##0.00</c:formatCode>
                <c:ptCount val="217"/>
                <c:pt idx="0">
                  <c:v>7.7844999999999998E-2</c:v>
                </c:pt>
                <c:pt idx="1">
                  <c:v>7.8023999999999996E-2</c:v>
                </c:pt>
                <c:pt idx="2">
                  <c:v>7.6200000000000004E-2</c:v>
                </c:pt>
                <c:pt idx="3">
                  <c:v>7.6446E-2</c:v>
                </c:pt>
                <c:pt idx="4">
                  <c:v>7.5327000000000005E-2</c:v>
                </c:pt>
                <c:pt idx="5">
                  <c:v>7.46E-2</c:v>
                </c:pt>
                <c:pt idx="6">
                  <c:v>7.3509000000000005E-2</c:v>
                </c:pt>
                <c:pt idx="7">
                  <c:v>7.3977000000000001E-2</c:v>
                </c:pt>
                <c:pt idx="8">
                  <c:v>7.4943999999999997E-2</c:v>
                </c:pt>
                <c:pt idx="9">
                  <c:v>7.6446E-2</c:v>
                </c:pt>
                <c:pt idx="10">
                  <c:v>7.6998999999999998E-2</c:v>
                </c:pt>
                <c:pt idx="11">
                  <c:v>7.6078000000000007E-2</c:v>
                </c:pt>
                <c:pt idx="12">
                  <c:v>7.8756999999999994E-2</c:v>
                </c:pt>
                <c:pt idx="13">
                  <c:v>7.7346999999999999E-2</c:v>
                </c:pt>
                <c:pt idx="14">
                  <c:v>7.7446000000000001E-2</c:v>
                </c:pt>
                <c:pt idx="15">
                  <c:v>7.5639999999999999E-2</c:v>
                </c:pt>
                <c:pt idx="16">
                  <c:v>7.5667999999999999E-2</c:v>
                </c:pt>
                <c:pt idx="17">
                  <c:v>7.5465000000000004E-2</c:v>
                </c:pt>
                <c:pt idx="18">
                  <c:v>7.4907000000000001E-2</c:v>
                </c:pt>
                <c:pt idx="19">
                  <c:v>7.5169E-2</c:v>
                </c:pt>
                <c:pt idx="20">
                  <c:v>7.5155E-2</c:v>
                </c:pt>
                <c:pt idx="21">
                  <c:v>7.5819999999999999E-2</c:v>
                </c:pt>
                <c:pt idx="22">
                  <c:v>7.4807999999999999E-2</c:v>
                </c:pt>
                <c:pt idx="23">
                  <c:v>7.5909000000000004E-2</c:v>
                </c:pt>
                <c:pt idx="24">
                  <c:v>7.5965000000000005E-2</c:v>
                </c:pt>
                <c:pt idx="25">
                  <c:v>7.5199000000000002E-2</c:v>
                </c:pt>
                <c:pt idx="26">
                  <c:v>7.4496999999999994E-2</c:v>
                </c:pt>
                <c:pt idx="27">
                  <c:v>7.3305999999999996E-2</c:v>
                </c:pt>
                <c:pt idx="28">
                  <c:v>7.2691000000000006E-2</c:v>
                </c:pt>
                <c:pt idx="29">
                  <c:v>7.0445999999999995E-2</c:v>
                </c:pt>
                <c:pt idx="30">
                  <c:v>6.9662000000000002E-2</c:v>
                </c:pt>
                <c:pt idx="31">
                  <c:v>6.9195000000000007E-2</c:v>
                </c:pt>
                <c:pt idx="32">
                  <c:v>6.9672999999999999E-2</c:v>
                </c:pt>
                <c:pt idx="33">
                  <c:v>7.0051000000000002E-2</c:v>
                </c:pt>
                <c:pt idx="34">
                  <c:v>7.1041999999999994E-2</c:v>
                </c:pt>
                <c:pt idx="35">
                  <c:v>7.1246000000000004E-2</c:v>
                </c:pt>
                <c:pt idx="36">
                  <c:v>7.2221999999999995E-2</c:v>
                </c:pt>
                <c:pt idx="37">
                  <c:v>7.2644E-2</c:v>
                </c:pt>
                <c:pt idx="38">
                  <c:v>7.2596999999999995E-2</c:v>
                </c:pt>
                <c:pt idx="39">
                  <c:v>7.1990999999999999E-2</c:v>
                </c:pt>
                <c:pt idx="40">
                  <c:v>7.0512000000000005E-2</c:v>
                </c:pt>
                <c:pt idx="41">
                  <c:v>7.0036000000000001E-2</c:v>
                </c:pt>
                <c:pt idx="42">
                  <c:v>7.0717000000000002E-2</c:v>
                </c:pt>
                <c:pt idx="43">
                  <c:v>7.0591000000000001E-2</c:v>
                </c:pt>
                <c:pt idx="44">
                  <c:v>7.1915000000000007E-2</c:v>
                </c:pt>
                <c:pt idx="45">
                  <c:v>7.2514999999999996E-2</c:v>
                </c:pt>
                <c:pt idx="46">
                  <c:v>7.3912000000000005E-2</c:v>
                </c:pt>
                <c:pt idx="47">
                  <c:v>7.4715000000000004E-2</c:v>
                </c:pt>
                <c:pt idx="48">
                  <c:v>7.3227E-2</c:v>
                </c:pt>
                <c:pt idx="49">
                  <c:v>7.2850999999999999E-2</c:v>
                </c:pt>
                <c:pt idx="50">
                  <c:v>7.2044999999999998E-2</c:v>
                </c:pt>
                <c:pt idx="51">
                  <c:v>7.2451000000000002E-2</c:v>
                </c:pt>
                <c:pt idx="52">
                  <c:v>7.2106000000000003E-2</c:v>
                </c:pt>
                <c:pt idx="53">
                  <c:v>7.1556999999999996E-2</c:v>
                </c:pt>
                <c:pt idx="54">
                  <c:v>7.2075E-2</c:v>
                </c:pt>
                <c:pt idx="55">
                  <c:v>7.1548E-2</c:v>
                </c:pt>
                <c:pt idx="56">
                  <c:v>7.3851E-2</c:v>
                </c:pt>
                <c:pt idx="57">
                  <c:v>7.4909000000000003E-2</c:v>
                </c:pt>
                <c:pt idx="58">
                  <c:v>7.5693999999999997E-2</c:v>
                </c:pt>
                <c:pt idx="59">
                  <c:v>7.6312000000000005E-2</c:v>
                </c:pt>
                <c:pt idx="60">
                  <c:v>7.8440999999999997E-2</c:v>
                </c:pt>
                <c:pt idx="61">
                  <c:v>7.9785999999999996E-2</c:v>
                </c:pt>
                <c:pt idx="62">
                  <c:v>8.1047999999999995E-2</c:v>
                </c:pt>
                <c:pt idx="63">
                  <c:v>8.0475000000000005E-2</c:v>
                </c:pt>
                <c:pt idx="64">
                  <c:v>7.8560000000000005E-2</c:v>
                </c:pt>
                <c:pt idx="65">
                  <c:v>7.7897999999999995E-2</c:v>
                </c:pt>
                <c:pt idx="66">
                  <c:v>7.7761999999999998E-2</c:v>
                </c:pt>
                <c:pt idx="67">
                  <c:v>7.6909000000000005E-2</c:v>
                </c:pt>
                <c:pt idx="68">
                  <c:v>7.6635999999999996E-2</c:v>
                </c:pt>
                <c:pt idx="69">
                  <c:v>7.9465999999999995E-2</c:v>
                </c:pt>
                <c:pt idx="70">
                  <c:v>8.1045000000000006E-2</c:v>
                </c:pt>
                <c:pt idx="71">
                  <c:v>8.0824999999999994E-2</c:v>
                </c:pt>
                <c:pt idx="72">
                  <c:v>8.0276E-2</c:v>
                </c:pt>
                <c:pt idx="73">
                  <c:v>8.0601999999999993E-2</c:v>
                </c:pt>
                <c:pt idx="74">
                  <c:v>8.0656000000000005E-2</c:v>
                </c:pt>
                <c:pt idx="75">
                  <c:v>7.9030000000000003E-2</c:v>
                </c:pt>
                <c:pt idx="76">
                  <c:v>8.0165E-2</c:v>
                </c:pt>
                <c:pt idx="77">
                  <c:v>7.9994999999999997E-2</c:v>
                </c:pt>
                <c:pt idx="78">
                  <c:v>8.0186999999999994E-2</c:v>
                </c:pt>
                <c:pt idx="79">
                  <c:v>8.1620999999999999E-2</c:v>
                </c:pt>
                <c:pt idx="80">
                  <c:v>8.3750000000000005E-2</c:v>
                </c:pt>
                <c:pt idx="81">
                  <c:v>8.4457000000000004E-2</c:v>
                </c:pt>
                <c:pt idx="82">
                  <c:v>8.6277999999999994E-2</c:v>
                </c:pt>
                <c:pt idx="83">
                  <c:v>8.7892999999999999E-2</c:v>
                </c:pt>
                <c:pt idx="84">
                  <c:v>8.7081000000000006E-2</c:v>
                </c:pt>
                <c:pt idx="85">
                  <c:v>8.9538000000000006E-2</c:v>
                </c:pt>
                <c:pt idx="86">
                  <c:v>9.1024999999999995E-2</c:v>
                </c:pt>
                <c:pt idx="87">
                  <c:v>9.2265E-2</c:v>
                </c:pt>
                <c:pt idx="88">
                  <c:v>9.0103000000000003E-2</c:v>
                </c:pt>
                <c:pt idx="89">
                  <c:v>8.9551000000000006E-2</c:v>
                </c:pt>
                <c:pt idx="90">
                  <c:v>9.3155000000000002E-2</c:v>
                </c:pt>
                <c:pt idx="91">
                  <c:v>9.2949000000000004E-2</c:v>
                </c:pt>
                <c:pt idx="92">
                  <c:v>9.4524999999999998E-2</c:v>
                </c:pt>
                <c:pt idx="93">
                  <c:v>9.6718999999999999E-2</c:v>
                </c:pt>
                <c:pt idx="94">
                  <c:v>9.9118999999999999E-2</c:v>
                </c:pt>
                <c:pt idx="95">
                  <c:v>0.101206</c:v>
                </c:pt>
                <c:pt idx="96">
                  <c:v>0.1016</c:v>
                </c:pt>
                <c:pt idx="97">
                  <c:v>0.10574799999999999</c:v>
                </c:pt>
                <c:pt idx="98">
                  <c:v>0.107957</c:v>
                </c:pt>
                <c:pt idx="99">
                  <c:v>0.1089</c:v>
                </c:pt>
                <c:pt idx="100">
                  <c:v>0.110787</c:v>
                </c:pt>
                <c:pt idx="101">
                  <c:v>0.110667</c:v>
                </c:pt>
                <c:pt idx="102">
                  <c:v>0.116622</c:v>
                </c:pt>
                <c:pt idx="103">
                  <c:v>0.11864</c:v>
                </c:pt>
                <c:pt idx="104">
                  <c:v>0.112889</c:v>
                </c:pt>
                <c:pt idx="105">
                  <c:v>0.123719</c:v>
                </c:pt>
                <c:pt idx="106">
                  <c:v>0.13001799999999999</c:v>
                </c:pt>
                <c:pt idx="107">
                  <c:v>0.13094800000000001</c:v>
                </c:pt>
                <c:pt idx="108">
                  <c:v>0.130137</c:v>
                </c:pt>
                <c:pt idx="109">
                  <c:v>0.131351</c:v>
                </c:pt>
                <c:pt idx="110">
                  <c:v>0.132717</c:v>
                </c:pt>
                <c:pt idx="111">
                  <c:v>0.13167000000000001</c:v>
                </c:pt>
                <c:pt idx="112">
                  <c:v>0.12880900000000001</c:v>
                </c:pt>
                <c:pt idx="113">
                  <c:v>0.12779099999999999</c:v>
                </c:pt>
                <c:pt idx="114">
                  <c:v>0.127168</c:v>
                </c:pt>
                <c:pt idx="115">
                  <c:v>0.12951299999999999</c:v>
                </c:pt>
                <c:pt idx="116">
                  <c:v>0.131073</c:v>
                </c:pt>
                <c:pt idx="117">
                  <c:v>0.13448299999999999</c:v>
                </c:pt>
                <c:pt idx="118">
                  <c:v>0.13814299999999999</c:v>
                </c:pt>
                <c:pt idx="119">
                  <c:v>0.13884299999999999</c:v>
                </c:pt>
                <c:pt idx="120">
                  <c:v>0.142008</c:v>
                </c:pt>
                <c:pt idx="121">
                  <c:v>0.146035</c:v>
                </c:pt>
                <c:pt idx="122">
                  <c:v>0.14722299999999999</c:v>
                </c:pt>
                <c:pt idx="123">
                  <c:v>0.150369</c:v>
                </c:pt>
                <c:pt idx="124">
                  <c:v>0.157249</c:v>
                </c:pt>
                <c:pt idx="125">
                  <c:v>0.158833</c:v>
                </c:pt>
                <c:pt idx="126">
                  <c:v>0.165219</c:v>
                </c:pt>
                <c:pt idx="127">
                  <c:v>0.170767</c:v>
                </c:pt>
                <c:pt idx="128">
                  <c:v>0.175487</c:v>
                </c:pt>
                <c:pt idx="129">
                  <c:v>0.181061</c:v>
                </c:pt>
                <c:pt idx="130">
                  <c:v>0.18990399999999999</c:v>
                </c:pt>
                <c:pt idx="131">
                  <c:v>0.197351</c:v>
                </c:pt>
                <c:pt idx="132">
                  <c:v>0.202515</c:v>
                </c:pt>
                <c:pt idx="133">
                  <c:v>0.19125800000000001</c:v>
                </c:pt>
                <c:pt idx="134">
                  <c:v>0.206956</c:v>
                </c:pt>
                <c:pt idx="135">
                  <c:v>0.20924300000000001</c:v>
                </c:pt>
                <c:pt idx="136">
                  <c:v>0.21620400000000001</c:v>
                </c:pt>
                <c:pt idx="137">
                  <c:v>0.217778</c:v>
                </c:pt>
                <c:pt idx="138">
                  <c:v>0.221855</c:v>
                </c:pt>
                <c:pt idx="139">
                  <c:v>0.22400999999999999</c:v>
                </c:pt>
                <c:pt idx="140">
                  <c:v>0.23045099999999999</c:v>
                </c:pt>
                <c:pt idx="141">
                  <c:v>0.24304500000000001</c:v>
                </c:pt>
                <c:pt idx="142">
                  <c:v>0.25281700000000001</c:v>
                </c:pt>
                <c:pt idx="143">
                  <c:v>0.25424099999999999</c:v>
                </c:pt>
                <c:pt idx="144">
                  <c:v>0.25952500000000001</c:v>
                </c:pt>
                <c:pt idx="145">
                  <c:v>0.26737100000000003</c:v>
                </c:pt>
                <c:pt idx="146">
                  <c:v>0.27173000000000003</c:v>
                </c:pt>
                <c:pt idx="147">
                  <c:v>0.28039500000000001</c:v>
                </c:pt>
                <c:pt idx="148">
                  <c:v>0.28270699999999999</c:v>
                </c:pt>
                <c:pt idx="149">
                  <c:v>0.28623500000000002</c:v>
                </c:pt>
                <c:pt idx="150">
                  <c:v>0.293549</c:v>
                </c:pt>
                <c:pt idx="151">
                  <c:v>0.29881400000000002</c:v>
                </c:pt>
                <c:pt idx="152">
                  <c:v>0.30673</c:v>
                </c:pt>
                <c:pt idx="153">
                  <c:v>0.31734699999999999</c:v>
                </c:pt>
                <c:pt idx="154">
                  <c:v>0.31996799999999997</c:v>
                </c:pt>
                <c:pt idx="155">
                  <c:v>0.32201299999999999</c:v>
                </c:pt>
                <c:pt idx="156">
                  <c:v>0.32326199999999999</c:v>
                </c:pt>
                <c:pt idx="157">
                  <c:v>0.32761400000000002</c:v>
                </c:pt>
                <c:pt idx="158">
                  <c:v>0.33216000000000001</c:v>
                </c:pt>
                <c:pt idx="159">
                  <c:v>0.33572000000000002</c:v>
                </c:pt>
                <c:pt idx="160">
                  <c:v>0.34467900000000001</c:v>
                </c:pt>
                <c:pt idx="161">
                  <c:v>0.34413199999999999</c:v>
                </c:pt>
                <c:pt idx="162">
                  <c:v>0.35389399999999999</c:v>
                </c:pt>
                <c:pt idx="163">
                  <c:v>0.35576799999999997</c:v>
                </c:pt>
                <c:pt idx="164">
                  <c:v>0.36288599999999999</c:v>
                </c:pt>
                <c:pt idx="165">
                  <c:v>0.37206299999999998</c:v>
                </c:pt>
                <c:pt idx="166">
                  <c:v>0.36507800000000001</c:v>
                </c:pt>
                <c:pt idx="167">
                  <c:v>0.38289899999999999</c:v>
                </c:pt>
                <c:pt idx="168">
                  <c:v>0.39624100000000001</c:v>
                </c:pt>
                <c:pt idx="169">
                  <c:v>0.40235100000000001</c:v>
                </c:pt>
                <c:pt idx="170">
                  <c:v>0.41415600000000002</c:v>
                </c:pt>
                <c:pt idx="171">
                  <c:v>0.42038399999999998</c:v>
                </c:pt>
                <c:pt idx="172">
                  <c:v>0.42394300000000001</c:v>
                </c:pt>
                <c:pt idx="173">
                  <c:v>0.43048599999999998</c:v>
                </c:pt>
                <c:pt idx="174">
                  <c:v>0.44383299999999998</c:v>
                </c:pt>
                <c:pt idx="175">
                  <c:v>0.46512700000000001</c:v>
                </c:pt>
                <c:pt idx="176">
                  <c:v>0.47798000000000002</c:v>
                </c:pt>
                <c:pt idx="177">
                  <c:v>0.494838</c:v>
                </c:pt>
                <c:pt idx="178">
                  <c:v>0.513826</c:v>
                </c:pt>
                <c:pt idx="179">
                  <c:v>0.52720900000000004</c:v>
                </c:pt>
                <c:pt idx="180">
                  <c:v>0.494336</c:v>
                </c:pt>
                <c:pt idx="181">
                  <c:v>0.52632599999999996</c:v>
                </c:pt>
                <c:pt idx="182">
                  <c:v>0.54993199999999998</c:v>
                </c:pt>
                <c:pt idx="183">
                  <c:v>0.54580200000000001</c:v>
                </c:pt>
                <c:pt idx="184">
                  <c:v>0.54295899999999997</c:v>
                </c:pt>
                <c:pt idx="185">
                  <c:v>0.55602200000000002</c:v>
                </c:pt>
                <c:pt idx="186">
                  <c:v>0.55703499999999995</c:v>
                </c:pt>
                <c:pt idx="187">
                  <c:v>0.57426600000000005</c:v>
                </c:pt>
                <c:pt idx="188">
                  <c:v>0.58921400000000002</c:v>
                </c:pt>
                <c:pt idx="189">
                  <c:v>0.59349300000000005</c:v>
                </c:pt>
                <c:pt idx="190">
                  <c:v>0.61923099999999998</c:v>
                </c:pt>
                <c:pt idx="191">
                  <c:v>0.597665</c:v>
                </c:pt>
                <c:pt idx="192">
                  <c:v>0.62336899999999995</c:v>
                </c:pt>
                <c:pt idx="193">
                  <c:v>0.63863400000000003</c:v>
                </c:pt>
                <c:pt idx="194">
                  <c:v>0.654636</c:v>
                </c:pt>
                <c:pt idx="195">
                  <c:v>0.66944700000000001</c:v>
                </c:pt>
                <c:pt idx="196">
                  <c:v>0.68323199999999995</c:v>
                </c:pt>
                <c:pt idx="197">
                  <c:v>0.68507300000000004</c:v>
                </c:pt>
                <c:pt idx="198">
                  <c:v>0.70307399999999998</c:v>
                </c:pt>
                <c:pt idx="199">
                  <c:v>0.71246100000000001</c:v>
                </c:pt>
                <c:pt idx="200">
                  <c:v>0.69481800000000005</c:v>
                </c:pt>
                <c:pt idx="201">
                  <c:v>0.71589000000000003</c:v>
                </c:pt>
                <c:pt idx="202">
                  <c:v>0.74371299999999996</c:v>
                </c:pt>
                <c:pt idx="203">
                  <c:v>0.764988</c:v>
                </c:pt>
                <c:pt idx="204">
                  <c:v>0.77560600000000002</c:v>
                </c:pt>
                <c:pt idx="205">
                  <c:v>0.81220300000000001</c:v>
                </c:pt>
                <c:pt idx="206">
                  <c:v>0.82822899999999999</c:v>
                </c:pt>
                <c:pt idx="207">
                  <c:v>0.83999100000000004</c:v>
                </c:pt>
                <c:pt idx="208">
                  <c:v>0.87976299999999996</c:v>
                </c:pt>
                <c:pt idx="209">
                  <c:v>0.90219700000000003</c:v>
                </c:pt>
                <c:pt idx="210">
                  <c:v>0.90766199999999997</c:v>
                </c:pt>
                <c:pt idx="211">
                  <c:v>0.91857800000000001</c:v>
                </c:pt>
                <c:pt idx="212">
                  <c:v>0.96266600000000002</c:v>
                </c:pt>
                <c:pt idx="213">
                  <c:v>0.98873500000000003</c:v>
                </c:pt>
                <c:pt idx="214">
                  <c:v>1.0139009999999999</c:v>
                </c:pt>
                <c:pt idx="215">
                  <c:v>1.0388310000000001</c:v>
                </c:pt>
                <c:pt idx="216">
                  <c:v>1.064595</c:v>
                </c:pt>
              </c:numCache>
            </c:numRef>
          </c:val>
          <c:extLst>
            <c:ext xmlns:c16="http://schemas.microsoft.com/office/drawing/2014/chart" uri="{C3380CC4-5D6E-409C-BE32-E72D297353CC}">
              <c16:uniqueId val="{0000000C-6299-40EC-AA36-BDB53D93BAB0}"/>
            </c:ext>
          </c:extLst>
        </c:ser>
        <c:ser>
          <c:idx val="10"/>
          <c:order val="13"/>
          <c:tx>
            <c:strRef>
              <c:f>'[U.S. tight oil production (1).xlsx]data'!$L$1</c:f>
              <c:strCache>
                <c:ptCount val="1"/>
                <c:pt idx="0">
                  <c:v>Bakken (ND &amp; MT)</c:v>
                </c:pt>
              </c:strCache>
            </c:strRef>
          </c:tx>
          <c:spPr>
            <a:solidFill>
              <a:srgbClr val="10BC9F"/>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(1).xlsx]data'!$L$2:$L$218</c:f>
              <c:numCache>
                <c:formatCode>#,##0.00</c:formatCode>
                <c:ptCount val="217"/>
                <c:pt idx="0">
                  <c:v>2.0865999999999999E-2</c:v>
                </c:pt>
                <c:pt idx="1">
                  <c:v>2.0251999999999999E-2</c:v>
                </c:pt>
                <c:pt idx="2">
                  <c:v>1.9761999999999998E-2</c:v>
                </c:pt>
                <c:pt idx="3">
                  <c:v>2.0031E-2</c:v>
                </c:pt>
                <c:pt idx="4">
                  <c:v>1.9182999999999999E-2</c:v>
                </c:pt>
                <c:pt idx="5">
                  <c:v>1.8846000000000002E-2</c:v>
                </c:pt>
                <c:pt idx="6">
                  <c:v>1.8595E-2</c:v>
                </c:pt>
                <c:pt idx="7">
                  <c:v>1.8244E-2</c:v>
                </c:pt>
                <c:pt idx="8">
                  <c:v>1.8511E-2</c:v>
                </c:pt>
                <c:pt idx="9">
                  <c:v>1.8276000000000001E-2</c:v>
                </c:pt>
                <c:pt idx="10">
                  <c:v>1.8404E-2</c:v>
                </c:pt>
                <c:pt idx="11">
                  <c:v>1.7668E-2</c:v>
                </c:pt>
                <c:pt idx="12">
                  <c:v>1.7330000000000002E-2</c:v>
                </c:pt>
                <c:pt idx="13">
                  <c:v>1.7047E-2</c:v>
                </c:pt>
                <c:pt idx="14">
                  <c:v>1.7426000000000001E-2</c:v>
                </c:pt>
                <c:pt idx="15">
                  <c:v>1.7069000000000001E-2</c:v>
                </c:pt>
                <c:pt idx="16">
                  <c:v>1.7065E-2</c:v>
                </c:pt>
                <c:pt idx="17">
                  <c:v>1.6534E-2</c:v>
                </c:pt>
                <c:pt idx="18">
                  <c:v>1.6091000000000001E-2</c:v>
                </c:pt>
                <c:pt idx="19">
                  <c:v>1.6659E-2</c:v>
                </c:pt>
                <c:pt idx="20">
                  <c:v>1.6761000000000002E-2</c:v>
                </c:pt>
                <c:pt idx="21">
                  <c:v>1.6396000000000001E-2</c:v>
                </c:pt>
                <c:pt idx="22">
                  <c:v>1.6701000000000001E-2</c:v>
                </c:pt>
                <c:pt idx="23">
                  <c:v>1.6752E-2</c:v>
                </c:pt>
                <c:pt idx="24">
                  <c:v>1.6367E-2</c:v>
                </c:pt>
                <c:pt idx="25">
                  <c:v>1.6396999999999998E-2</c:v>
                </c:pt>
                <c:pt idx="26">
                  <c:v>1.6167000000000001E-2</c:v>
                </c:pt>
                <c:pt idx="27">
                  <c:v>1.6234999999999999E-2</c:v>
                </c:pt>
                <c:pt idx="28">
                  <c:v>1.6393999999999999E-2</c:v>
                </c:pt>
                <c:pt idx="29">
                  <c:v>1.6188999999999999E-2</c:v>
                </c:pt>
                <c:pt idx="30">
                  <c:v>1.6147000000000002E-2</c:v>
                </c:pt>
                <c:pt idx="31">
                  <c:v>1.6067999999999999E-2</c:v>
                </c:pt>
                <c:pt idx="32">
                  <c:v>1.6525000000000001E-2</c:v>
                </c:pt>
                <c:pt idx="33">
                  <c:v>1.7129999999999999E-2</c:v>
                </c:pt>
                <c:pt idx="34">
                  <c:v>1.7663999999999999E-2</c:v>
                </c:pt>
                <c:pt idx="35">
                  <c:v>1.7717E-2</c:v>
                </c:pt>
                <c:pt idx="36">
                  <c:v>1.8144E-2</c:v>
                </c:pt>
                <c:pt idx="37">
                  <c:v>1.8835999999999999E-2</c:v>
                </c:pt>
                <c:pt idx="38">
                  <c:v>1.8376E-2</c:v>
                </c:pt>
                <c:pt idx="39">
                  <c:v>1.8464000000000001E-2</c:v>
                </c:pt>
                <c:pt idx="40">
                  <c:v>1.8353000000000001E-2</c:v>
                </c:pt>
                <c:pt idx="41">
                  <c:v>1.8348E-2</c:v>
                </c:pt>
                <c:pt idx="42">
                  <c:v>1.9462E-2</c:v>
                </c:pt>
                <c:pt idx="43">
                  <c:v>1.9604E-2</c:v>
                </c:pt>
                <c:pt idx="44">
                  <c:v>2.1042999999999999E-2</c:v>
                </c:pt>
                <c:pt idx="45">
                  <c:v>2.181E-2</c:v>
                </c:pt>
                <c:pt idx="46">
                  <c:v>2.3505000000000002E-2</c:v>
                </c:pt>
                <c:pt idx="47">
                  <c:v>2.3861E-2</c:v>
                </c:pt>
                <c:pt idx="48">
                  <c:v>2.4871999999999998E-2</c:v>
                </c:pt>
                <c:pt idx="49">
                  <c:v>2.4788000000000001E-2</c:v>
                </c:pt>
                <c:pt idx="50">
                  <c:v>2.7243E-2</c:v>
                </c:pt>
                <c:pt idx="51">
                  <c:v>2.7151000000000002E-2</c:v>
                </c:pt>
                <c:pt idx="52">
                  <c:v>2.8979999999999999E-2</c:v>
                </c:pt>
                <c:pt idx="53">
                  <c:v>3.0868E-2</c:v>
                </c:pt>
                <c:pt idx="54">
                  <c:v>3.1118E-2</c:v>
                </c:pt>
                <c:pt idx="55">
                  <c:v>3.1934999999999998E-2</c:v>
                </c:pt>
                <c:pt idx="56">
                  <c:v>3.5241000000000001E-2</c:v>
                </c:pt>
                <c:pt idx="57">
                  <c:v>3.6534999999999998E-2</c:v>
                </c:pt>
                <c:pt idx="58">
                  <c:v>3.8725999999999997E-2</c:v>
                </c:pt>
                <c:pt idx="59">
                  <c:v>3.9399999999999998E-2</c:v>
                </c:pt>
                <c:pt idx="60">
                  <c:v>4.0805000000000001E-2</c:v>
                </c:pt>
                <c:pt idx="61">
                  <c:v>4.7030000000000002E-2</c:v>
                </c:pt>
                <c:pt idx="62">
                  <c:v>4.8649999999999999E-2</c:v>
                </c:pt>
                <c:pt idx="63">
                  <c:v>5.1520999999999997E-2</c:v>
                </c:pt>
                <c:pt idx="64">
                  <c:v>5.2722999999999999E-2</c:v>
                </c:pt>
                <c:pt idx="65">
                  <c:v>5.2962000000000002E-2</c:v>
                </c:pt>
                <c:pt idx="66">
                  <c:v>5.1900000000000002E-2</c:v>
                </c:pt>
                <c:pt idx="67">
                  <c:v>5.5390000000000002E-2</c:v>
                </c:pt>
                <c:pt idx="68">
                  <c:v>5.7618000000000003E-2</c:v>
                </c:pt>
                <c:pt idx="69">
                  <c:v>5.8737999999999999E-2</c:v>
                </c:pt>
                <c:pt idx="70">
                  <c:v>6.0191000000000001E-2</c:v>
                </c:pt>
                <c:pt idx="71">
                  <c:v>5.9936000000000003E-2</c:v>
                </c:pt>
                <c:pt idx="72">
                  <c:v>5.9860999999999998E-2</c:v>
                </c:pt>
                <c:pt idx="73">
                  <c:v>5.9003E-2</c:v>
                </c:pt>
                <c:pt idx="74">
                  <c:v>5.987E-2</c:v>
                </c:pt>
                <c:pt idx="75">
                  <c:v>5.9137000000000002E-2</c:v>
                </c:pt>
                <c:pt idx="76">
                  <c:v>6.0298999999999998E-2</c:v>
                </c:pt>
                <c:pt idx="77">
                  <c:v>6.2005999999999999E-2</c:v>
                </c:pt>
                <c:pt idx="78">
                  <c:v>6.3340999999999995E-2</c:v>
                </c:pt>
                <c:pt idx="79">
                  <c:v>6.3800999999999997E-2</c:v>
                </c:pt>
                <c:pt idx="80">
                  <c:v>6.6575999999999996E-2</c:v>
                </c:pt>
                <c:pt idx="81">
                  <c:v>6.6607E-2</c:v>
                </c:pt>
                <c:pt idx="82">
                  <c:v>6.6822000000000006E-2</c:v>
                </c:pt>
                <c:pt idx="83">
                  <c:v>6.6952999999999999E-2</c:v>
                </c:pt>
                <c:pt idx="84">
                  <c:v>6.6850000000000007E-2</c:v>
                </c:pt>
                <c:pt idx="85">
                  <c:v>6.7055000000000003E-2</c:v>
                </c:pt>
                <c:pt idx="86">
                  <c:v>6.8554000000000004E-2</c:v>
                </c:pt>
                <c:pt idx="87">
                  <c:v>6.8812999999999999E-2</c:v>
                </c:pt>
                <c:pt idx="88">
                  <c:v>7.3622000000000007E-2</c:v>
                </c:pt>
                <c:pt idx="89">
                  <c:v>7.2793999999999998E-2</c:v>
                </c:pt>
                <c:pt idx="90">
                  <c:v>7.4795E-2</c:v>
                </c:pt>
                <c:pt idx="91">
                  <c:v>7.5327000000000005E-2</c:v>
                </c:pt>
                <c:pt idx="92">
                  <c:v>7.6551999999999995E-2</c:v>
                </c:pt>
                <c:pt idx="93">
                  <c:v>8.1042000000000003E-2</c:v>
                </c:pt>
                <c:pt idx="94">
                  <c:v>7.9987000000000003E-2</c:v>
                </c:pt>
                <c:pt idx="95">
                  <c:v>8.4580000000000002E-2</c:v>
                </c:pt>
                <c:pt idx="96">
                  <c:v>8.5595000000000004E-2</c:v>
                </c:pt>
                <c:pt idx="97">
                  <c:v>8.5248000000000004E-2</c:v>
                </c:pt>
                <c:pt idx="98">
                  <c:v>9.0639999999999998E-2</c:v>
                </c:pt>
                <c:pt idx="99">
                  <c:v>9.7600999999999993E-2</c:v>
                </c:pt>
                <c:pt idx="100">
                  <c:v>0.105326</c:v>
                </c:pt>
                <c:pt idx="101">
                  <c:v>0.11536399999999999</c:v>
                </c:pt>
                <c:pt idx="102">
                  <c:v>0.12049799999999999</c:v>
                </c:pt>
                <c:pt idx="103">
                  <c:v>0.126912</c:v>
                </c:pt>
                <c:pt idx="104">
                  <c:v>0.13964299999999999</c:v>
                </c:pt>
                <c:pt idx="105">
                  <c:v>0.155694</c:v>
                </c:pt>
                <c:pt idx="106">
                  <c:v>0.167407</c:v>
                </c:pt>
                <c:pt idx="107">
                  <c:v>0.157279</c:v>
                </c:pt>
                <c:pt idx="108">
                  <c:v>0.14462900000000001</c:v>
                </c:pt>
                <c:pt idx="109">
                  <c:v>0.15037600000000001</c:v>
                </c:pt>
                <c:pt idx="110">
                  <c:v>0.154471</c:v>
                </c:pt>
                <c:pt idx="111">
                  <c:v>0.15657799999999999</c:v>
                </c:pt>
                <c:pt idx="112">
                  <c:v>0.16484099999999999</c:v>
                </c:pt>
                <c:pt idx="113">
                  <c:v>0.17302899999999999</c:v>
                </c:pt>
                <c:pt idx="114">
                  <c:v>0.18548500000000001</c:v>
                </c:pt>
                <c:pt idx="115">
                  <c:v>0.18856800000000001</c:v>
                </c:pt>
                <c:pt idx="116">
                  <c:v>0.19497600000000001</c:v>
                </c:pt>
                <c:pt idx="117">
                  <c:v>0.19756299999999999</c:v>
                </c:pt>
                <c:pt idx="118">
                  <c:v>0.201572</c:v>
                </c:pt>
                <c:pt idx="119">
                  <c:v>0.199735</c:v>
                </c:pt>
                <c:pt idx="120">
                  <c:v>0.201186</c:v>
                </c:pt>
                <c:pt idx="121">
                  <c:v>0.219998</c:v>
                </c:pt>
                <c:pt idx="122">
                  <c:v>0.235733</c:v>
                </c:pt>
                <c:pt idx="123">
                  <c:v>0.24318999999999999</c:v>
                </c:pt>
                <c:pt idx="124">
                  <c:v>0.258579</c:v>
                </c:pt>
                <c:pt idx="125">
                  <c:v>0.274727</c:v>
                </c:pt>
                <c:pt idx="126">
                  <c:v>0.283078</c:v>
                </c:pt>
                <c:pt idx="127">
                  <c:v>0.29123599999999999</c:v>
                </c:pt>
                <c:pt idx="128">
                  <c:v>0.30541099999999999</c:v>
                </c:pt>
                <c:pt idx="129">
                  <c:v>0.30588399999999999</c:v>
                </c:pt>
                <c:pt idx="130">
                  <c:v>0.32067499999999999</c:v>
                </c:pt>
                <c:pt idx="131">
                  <c:v>0.30893900000000002</c:v>
                </c:pt>
                <c:pt idx="132">
                  <c:v>0.30830800000000003</c:v>
                </c:pt>
                <c:pt idx="133">
                  <c:v>0.31635099999999999</c:v>
                </c:pt>
                <c:pt idx="134">
                  <c:v>0.32733200000000001</c:v>
                </c:pt>
                <c:pt idx="135">
                  <c:v>0.31950099999999998</c:v>
                </c:pt>
                <c:pt idx="136">
                  <c:v>0.33369799999999999</c:v>
                </c:pt>
                <c:pt idx="137">
                  <c:v>0.35480099999999998</c:v>
                </c:pt>
                <c:pt idx="138">
                  <c:v>0.39554699999999998</c:v>
                </c:pt>
                <c:pt idx="139">
                  <c:v>0.41402299999999997</c:v>
                </c:pt>
                <c:pt idx="140">
                  <c:v>0.43255100000000002</c:v>
                </c:pt>
                <c:pt idx="141">
                  <c:v>0.459924</c:v>
                </c:pt>
                <c:pt idx="142">
                  <c:v>0.48087400000000002</c:v>
                </c:pt>
                <c:pt idx="143">
                  <c:v>0.50588699999999998</c:v>
                </c:pt>
                <c:pt idx="144">
                  <c:v>0.51864900000000003</c:v>
                </c:pt>
                <c:pt idx="145">
                  <c:v>0.53192300000000003</c:v>
                </c:pt>
                <c:pt idx="146">
                  <c:v>0.55366499999999996</c:v>
                </c:pt>
                <c:pt idx="147">
                  <c:v>0.58692100000000003</c:v>
                </c:pt>
                <c:pt idx="148">
                  <c:v>0.61639699999999997</c:v>
                </c:pt>
                <c:pt idx="149">
                  <c:v>0.63756999999999997</c:v>
                </c:pt>
                <c:pt idx="150">
                  <c:v>0.65468499999999996</c:v>
                </c:pt>
                <c:pt idx="151">
                  <c:v>0.68147899999999995</c:v>
                </c:pt>
                <c:pt idx="152">
                  <c:v>0.706287</c:v>
                </c:pt>
                <c:pt idx="153">
                  <c:v>0.73398300000000005</c:v>
                </c:pt>
                <c:pt idx="154">
                  <c:v>0.72158999999999995</c:v>
                </c:pt>
                <c:pt idx="155">
                  <c:v>0.75173599999999996</c:v>
                </c:pt>
                <c:pt idx="156">
                  <c:v>0.72317299999999995</c:v>
                </c:pt>
                <c:pt idx="157">
                  <c:v>0.76875499999999997</c:v>
                </c:pt>
                <c:pt idx="158">
                  <c:v>0.77700400000000003</c:v>
                </c:pt>
                <c:pt idx="159">
                  <c:v>0.78182099999999999</c:v>
                </c:pt>
                <c:pt idx="160">
                  <c:v>0.79950699999999997</c:v>
                </c:pt>
                <c:pt idx="161">
                  <c:v>0.81321699999999997</c:v>
                </c:pt>
                <c:pt idx="162">
                  <c:v>0.865004</c:v>
                </c:pt>
                <c:pt idx="163">
                  <c:v>0.90183800000000003</c:v>
                </c:pt>
                <c:pt idx="164">
                  <c:v>0.92363600000000001</c:v>
                </c:pt>
                <c:pt idx="165">
                  <c:v>0.93377100000000002</c:v>
                </c:pt>
                <c:pt idx="166">
                  <c:v>0.96816400000000002</c:v>
                </c:pt>
                <c:pt idx="167">
                  <c:v>0.92586299999999999</c:v>
                </c:pt>
                <c:pt idx="168">
                  <c:v>0.93039000000000005</c:v>
                </c:pt>
                <c:pt idx="169">
                  <c:v>0.94420700000000002</c:v>
                </c:pt>
                <c:pt idx="170">
                  <c:v>0.96689400000000003</c:v>
                </c:pt>
                <c:pt idx="171">
                  <c:v>0.99424100000000004</c:v>
                </c:pt>
                <c:pt idx="172">
                  <c:v>1.0265919999999999</c:v>
                </c:pt>
                <c:pt idx="173">
                  <c:v>1.0844450000000001</c:v>
                </c:pt>
                <c:pt idx="174">
                  <c:v>1.106894</c:v>
                </c:pt>
                <c:pt idx="175">
                  <c:v>1.124536</c:v>
                </c:pt>
                <c:pt idx="176">
                  <c:v>1.176744</c:v>
                </c:pt>
                <c:pt idx="177">
                  <c:v>1.179481</c:v>
                </c:pt>
                <c:pt idx="178">
                  <c:v>1.1822550000000001</c:v>
                </c:pt>
                <c:pt idx="179">
                  <c:v>1.221948</c:v>
                </c:pt>
                <c:pt idx="180">
                  <c:v>1.1869959999999999</c:v>
                </c:pt>
                <c:pt idx="181">
                  <c:v>1.1783459999999999</c:v>
                </c:pt>
                <c:pt idx="182">
                  <c:v>1.1863410000000001</c:v>
                </c:pt>
                <c:pt idx="183">
                  <c:v>1.1655279999999999</c:v>
                </c:pt>
                <c:pt idx="184">
                  <c:v>1.197014</c:v>
                </c:pt>
                <c:pt idx="185">
                  <c:v>1.2038759999999999</c:v>
                </c:pt>
                <c:pt idx="186">
                  <c:v>1.199522</c:v>
                </c:pt>
                <c:pt idx="187">
                  <c:v>1.1792689999999999</c:v>
                </c:pt>
                <c:pt idx="188">
                  <c:v>1.1530069999999999</c:v>
                </c:pt>
                <c:pt idx="189">
                  <c:v>1.1620170000000001</c:v>
                </c:pt>
                <c:pt idx="190">
                  <c:v>1.17082</c:v>
                </c:pt>
                <c:pt idx="191">
                  <c:v>1.13923</c:v>
                </c:pt>
                <c:pt idx="192">
                  <c:v>1.1074900000000001</c:v>
                </c:pt>
                <c:pt idx="193">
                  <c:v>1.1059490000000001</c:v>
                </c:pt>
                <c:pt idx="194">
                  <c:v>1.0970040000000001</c:v>
                </c:pt>
                <c:pt idx="195">
                  <c:v>1.0264489999999999</c:v>
                </c:pt>
                <c:pt idx="196">
                  <c:v>1.0319719999999999</c:v>
                </c:pt>
                <c:pt idx="197">
                  <c:v>1.011417</c:v>
                </c:pt>
                <c:pt idx="198">
                  <c:v>1.013328</c:v>
                </c:pt>
                <c:pt idx="199">
                  <c:v>0.96674000000000004</c:v>
                </c:pt>
                <c:pt idx="200">
                  <c:v>0.955735</c:v>
                </c:pt>
                <c:pt idx="201">
                  <c:v>1.0270969999999999</c:v>
                </c:pt>
                <c:pt idx="202">
                  <c:v>1.0161480000000001</c:v>
                </c:pt>
                <c:pt idx="203">
                  <c:v>0.92907499999999998</c:v>
                </c:pt>
                <c:pt idx="204">
                  <c:v>0.96876899999999999</c:v>
                </c:pt>
                <c:pt idx="205">
                  <c:v>1.014832</c:v>
                </c:pt>
                <c:pt idx="206">
                  <c:v>1.004788</c:v>
                </c:pt>
                <c:pt idx="207">
                  <c:v>1.028122</c:v>
                </c:pt>
                <c:pt idx="208">
                  <c:v>1.0180610000000001</c:v>
                </c:pt>
                <c:pt idx="209">
                  <c:v>1.011493</c:v>
                </c:pt>
                <c:pt idx="210">
                  <c:v>1.027253</c:v>
                </c:pt>
                <c:pt idx="211">
                  <c:v>1.0655570000000001</c:v>
                </c:pt>
                <c:pt idx="212">
                  <c:v>1.084978</c:v>
                </c:pt>
                <c:pt idx="213">
                  <c:v>1.1592849999999999</c:v>
                </c:pt>
                <c:pt idx="214">
                  <c:v>1.1690320000000001</c:v>
                </c:pt>
                <c:pt idx="215">
                  <c:v>1.1705620000000001</c:v>
                </c:pt>
                <c:pt idx="216">
                  <c:v>1.1755599999999999</c:v>
                </c:pt>
              </c:numCache>
            </c:numRef>
          </c:val>
          <c:extLst>
            <c:ext xmlns:c16="http://schemas.microsoft.com/office/drawing/2014/chart" uri="{C3380CC4-5D6E-409C-BE32-E72D297353CC}">
              <c16:uniqueId val="{0000000D-6299-40EC-AA36-BDB53D93BAB0}"/>
            </c:ext>
          </c:extLst>
        </c:ser>
        <c:ser>
          <c:idx val="11"/>
          <c:order val="14"/>
          <c:tx>
            <c:strRef>
              <c:f>'[U.S. tight oil production (1).xlsx]data'!$M$1</c:f>
              <c:strCache>
                <c:ptCount val="1"/>
                <c:pt idx="0">
                  <c:v>Eagle Ford (TX)</c:v>
                </c:pt>
              </c:strCache>
            </c:strRef>
          </c:tx>
          <c:spPr>
            <a:solidFill>
              <a:srgbClr val="004165"/>
            </a:solidFill>
            <a:ln>
              <a:noFill/>
            </a:ln>
            <a:effectLst/>
          </c:spPr>
          <c:cat>
            <c:numRef>
              <c:f>'[U.S. tight oil production (1).xlsx]data'!$A$2:$A$218</c:f>
              <c:numCache>
                <c:formatCode>d\-mmm\-yy</c:formatCode>
                <c:ptCount val="2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numCache>
            </c:numRef>
          </c:cat>
          <c:val>
            <c:numRef>
              <c:f>'[U.S. tight oil production (1).xlsx]data'!$M$2:$M$218</c:f>
              <c:numCache>
                <c:formatCode>#,##0.00</c:formatCode>
                <c:ptCount val="217"/>
                <c:pt idx="0">
                  <c:v>7.9999999999999996E-6</c:v>
                </c:pt>
                <c:pt idx="1">
                  <c:v>3.0000000000000001E-6</c:v>
                </c:pt>
                <c:pt idx="2">
                  <c:v>6.9999999999999999E-6</c:v>
                </c:pt>
                <c:pt idx="3">
                  <c:v>3.0000000000000001E-6</c:v>
                </c:pt>
                <c:pt idx="4">
                  <c:v>5.0000000000000004E-6</c:v>
                </c:pt>
                <c:pt idx="5">
                  <c:v>5.0000000000000004E-6</c:v>
                </c:pt>
                <c:pt idx="6">
                  <c:v>6.0000000000000002E-6</c:v>
                </c:pt>
                <c:pt idx="7">
                  <c:v>3.9999999999999998E-6</c:v>
                </c:pt>
                <c:pt idx="8">
                  <c:v>3.9999999999999998E-6</c:v>
                </c:pt>
                <c:pt idx="9">
                  <c:v>3.9999999999999998E-6</c:v>
                </c:pt>
                <c:pt idx="10">
                  <c:v>3.9999999999999998E-6</c:v>
                </c:pt>
                <c:pt idx="11">
                  <c:v>5.0000000000000004E-6</c:v>
                </c:pt>
                <c:pt idx="12">
                  <c:v>3.9999999999999998E-6</c:v>
                </c:pt>
                <c:pt idx="13">
                  <c:v>3.9999999999999998E-6</c:v>
                </c:pt>
                <c:pt idx="14">
                  <c:v>5.0000000000000004E-6</c:v>
                </c:pt>
                <c:pt idx="15">
                  <c:v>1.9999999999999999E-6</c:v>
                </c:pt>
                <c:pt idx="16">
                  <c:v>6.9999999999999999E-6</c:v>
                </c:pt>
                <c:pt idx="17">
                  <c:v>5.0000000000000004E-6</c:v>
                </c:pt>
                <c:pt idx="18">
                  <c:v>5.0000000000000004E-6</c:v>
                </c:pt>
                <c:pt idx="19">
                  <c:v>5.0000000000000004E-6</c:v>
                </c:pt>
                <c:pt idx="20">
                  <c:v>3.9999999999999998E-6</c:v>
                </c:pt>
                <c:pt idx="21">
                  <c:v>5.0000000000000004E-6</c:v>
                </c:pt>
                <c:pt idx="22">
                  <c:v>5.0000000000000004E-6</c:v>
                </c:pt>
                <c:pt idx="23">
                  <c:v>3.0000000000000001E-6</c:v>
                </c:pt>
                <c:pt idx="24">
                  <c:v>7.9999999999999996E-6</c:v>
                </c:pt>
                <c:pt idx="25">
                  <c:v>5.0000000000000004E-6</c:v>
                </c:pt>
                <c:pt idx="26">
                  <c:v>5.0000000000000004E-6</c:v>
                </c:pt>
                <c:pt idx="27">
                  <c:v>5.0000000000000004E-6</c:v>
                </c:pt>
                <c:pt idx="28">
                  <c:v>7.9999999999999996E-6</c:v>
                </c:pt>
                <c:pt idx="29">
                  <c:v>3.9999999999999998E-6</c:v>
                </c:pt>
                <c:pt idx="30">
                  <c:v>3.9999999999999998E-6</c:v>
                </c:pt>
                <c:pt idx="31">
                  <c:v>3.0000000000000001E-6</c:v>
                </c:pt>
                <c:pt idx="32">
                  <c:v>5.0000000000000004E-6</c:v>
                </c:pt>
                <c:pt idx="33">
                  <c:v>5.0000000000000004E-6</c:v>
                </c:pt>
                <c:pt idx="34">
                  <c:v>3.0000000000000001E-6</c:v>
                </c:pt>
                <c:pt idx="35">
                  <c:v>1.9999999999999999E-6</c:v>
                </c:pt>
                <c:pt idx="36">
                  <c:v>3.9999999999999998E-6</c:v>
                </c:pt>
                <c:pt idx="37">
                  <c:v>3.0000000000000001E-6</c:v>
                </c:pt>
                <c:pt idx="38">
                  <c:v>5.0000000000000004E-6</c:v>
                </c:pt>
                <c:pt idx="39">
                  <c:v>9.9999999999999995E-7</c:v>
                </c:pt>
                <c:pt idx="40">
                  <c:v>0</c:v>
                </c:pt>
                <c:pt idx="41">
                  <c:v>9.9999999999999995E-7</c:v>
                </c:pt>
                <c:pt idx="42">
                  <c:v>6.0000000000000002E-6</c:v>
                </c:pt>
                <c:pt idx="43">
                  <c:v>3.0000000000000001E-6</c:v>
                </c:pt>
                <c:pt idx="44">
                  <c:v>9.9999999999999995E-7</c:v>
                </c:pt>
                <c:pt idx="45">
                  <c:v>3.0000000000000001E-6</c:v>
                </c:pt>
                <c:pt idx="46">
                  <c:v>1.9999999999999999E-6</c:v>
                </c:pt>
                <c:pt idx="47">
                  <c:v>3.9999999999999998E-6</c:v>
                </c:pt>
                <c:pt idx="48">
                  <c:v>3.9999999999999998E-6</c:v>
                </c:pt>
                <c:pt idx="49">
                  <c:v>7.9999999999999996E-6</c:v>
                </c:pt>
                <c:pt idx="50">
                  <c:v>5.0000000000000004E-6</c:v>
                </c:pt>
                <c:pt idx="51">
                  <c:v>3.0000000000000001E-6</c:v>
                </c:pt>
                <c:pt idx="52">
                  <c:v>1.9999999999999999E-6</c:v>
                </c:pt>
                <c:pt idx="53">
                  <c:v>3.9999999999999998E-6</c:v>
                </c:pt>
                <c:pt idx="54">
                  <c:v>5.0000000000000004E-6</c:v>
                </c:pt>
                <c:pt idx="55">
                  <c:v>6.0000000000000002E-6</c:v>
                </c:pt>
                <c:pt idx="56">
                  <c:v>3.0000000000000001E-6</c:v>
                </c:pt>
                <c:pt idx="57">
                  <c:v>3.0000000000000001E-6</c:v>
                </c:pt>
                <c:pt idx="58">
                  <c:v>3.0000000000000001E-6</c:v>
                </c:pt>
                <c:pt idx="59">
                  <c:v>6.9999999999999999E-6</c:v>
                </c:pt>
                <c:pt idx="60">
                  <c:v>3.9999999999999998E-6</c:v>
                </c:pt>
                <c:pt idx="61">
                  <c:v>5.0000000000000004E-6</c:v>
                </c:pt>
                <c:pt idx="62">
                  <c:v>3.9999999999999998E-6</c:v>
                </c:pt>
                <c:pt idx="63">
                  <c:v>6.0000000000000002E-6</c:v>
                </c:pt>
                <c:pt idx="64">
                  <c:v>3.9999999999999998E-6</c:v>
                </c:pt>
                <c:pt idx="65">
                  <c:v>3.9999999999999998E-6</c:v>
                </c:pt>
                <c:pt idx="66">
                  <c:v>3.0000000000000001E-6</c:v>
                </c:pt>
                <c:pt idx="67">
                  <c:v>6.0000000000000002E-6</c:v>
                </c:pt>
                <c:pt idx="68">
                  <c:v>6.0000000000000002E-6</c:v>
                </c:pt>
                <c:pt idx="69">
                  <c:v>5.0000000000000004E-6</c:v>
                </c:pt>
                <c:pt idx="70">
                  <c:v>3.9999999999999998E-6</c:v>
                </c:pt>
                <c:pt idx="71">
                  <c:v>3.9999999999999998E-6</c:v>
                </c:pt>
                <c:pt idx="72">
                  <c:v>5.0000000000000004E-6</c:v>
                </c:pt>
                <c:pt idx="73">
                  <c:v>3.0000000000000001E-6</c:v>
                </c:pt>
                <c:pt idx="74">
                  <c:v>3.0000000000000001E-6</c:v>
                </c:pt>
                <c:pt idx="75">
                  <c:v>3.9999999999999998E-6</c:v>
                </c:pt>
                <c:pt idx="76">
                  <c:v>3.9999999999999998E-6</c:v>
                </c:pt>
                <c:pt idx="77">
                  <c:v>5.0000000000000004E-6</c:v>
                </c:pt>
                <c:pt idx="78">
                  <c:v>3.9999999999999998E-6</c:v>
                </c:pt>
                <c:pt idx="79">
                  <c:v>5.0000000000000004E-6</c:v>
                </c:pt>
                <c:pt idx="80">
                  <c:v>1.2400000000000001E-4</c:v>
                </c:pt>
                <c:pt idx="81">
                  <c:v>1.2300000000000001E-4</c:v>
                </c:pt>
                <c:pt idx="82">
                  <c:v>4.6E-5</c:v>
                </c:pt>
                <c:pt idx="83">
                  <c:v>1.1900000000000001E-4</c:v>
                </c:pt>
                <c:pt idx="84">
                  <c:v>9.2999999999999997E-5</c:v>
                </c:pt>
                <c:pt idx="85">
                  <c:v>1.05E-4</c:v>
                </c:pt>
                <c:pt idx="86">
                  <c:v>8.2999999999999998E-5</c:v>
                </c:pt>
                <c:pt idx="87">
                  <c:v>8.5000000000000006E-5</c:v>
                </c:pt>
                <c:pt idx="88">
                  <c:v>7.8999999999999996E-5</c:v>
                </c:pt>
                <c:pt idx="89">
                  <c:v>7.7999999999999999E-5</c:v>
                </c:pt>
                <c:pt idx="90">
                  <c:v>7.2000000000000002E-5</c:v>
                </c:pt>
                <c:pt idx="91">
                  <c:v>5.8E-5</c:v>
                </c:pt>
                <c:pt idx="92">
                  <c:v>5.0000000000000004E-6</c:v>
                </c:pt>
                <c:pt idx="93">
                  <c:v>2.1999999999999999E-5</c:v>
                </c:pt>
                <c:pt idx="94">
                  <c:v>6.9999999999999999E-6</c:v>
                </c:pt>
                <c:pt idx="95">
                  <c:v>2.5000000000000001E-5</c:v>
                </c:pt>
                <c:pt idx="96">
                  <c:v>8.9000000000000103E-5</c:v>
                </c:pt>
                <c:pt idx="97">
                  <c:v>1.7000000000000001E-4</c:v>
                </c:pt>
                <c:pt idx="98">
                  <c:v>1.73E-4</c:v>
                </c:pt>
                <c:pt idx="99">
                  <c:v>3.5399999999999999E-4</c:v>
                </c:pt>
                <c:pt idx="100">
                  <c:v>4.9100000000000001E-4</c:v>
                </c:pt>
                <c:pt idx="101">
                  <c:v>7.8899999999999999E-4</c:v>
                </c:pt>
                <c:pt idx="102">
                  <c:v>3.6699999999999998E-4</c:v>
                </c:pt>
                <c:pt idx="103">
                  <c:v>3.0899999999999998E-4</c:v>
                </c:pt>
                <c:pt idx="104">
                  <c:v>7.3399999999999995E-4</c:v>
                </c:pt>
                <c:pt idx="105">
                  <c:v>1.1410000000000001E-3</c:v>
                </c:pt>
                <c:pt idx="106">
                  <c:v>1.1249999999999999E-3</c:v>
                </c:pt>
                <c:pt idx="107">
                  <c:v>8.9099999999999997E-4</c:v>
                </c:pt>
                <c:pt idx="108">
                  <c:v>8.83E-4</c:v>
                </c:pt>
                <c:pt idx="109">
                  <c:v>1.194E-3</c:v>
                </c:pt>
                <c:pt idx="110">
                  <c:v>1.3240000000000001E-3</c:v>
                </c:pt>
                <c:pt idx="111">
                  <c:v>1.6949999999999999E-3</c:v>
                </c:pt>
                <c:pt idx="112">
                  <c:v>1.7600000000000001E-3</c:v>
                </c:pt>
                <c:pt idx="113">
                  <c:v>1.4E-3</c:v>
                </c:pt>
                <c:pt idx="114">
                  <c:v>1.9419999999999999E-3</c:v>
                </c:pt>
                <c:pt idx="115">
                  <c:v>2.1459999999999999E-3</c:v>
                </c:pt>
                <c:pt idx="116">
                  <c:v>3.0100000000000001E-3</c:v>
                </c:pt>
                <c:pt idx="117">
                  <c:v>4.8380000000000003E-3</c:v>
                </c:pt>
                <c:pt idx="118">
                  <c:v>6.5310000000000003E-3</c:v>
                </c:pt>
                <c:pt idx="119">
                  <c:v>7.058E-3</c:v>
                </c:pt>
                <c:pt idx="120">
                  <c:v>7.7229999999999998E-3</c:v>
                </c:pt>
                <c:pt idx="121">
                  <c:v>7.489E-3</c:v>
                </c:pt>
                <c:pt idx="122">
                  <c:v>1.2198000000000001E-2</c:v>
                </c:pt>
                <c:pt idx="123">
                  <c:v>1.5518000000000001E-2</c:v>
                </c:pt>
                <c:pt idx="124">
                  <c:v>2.0372999999999999E-2</c:v>
                </c:pt>
                <c:pt idx="125">
                  <c:v>2.6957999999999999E-2</c:v>
                </c:pt>
                <c:pt idx="126">
                  <c:v>3.1045E-2</c:v>
                </c:pt>
                <c:pt idx="127">
                  <c:v>3.5055000000000003E-2</c:v>
                </c:pt>
                <c:pt idx="128">
                  <c:v>4.3438999999999998E-2</c:v>
                </c:pt>
                <c:pt idx="129">
                  <c:v>5.0235000000000002E-2</c:v>
                </c:pt>
                <c:pt idx="130">
                  <c:v>6.4953999999999998E-2</c:v>
                </c:pt>
                <c:pt idx="131">
                  <c:v>8.6225999999999997E-2</c:v>
                </c:pt>
                <c:pt idx="132">
                  <c:v>9.1981999999999994E-2</c:v>
                </c:pt>
                <c:pt idx="133">
                  <c:v>0.10491300000000001</c:v>
                </c:pt>
                <c:pt idx="134">
                  <c:v>0.121959</c:v>
                </c:pt>
                <c:pt idx="135">
                  <c:v>0.135266</c:v>
                </c:pt>
                <c:pt idx="136">
                  <c:v>0.15851699999999999</c:v>
                </c:pt>
                <c:pt idx="137">
                  <c:v>0.17740300000000001</c:v>
                </c:pt>
                <c:pt idx="138">
                  <c:v>0.20908499999999999</c:v>
                </c:pt>
                <c:pt idx="139">
                  <c:v>0.24234800000000001</c:v>
                </c:pt>
                <c:pt idx="140">
                  <c:v>0.27485799999999999</c:v>
                </c:pt>
                <c:pt idx="141">
                  <c:v>0.29836499999999999</c:v>
                </c:pt>
                <c:pt idx="142">
                  <c:v>0.33605299999999999</c:v>
                </c:pt>
                <c:pt idx="143">
                  <c:v>0.36237599999999998</c:v>
                </c:pt>
                <c:pt idx="144">
                  <c:v>0.39119199999999998</c:v>
                </c:pt>
                <c:pt idx="145">
                  <c:v>0.41576200000000002</c:v>
                </c:pt>
                <c:pt idx="146">
                  <c:v>0.44178699999999999</c:v>
                </c:pt>
                <c:pt idx="147">
                  <c:v>0.48822300000000002</c:v>
                </c:pt>
                <c:pt idx="148">
                  <c:v>0.52067699999999995</c:v>
                </c:pt>
                <c:pt idx="149">
                  <c:v>0.54531099999999999</c:v>
                </c:pt>
                <c:pt idx="150">
                  <c:v>0.58134399999999997</c:v>
                </c:pt>
                <c:pt idx="151">
                  <c:v>0.62591200000000002</c:v>
                </c:pt>
                <c:pt idx="152">
                  <c:v>0.63288800000000001</c:v>
                </c:pt>
                <c:pt idx="153">
                  <c:v>0.67459899999999995</c:v>
                </c:pt>
                <c:pt idx="154">
                  <c:v>0.70668600000000004</c:v>
                </c:pt>
                <c:pt idx="155">
                  <c:v>0.74107100000000004</c:v>
                </c:pt>
                <c:pt idx="156">
                  <c:v>0.77609399999999995</c:v>
                </c:pt>
                <c:pt idx="157">
                  <c:v>0.82010300000000003</c:v>
                </c:pt>
                <c:pt idx="158">
                  <c:v>0.86093600000000003</c:v>
                </c:pt>
                <c:pt idx="159">
                  <c:v>0.87505500000000003</c:v>
                </c:pt>
                <c:pt idx="160">
                  <c:v>0.93401900000000004</c:v>
                </c:pt>
                <c:pt idx="161">
                  <c:v>0.98824400000000001</c:v>
                </c:pt>
                <c:pt idx="162">
                  <c:v>1.0179020000000001</c:v>
                </c:pt>
                <c:pt idx="163">
                  <c:v>1.0388269999999999</c:v>
                </c:pt>
                <c:pt idx="164">
                  <c:v>1.068152</c:v>
                </c:pt>
                <c:pt idx="165">
                  <c:v>1.0588439999999999</c:v>
                </c:pt>
                <c:pt idx="166">
                  <c:v>1.0809200000000001</c:v>
                </c:pt>
                <c:pt idx="167">
                  <c:v>1.1444289999999999</c:v>
                </c:pt>
                <c:pt idx="168">
                  <c:v>1.168615</c:v>
                </c:pt>
                <c:pt idx="169">
                  <c:v>1.2122930000000001</c:v>
                </c:pt>
                <c:pt idx="170">
                  <c:v>1.2362249999999999</c:v>
                </c:pt>
                <c:pt idx="171">
                  <c:v>1.304227</c:v>
                </c:pt>
                <c:pt idx="172">
                  <c:v>1.312697</c:v>
                </c:pt>
                <c:pt idx="173">
                  <c:v>1.3795170000000001</c:v>
                </c:pt>
                <c:pt idx="174">
                  <c:v>1.413591</c:v>
                </c:pt>
                <c:pt idx="175">
                  <c:v>1.429173</c:v>
                </c:pt>
                <c:pt idx="176">
                  <c:v>1.4344840000000001</c:v>
                </c:pt>
                <c:pt idx="177">
                  <c:v>1.4598390000000001</c:v>
                </c:pt>
                <c:pt idx="178">
                  <c:v>1.5006349999999999</c:v>
                </c:pt>
                <c:pt idx="179">
                  <c:v>1.5876950000000001</c:v>
                </c:pt>
                <c:pt idx="180">
                  <c:v>1.576732</c:v>
                </c:pt>
                <c:pt idx="181">
                  <c:v>1.599899</c:v>
                </c:pt>
                <c:pt idx="182">
                  <c:v>1.6191070000000001</c:v>
                </c:pt>
                <c:pt idx="183">
                  <c:v>1.566303</c:v>
                </c:pt>
                <c:pt idx="184">
                  <c:v>1.5362709999999999</c:v>
                </c:pt>
                <c:pt idx="185">
                  <c:v>1.493098</c:v>
                </c:pt>
                <c:pt idx="186">
                  <c:v>1.4956160000000001</c:v>
                </c:pt>
                <c:pt idx="187">
                  <c:v>1.441686</c:v>
                </c:pt>
                <c:pt idx="188">
                  <c:v>1.426104</c:v>
                </c:pt>
                <c:pt idx="189">
                  <c:v>1.422169</c:v>
                </c:pt>
                <c:pt idx="190">
                  <c:v>1.385624</c:v>
                </c:pt>
                <c:pt idx="191">
                  <c:v>1.391005</c:v>
                </c:pt>
                <c:pt idx="192">
                  <c:v>1.3587480000000001</c:v>
                </c:pt>
                <c:pt idx="193">
                  <c:v>1.3106850000000001</c:v>
                </c:pt>
                <c:pt idx="194">
                  <c:v>1.266689</c:v>
                </c:pt>
                <c:pt idx="195">
                  <c:v>1.230521</c:v>
                </c:pt>
                <c:pt idx="196">
                  <c:v>1.1783250000000001</c:v>
                </c:pt>
                <c:pt idx="197">
                  <c:v>1.1449929999999999</c:v>
                </c:pt>
                <c:pt idx="198">
                  <c:v>1.121418</c:v>
                </c:pt>
                <c:pt idx="199">
                  <c:v>1.099586</c:v>
                </c:pt>
                <c:pt idx="200">
                  <c:v>1.098247</c:v>
                </c:pt>
                <c:pt idx="201">
                  <c:v>1.0915760000000001</c:v>
                </c:pt>
                <c:pt idx="202">
                  <c:v>1.0789800000000001</c:v>
                </c:pt>
                <c:pt idx="203">
                  <c:v>1.0828469999999999</c:v>
                </c:pt>
                <c:pt idx="204">
                  <c:v>1.0838140000000001</c:v>
                </c:pt>
                <c:pt idx="205">
                  <c:v>1.096611</c:v>
                </c:pt>
                <c:pt idx="206">
                  <c:v>1.086012</c:v>
                </c:pt>
                <c:pt idx="207">
                  <c:v>1.06284</c:v>
                </c:pt>
                <c:pt idx="208">
                  <c:v>1.055823</c:v>
                </c:pt>
                <c:pt idx="209">
                  <c:v>1.0653379999999999</c:v>
                </c:pt>
                <c:pt idx="210">
                  <c:v>1.0776509999999999</c:v>
                </c:pt>
                <c:pt idx="211">
                  <c:v>0.94891300000000001</c:v>
                </c:pt>
                <c:pt idx="212">
                  <c:v>1.0456479999999999</c:v>
                </c:pt>
                <c:pt idx="213">
                  <c:v>1.1202190000000001</c:v>
                </c:pt>
                <c:pt idx="214">
                  <c:v>1.1273409999999999</c:v>
                </c:pt>
                <c:pt idx="215">
                  <c:v>1.1309119999999999</c:v>
                </c:pt>
                <c:pt idx="216">
                  <c:v>1.135893</c:v>
                </c:pt>
              </c:numCache>
            </c:numRef>
          </c:val>
          <c:extLst>
            <c:ext xmlns:c16="http://schemas.microsoft.com/office/drawing/2014/chart" uri="{C3380CC4-5D6E-409C-BE32-E72D297353CC}">
              <c16:uniqueId val="{0000000E-6299-40EC-AA36-BDB53D93BAB0}"/>
            </c:ext>
          </c:extLst>
        </c:ser>
        <c:dLbls>
          <c:showLegendKey val="0"/>
          <c:showVal val="0"/>
          <c:showCatName val="0"/>
          <c:showSerName val="0"/>
          <c:showPercent val="0"/>
          <c:showBubbleSize val="0"/>
        </c:dLbls>
        <c:axId val="-2125534056"/>
        <c:axId val="-2125543544"/>
      </c:areaChart>
      <c:dateAx>
        <c:axId val="-2125534056"/>
        <c:scaling>
          <c:orientation val="minMax"/>
          <c:min val="37622"/>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25543544"/>
        <c:crosses val="autoZero"/>
        <c:auto val="1"/>
        <c:lblOffset val="100"/>
        <c:baseTimeUnit val="months"/>
        <c:majorUnit val="36"/>
        <c:majorTimeUnit val="months"/>
      </c:dateAx>
      <c:valAx>
        <c:axId val="-2125543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25534056"/>
        <c:crosses val="autoZero"/>
        <c:crossBetween val="midCat"/>
      </c:valAx>
      <c:spPr>
        <a:noFill/>
        <a:ln>
          <a:noFill/>
        </a:ln>
        <a:effectLst/>
      </c:spPr>
    </c:plotArea>
    <c:legend>
      <c:legendPos val="l"/>
      <c:layout>
        <c:manualLayout>
          <c:xMode val="edge"/>
          <c:yMode val="edge"/>
          <c:x val="5.7616593148187699E-2"/>
          <c:y val="4.02271965357619E-2"/>
          <c:w val="0.33688179752569702"/>
          <c:h val="0.78575730539225797"/>
        </c:manualLayout>
      </c:layout>
      <c:overlay val="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013734192379401E-2"/>
          <c:y val="3.07620802842824E-2"/>
          <c:w val="0.93718730483553203"/>
          <c:h val="0.78677040579193103"/>
        </c:manualLayout>
      </c:layout>
      <c:lineChart>
        <c:grouping val="standard"/>
        <c:varyColors val="0"/>
        <c:ser>
          <c:idx val="0"/>
          <c:order val="0"/>
          <c:tx>
            <c:v>Money of the Day</c:v>
          </c:tx>
          <c:spPr>
            <a:ln w="28575" cap="rnd">
              <a:solidFill>
                <a:schemeClr val="accent1"/>
              </a:solidFill>
              <a:round/>
            </a:ln>
            <a:effectLst/>
          </c:spPr>
          <c:marker>
            <c:symbol val="none"/>
          </c:marker>
          <c:cat>
            <c:numRef>
              <c:f>'[oil prices bp-statistical-review-of-world-energy-2017.xlsx]Oil - Crude prices since 1861'!$A$104:$A$174</c:f>
              <c:numCache>
                <c:formatCode>General</c:formatCode>
                <c:ptCount val="7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pt idx="64">
                  <c:v>2024</c:v>
                </c:pt>
                <c:pt idx="65">
                  <c:v>2025</c:v>
                </c:pt>
                <c:pt idx="66">
                  <c:v>2026</c:v>
                </c:pt>
                <c:pt idx="67">
                  <c:v>2027</c:v>
                </c:pt>
                <c:pt idx="68">
                  <c:v>2028</c:v>
                </c:pt>
                <c:pt idx="69">
                  <c:v>2029</c:v>
                </c:pt>
                <c:pt idx="70">
                  <c:v>2030</c:v>
                </c:pt>
              </c:numCache>
            </c:numRef>
          </c:cat>
          <c:val>
            <c:numRef>
              <c:f>'[oil prices bp-statistical-review-of-world-energy-2017.xlsx]Oil - Crude prices since 1861'!$B$104:$B$174</c:f>
              <c:numCache>
                <c:formatCode>0.00</c:formatCode>
                <c:ptCount val="71"/>
                <c:pt idx="0">
                  <c:v>1.9</c:v>
                </c:pt>
                <c:pt idx="1">
                  <c:v>1.8</c:v>
                </c:pt>
                <c:pt idx="2">
                  <c:v>1.8</c:v>
                </c:pt>
                <c:pt idx="3">
                  <c:v>1.8</c:v>
                </c:pt>
                <c:pt idx="4">
                  <c:v>1.8</c:v>
                </c:pt>
                <c:pt idx="5">
                  <c:v>1.8</c:v>
                </c:pt>
                <c:pt idx="6">
                  <c:v>1.8</c:v>
                </c:pt>
                <c:pt idx="7">
                  <c:v>1.8</c:v>
                </c:pt>
                <c:pt idx="8">
                  <c:v>1.8</c:v>
                </c:pt>
                <c:pt idx="9">
                  <c:v>1.8</c:v>
                </c:pt>
                <c:pt idx="10">
                  <c:v>1.8</c:v>
                </c:pt>
                <c:pt idx="11">
                  <c:v>2.2400000000000002</c:v>
                </c:pt>
                <c:pt idx="12">
                  <c:v>2.48</c:v>
                </c:pt>
                <c:pt idx="13">
                  <c:v>3.29</c:v>
                </c:pt>
                <c:pt idx="14">
                  <c:v>11.58</c:v>
                </c:pt>
                <c:pt idx="15">
                  <c:v>11.53</c:v>
                </c:pt>
                <c:pt idx="16">
                  <c:v>12.8</c:v>
                </c:pt>
                <c:pt idx="17">
                  <c:v>13.92</c:v>
                </c:pt>
                <c:pt idx="18">
                  <c:v>14.02</c:v>
                </c:pt>
                <c:pt idx="19">
                  <c:v>31.61</c:v>
                </c:pt>
                <c:pt idx="20">
                  <c:v>36.83</c:v>
                </c:pt>
                <c:pt idx="21">
                  <c:v>35.93</c:v>
                </c:pt>
                <c:pt idx="22">
                  <c:v>32.97</c:v>
                </c:pt>
                <c:pt idx="23">
                  <c:v>29.55</c:v>
                </c:pt>
                <c:pt idx="24">
                  <c:v>28.78</c:v>
                </c:pt>
                <c:pt idx="25">
                  <c:v>27.56</c:v>
                </c:pt>
                <c:pt idx="26">
                  <c:v>14.43</c:v>
                </c:pt>
                <c:pt idx="27">
                  <c:v>18.435039370078719</c:v>
                </c:pt>
                <c:pt idx="28">
                  <c:v>14.9238416988417</c:v>
                </c:pt>
                <c:pt idx="29">
                  <c:v>18.226113281250001</c:v>
                </c:pt>
                <c:pt idx="30">
                  <c:v>23.725820312500002</c:v>
                </c:pt>
                <c:pt idx="31">
                  <c:v>20.000914396887151</c:v>
                </c:pt>
                <c:pt idx="32">
                  <c:v>19.320836575875479</c:v>
                </c:pt>
                <c:pt idx="33">
                  <c:v>16.97163424124512</c:v>
                </c:pt>
                <c:pt idx="34">
                  <c:v>15.81762645914397</c:v>
                </c:pt>
                <c:pt idx="35">
                  <c:v>17.016679687499991</c:v>
                </c:pt>
                <c:pt idx="36">
                  <c:v>20.668488372093019</c:v>
                </c:pt>
                <c:pt idx="37">
                  <c:v>19.092587548638122</c:v>
                </c:pt>
                <c:pt idx="38">
                  <c:v>12.71566147859922</c:v>
                </c:pt>
                <c:pt idx="39">
                  <c:v>17.970077821011671</c:v>
                </c:pt>
                <c:pt idx="40">
                  <c:v>28.49544921874994</c:v>
                </c:pt>
                <c:pt idx="41">
                  <c:v>24.44389105058367</c:v>
                </c:pt>
                <c:pt idx="42">
                  <c:v>25.023255813953501</c:v>
                </c:pt>
                <c:pt idx="43">
                  <c:v>28.83070312500001</c:v>
                </c:pt>
                <c:pt idx="44">
                  <c:v>38.265000000000001</c:v>
                </c:pt>
                <c:pt idx="45">
                  <c:v>54.521089494163391</c:v>
                </c:pt>
                <c:pt idx="46">
                  <c:v>65.144062499999976</c:v>
                </c:pt>
                <c:pt idx="47">
                  <c:v>72.389078431372539</c:v>
                </c:pt>
                <c:pt idx="48">
                  <c:v>97.255972762645882</c:v>
                </c:pt>
                <c:pt idx="49">
                  <c:v>61.671264822134397</c:v>
                </c:pt>
                <c:pt idx="50">
                  <c:v>79.495533596837973</c:v>
                </c:pt>
                <c:pt idx="51">
                  <c:v>111.2555976095617</c:v>
                </c:pt>
                <c:pt idx="52">
                  <c:v>111.6697023809523</c:v>
                </c:pt>
                <c:pt idx="53">
                  <c:v>108.65851778656121</c:v>
                </c:pt>
                <c:pt idx="54">
                  <c:v>98.946007905138302</c:v>
                </c:pt>
                <c:pt idx="55">
                  <c:v>52.386758893280643</c:v>
                </c:pt>
                <c:pt idx="56">
                  <c:v>43.734169960474297</c:v>
                </c:pt>
                <c:pt idx="57">
                  <c:v>53.6</c:v>
                </c:pt>
              </c:numCache>
            </c:numRef>
          </c:val>
          <c:smooth val="0"/>
          <c:extLst>
            <c:ext xmlns:c16="http://schemas.microsoft.com/office/drawing/2014/chart" uri="{C3380CC4-5D6E-409C-BE32-E72D297353CC}">
              <c16:uniqueId val="{00000000-FD0F-4FA1-AAB8-79F3ECF44947}"/>
            </c:ext>
          </c:extLst>
        </c:ser>
        <c:ser>
          <c:idx val="1"/>
          <c:order val="1"/>
          <c:tx>
            <c:v>$ 2016</c:v>
          </c:tx>
          <c:spPr>
            <a:ln w="63500" cap="rnd">
              <a:solidFill>
                <a:schemeClr val="accent2"/>
              </a:solidFill>
              <a:prstDash val="sysDot"/>
              <a:round/>
            </a:ln>
            <a:effectLst/>
          </c:spPr>
          <c:marker>
            <c:symbol val="none"/>
          </c:marker>
          <c:dPt>
            <c:idx val="11"/>
            <c:bubble3D val="0"/>
            <c:spPr>
              <a:ln w="63500" cap="rnd">
                <a:solidFill>
                  <a:srgbClr val="00ADFB"/>
                </a:solidFill>
                <a:prstDash val="sysDot"/>
                <a:round/>
              </a:ln>
              <a:effectLst/>
            </c:spPr>
            <c:extLst>
              <c:ext xmlns:c16="http://schemas.microsoft.com/office/drawing/2014/chart" uri="{C3380CC4-5D6E-409C-BE32-E72D297353CC}">
                <c16:uniqueId val="{0000000B-FD0F-4FA1-AAB8-79F3ECF44947}"/>
              </c:ext>
            </c:extLst>
          </c:dPt>
          <c:dPt>
            <c:idx val="12"/>
            <c:bubble3D val="0"/>
            <c:spPr>
              <a:ln w="63500" cap="rnd">
                <a:solidFill>
                  <a:srgbClr val="00ADFB"/>
                </a:solidFill>
                <a:prstDash val="sysDot"/>
                <a:round/>
              </a:ln>
              <a:effectLst/>
            </c:spPr>
            <c:extLst>
              <c:ext xmlns:c16="http://schemas.microsoft.com/office/drawing/2014/chart" uri="{C3380CC4-5D6E-409C-BE32-E72D297353CC}">
                <c16:uniqueId val="{0000000A-FD0F-4FA1-AAB8-79F3ECF44947}"/>
              </c:ext>
            </c:extLst>
          </c:dPt>
          <c:dPt>
            <c:idx val="13"/>
            <c:bubble3D val="0"/>
            <c:spPr>
              <a:ln w="63500" cap="rnd">
                <a:solidFill>
                  <a:srgbClr val="00ADFB"/>
                </a:solidFill>
                <a:prstDash val="sysDot"/>
                <a:round/>
              </a:ln>
              <a:effectLst/>
            </c:spPr>
            <c:extLst>
              <c:ext xmlns:c16="http://schemas.microsoft.com/office/drawing/2014/chart" uri="{C3380CC4-5D6E-409C-BE32-E72D297353CC}">
                <c16:uniqueId val="{00000009-FD0F-4FA1-AAB8-79F3ECF44947}"/>
              </c:ext>
            </c:extLst>
          </c:dPt>
          <c:dPt>
            <c:idx val="14"/>
            <c:bubble3D val="0"/>
            <c:spPr>
              <a:ln w="63500" cap="rnd">
                <a:solidFill>
                  <a:srgbClr val="00ADFB"/>
                </a:solidFill>
                <a:prstDash val="sysDot"/>
                <a:round/>
              </a:ln>
              <a:effectLst/>
            </c:spPr>
            <c:extLst>
              <c:ext xmlns:c16="http://schemas.microsoft.com/office/drawing/2014/chart" uri="{C3380CC4-5D6E-409C-BE32-E72D297353CC}">
                <c16:uniqueId val="{00000008-FD0F-4FA1-AAB8-79F3ECF44947}"/>
              </c:ext>
            </c:extLst>
          </c:dPt>
          <c:dPt>
            <c:idx val="15"/>
            <c:bubble3D val="0"/>
            <c:spPr>
              <a:ln w="63500" cap="rnd">
                <a:solidFill>
                  <a:srgbClr val="00ADFB"/>
                </a:solidFill>
                <a:prstDash val="sysDot"/>
                <a:round/>
              </a:ln>
              <a:effectLst/>
            </c:spPr>
            <c:extLst>
              <c:ext xmlns:c16="http://schemas.microsoft.com/office/drawing/2014/chart" uri="{C3380CC4-5D6E-409C-BE32-E72D297353CC}">
                <c16:uniqueId val="{00000007-FD0F-4FA1-AAB8-79F3ECF44947}"/>
              </c:ext>
            </c:extLst>
          </c:dPt>
          <c:dPt>
            <c:idx val="16"/>
            <c:bubble3D val="0"/>
            <c:spPr>
              <a:ln w="63500" cap="rnd">
                <a:solidFill>
                  <a:srgbClr val="00ADFB"/>
                </a:solidFill>
                <a:prstDash val="sysDot"/>
                <a:round/>
              </a:ln>
              <a:effectLst/>
            </c:spPr>
            <c:extLst>
              <c:ext xmlns:c16="http://schemas.microsoft.com/office/drawing/2014/chart" uri="{C3380CC4-5D6E-409C-BE32-E72D297353CC}">
                <c16:uniqueId val="{00000006-FD0F-4FA1-AAB8-79F3ECF44947}"/>
              </c:ext>
            </c:extLst>
          </c:dPt>
          <c:dPt>
            <c:idx val="17"/>
            <c:bubble3D val="0"/>
            <c:spPr>
              <a:ln w="63500" cap="rnd">
                <a:solidFill>
                  <a:srgbClr val="00ADFB"/>
                </a:solidFill>
                <a:prstDash val="sysDot"/>
                <a:round/>
              </a:ln>
              <a:effectLst/>
            </c:spPr>
            <c:extLst>
              <c:ext xmlns:c16="http://schemas.microsoft.com/office/drawing/2014/chart" uri="{C3380CC4-5D6E-409C-BE32-E72D297353CC}">
                <c16:uniqueId val="{00000005-FD0F-4FA1-AAB8-79F3ECF44947}"/>
              </c:ext>
            </c:extLst>
          </c:dPt>
          <c:dPt>
            <c:idx val="18"/>
            <c:bubble3D val="0"/>
            <c:spPr>
              <a:ln w="63500" cap="rnd">
                <a:solidFill>
                  <a:srgbClr val="00ADFB"/>
                </a:solidFill>
                <a:prstDash val="sysDot"/>
                <a:round/>
              </a:ln>
              <a:effectLst/>
            </c:spPr>
            <c:extLst>
              <c:ext xmlns:c16="http://schemas.microsoft.com/office/drawing/2014/chart" uri="{C3380CC4-5D6E-409C-BE32-E72D297353CC}">
                <c16:uniqueId val="{00000004-FD0F-4FA1-AAB8-79F3ECF44947}"/>
              </c:ext>
            </c:extLst>
          </c:dPt>
          <c:dPt>
            <c:idx val="19"/>
            <c:bubble3D val="0"/>
            <c:spPr>
              <a:ln w="63500" cap="rnd">
                <a:solidFill>
                  <a:srgbClr val="00ADFB"/>
                </a:solidFill>
                <a:prstDash val="sysDot"/>
                <a:round/>
              </a:ln>
              <a:effectLst/>
            </c:spPr>
            <c:extLst>
              <c:ext xmlns:c16="http://schemas.microsoft.com/office/drawing/2014/chart" uri="{C3380CC4-5D6E-409C-BE32-E72D297353CC}">
                <c16:uniqueId val="{00000003-FD0F-4FA1-AAB8-79F3ECF44947}"/>
              </c:ext>
            </c:extLst>
          </c:dPt>
          <c:dPt>
            <c:idx val="20"/>
            <c:bubble3D val="0"/>
            <c:spPr>
              <a:ln w="63500" cap="rnd">
                <a:solidFill>
                  <a:srgbClr val="00ADFB"/>
                </a:solidFill>
                <a:prstDash val="sysDot"/>
                <a:round/>
              </a:ln>
              <a:effectLst/>
            </c:spPr>
            <c:extLst>
              <c:ext xmlns:c16="http://schemas.microsoft.com/office/drawing/2014/chart" uri="{C3380CC4-5D6E-409C-BE32-E72D297353CC}">
                <c16:uniqueId val="{00000002-FD0F-4FA1-AAB8-79F3ECF44947}"/>
              </c:ext>
            </c:extLst>
          </c:dPt>
          <c:dPt>
            <c:idx val="21"/>
            <c:bubble3D val="0"/>
            <c:spPr>
              <a:ln w="63500" cap="rnd">
                <a:solidFill>
                  <a:srgbClr val="0095AB"/>
                </a:solidFill>
                <a:prstDash val="sysDot"/>
                <a:round/>
              </a:ln>
              <a:effectLst/>
            </c:spPr>
            <c:extLst>
              <c:ext xmlns:c16="http://schemas.microsoft.com/office/drawing/2014/chart" uri="{C3380CC4-5D6E-409C-BE32-E72D297353CC}">
                <c16:uniqueId val="{0000000D-FD0F-4FA1-AAB8-79F3ECF44947}"/>
              </c:ext>
            </c:extLst>
          </c:dPt>
          <c:dPt>
            <c:idx val="22"/>
            <c:bubble3D val="0"/>
            <c:spPr>
              <a:ln w="63500" cap="rnd">
                <a:solidFill>
                  <a:srgbClr val="0095AB"/>
                </a:solidFill>
                <a:prstDash val="sysDot"/>
                <a:round/>
              </a:ln>
              <a:effectLst/>
            </c:spPr>
            <c:extLst>
              <c:ext xmlns:c16="http://schemas.microsoft.com/office/drawing/2014/chart" uri="{C3380CC4-5D6E-409C-BE32-E72D297353CC}">
                <c16:uniqueId val="{0000000C-FD0F-4FA1-AAB8-79F3ECF44947}"/>
              </c:ext>
            </c:extLst>
          </c:dPt>
          <c:dPt>
            <c:idx val="23"/>
            <c:bubble3D val="0"/>
            <c:spPr>
              <a:ln w="63500" cap="rnd">
                <a:solidFill>
                  <a:srgbClr val="0095AB"/>
                </a:solidFill>
                <a:prstDash val="sysDot"/>
                <a:round/>
              </a:ln>
              <a:effectLst/>
            </c:spPr>
            <c:extLst>
              <c:ext xmlns:c16="http://schemas.microsoft.com/office/drawing/2014/chart" uri="{C3380CC4-5D6E-409C-BE32-E72D297353CC}">
                <c16:uniqueId val="{0000000F-FD0F-4FA1-AAB8-79F3ECF44947}"/>
              </c:ext>
            </c:extLst>
          </c:dPt>
          <c:dPt>
            <c:idx val="24"/>
            <c:bubble3D val="0"/>
            <c:spPr>
              <a:ln w="63500" cap="rnd">
                <a:solidFill>
                  <a:srgbClr val="0095AB"/>
                </a:solidFill>
                <a:prstDash val="sysDot"/>
                <a:round/>
              </a:ln>
              <a:effectLst/>
            </c:spPr>
            <c:extLst>
              <c:ext xmlns:c16="http://schemas.microsoft.com/office/drawing/2014/chart" uri="{C3380CC4-5D6E-409C-BE32-E72D297353CC}">
                <c16:uniqueId val="{0000000E-FD0F-4FA1-AAB8-79F3ECF44947}"/>
              </c:ext>
            </c:extLst>
          </c:dPt>
          <c:dPt>
            <c:idx val="25"/>
            <c:bubble3D val="0"/>
            <c:spPr>
              <a:ln w="63500" cap="rnd">
                <a:solidFill>
                  <a:srgbClr val="0095AB"/>
                </a:solidFill>
                <a:prstDash val="sysDot"/>
                <a:round/>
              </a:ln>
              <a:effectLst/>
            </c:spPr>
            <c:extLst>
              <c:ext xmlns:c16="http://schemas.microsoft.com/office/drawing/2014/chart" uri="{C3380CC4-5D6E-409C-BE32-E72D297353CC}">
                <c16:uniqueId val="{00000011-FD0F-4FA1-AAB8-79F3ECF44947}"/>
              </c:ext>
            </c:extLst>
          </c:dPt>
          <c:dPt>
            <c:idx val="26"/>
            <c:bubble3D val="0"/>
            <c:spPr>
              <a:ln w="63500" cap="rnd">
                <a:solidFill>
                  <a:srgbClr val="0095AB"/>
                </a:solidFill>
                <a:prstDash val="sysDot"/>
                <a:round/>
              </a:ln>
              <a:effectLst/>
            </c:spPr>
            <c:extLst>
              <c:ext xmlns:c16="http://schemas.microsoft.com/office/drawing/2014/chart" uri="{C3380CC4-5D6E-409C-BE32-E72D297353CC}">
                <c16:uniqueId val="{00000010-FD0F-4FA1-AAB8-79F3ECF44947}"/>
              </c:ext>
            </c:extLst>
          </c:dPt>
          <c:dPt>
            <c:idx val="27"/>
            <c:bubble3D val="0"/>
            <c:spPr>
              <a:ln w="63500" cap="rnd">
                <a:solidFill>
                  <a:srgbClr val="0095AB"/>
                </a:solidFill>
                <a:prstDash val="sysDot"/>
                <a:round/>
              </a:ln>
              <a:effectLst/>
            </c:spPr>
            <c:extLst>
              <c:ext xmlns:c16="http://schemas.microsoft.com/office/drawing/2014/chart" uri="{C3380CC4-5D6E-409C-BE32-E72D297353CC}">
                <c16:uniqueId val="{00000015-FD0F-4FA1-AAB8-79F3ECF44947}"/>
              </c:ext>
            </c:extLst>
          </c:dPt>
          <c:dPt>
            <c:idx val="28"/>
            <c:bubble3D val="0"/>
            <c:spPr>
              <a:ln w="63500" cap="rnd">
                <a:solidFill>
                  <a:srgbClr val="0095AB"/>
                </a:solidFill>
                <a:prstDash val="sysDot"/>
                <a:round/>
              </a:ln>
              <a:effectLst/>
            </c:spPr>
            <c:extLst>
              <c:ext xmlns:c16="http://schemas.microsoft.com/office/drawing/2014/chart" uri="{C3380CC4-5D6E-409C-BE32-E72D297353CC}">
                <c16:uniqueId val="{00000014-FD0F-4FA1-AAB8-79F3ECF44947}"/>
              </c:ext>
            </c:extLst>
          </c:dPt>
          <c:dPt>
            <c:idx val="29"/>
            <c:bubble3D val="0"/>
            <c:spPr>
              <a:ln w="63500" cap="rnd">
                <a:solidFill>
                  <a:srgbClr val="0095AB"/>
                </a:solidFill>
                <a:prstDash val="sysDot"/>
                <a:round/>
              </a:ln>
              <a:effectLst/>
            </c:spPr>
            <c:extLst>
              <c:ext xmlns:c16="http://schemas.microsoft.com/office/drawing/2014/chart" uri="{C3380CC4-5D6E-409C-BE32-E72D297353CC}">
                <c16:uniqueId val="{00000013-FD0F-4FA1-AAB8-79F3ECF44947}"/>
              </c:ext>
            </c:extLst>
          </c:dPt>
          <c:dPt>
            <c:idx val="30"/>
            <c:bubble3D val="0"/>
            <c:spPr>
              <a:ln w="63500" cap="rnd">
                <a:solidFill>
                  <a:srgbClr val="0095AB"/>
                </a:solidFill>
                <a:prstDash val="sysDot"/>
                <a:round/>
              </a:ln>
              <a:effectLst/>
            </c:spPr>
            <c:extLst>
              <c:ext xmlns:c16="http://schemas.microsoft.com/office/drawing/2014/chart" uri="{C3380CC4-5D6E-409C-BE32-E72D297353CC}">
                <c16:uniqueId val="{00000012-FD0F-4FA1-AAB8-79F3ECF44947}"/>
              </c:ext>
            </c:extLst>
          </c:dPt>
          <c:dPt>
            <c:idx val="31"/>
            <c:bubble3D val="0"/>
            <c:spPr>
              <a:ln w="63500" cap="rnd">
                <a:solidFill>
                  <a:schemeClr val="tx1"/>
                </a:solidFill>
                <a:prstDash val="sysDot"/>
                <a:round/>
              </a:ln>
              <a:effectLst/>
            </c:spPr>
            <c:extLst>
              <c:ext xmlns:c16="http://schemas.microsoft.com/office/drawing/2014/chart" uri="{C3380CC4-5D6E-409C-BE32-E72D297353CC}">
                <c16:uniqueId val="{0000001F-FD0F-4FA1-AAB8-79F3ECF44947}"/>
              </c:ext>
            </c:extLst>
          </c:dPt>
          <c:dPt>
            <c:idx val="32"/>
            <c:bubble3D val="0"/>
            <c:spPr>
              <a:ln w="63500" cap="rnd">
                <a:solidFill>
                  <a:schemeClr val="tx1"/>
                </a:solidFill>
                <a:prstDash val="sysDot"/>
                <a:round/>
              </a:ln>
              <a:effectLst/>
            </c:spPr>
            <c:extLst>
              <c:ext xmlns:c16="http://schemas.microsoft.com/office/drawing/2014/chart" uri="{C3380CC4-5D6E-409C-BE32-E72D297353CC}">
                <c16:uniqueId val="{0000001E-FD0F-4FA1-AAB8-79F3ECF44947}"/>
              </c:ext>
            </c:extLst>
          </c:dPt>
          <c:dPt>
            <c:idx val="33"/>
            <c:bubble3D val="0"/>
            <c:spPr>
              <a:ln w="63500" cap="rnd">
                <a:solidFill>
                  <a:schemeClr val="tx1"/>
                </a:solidFill>
                <a:prstDash val="sysDot"/>
                <a:round/>
              </a:ln>
              <a:effectLst/>
            </c:spPr>
            <c:extLst>
              <c:ext xmlns:c16="http://schemas.microsoft.com/office/drawing/2014/chart" uri="{C3380CC4-5D6E-409C-BE32-E72D297353CC}">
                <c16:uniqueId val="{0000001C-FD0F-4FA1-AAB8-79F3ECF44947}"/>
              </c:ext>
            </c:extLst>
          </c:dPt>
          <c:dPt>
            <c:idx val="34"/>
            <c:bubble3D val="0"/>
            <c:spPr>
              <a:ln w="63500" cap="rnd">
                <a:solidFill>
                  <a:schemeClr val="tx1"/>
                </a:solidFill>
                <a:prstDash val="sysDot"/>
                <a:round/>
              </a:ln>
              <a:effectLst/>
            </c:spPr>
            <c:extLst>
              <c:ext xmlns:c16="http://schemas.microsoft.com/office/drawing/2014/chart" uri="{C3380CC4-5D6E-409C-BE32-E72D297353CC}">
                <c16:uniqueId val="{0000001D-FD0F-4FA1-AAB8-79F3ECF44947}"/>
              </c:ext>
            </c:extLst>
          </c:dPt>
          <c:dPt>
            <c:idx val="35"/>
            <c:bubble3D val="0"/>
            <c:spPr>
              <a:ln w="63500" cap="rnd">
                <a:solidFill>
                  <a:schemeClr val="tx1"/>
                </a:solidFill>
                <a:prstDash val="sysDot"/>
                <a:round/>
              </a:ln>
              <a:effectLst/>
            </c:spPr>
            <c:extLst>
              <c:ext xmlns:c16="http://schemas.microsoft.com/office/drawing/2014/chart" uri="{C3380CC4-5D6E-409C-BE32-E72D297353CC}">
                <c16:uniqueId val="{0000001B-FD0F-4FA1-AAB8-79F3ECF44947}"/>
              </c:ext>
            </c:extLst>
          </c:dPt>
          <c:dPt>
            <c:idx val="36"/>
            <c:bubble3D val="0"/>
            <c:spPr>
              <a:ln w="63500" cap="rnd">
                <a:solidFill>
                  <a:schemeClr val="tx1"/>
                </a:solidFill>
                <a:prstDash val="sysDot"/>
                <a:round/>
              </a:ln>
              <a:effectLst/>
            </c:spPr>
            <c:extLst>
              <c:ext xmlns:c16="http://schemas.microsoft.com/office/drawing/2014/chart" uri="{C3380CC4-5D6E-409C-BE32-E72D297353CC}">
                <c16:uniqueId val="{0000001A-FD0F-4FA1-AAB8-79F3ECF44947}"/>
              </c:ext>
            </c:extLst>
          </c:dPt>
          <c:dPt>
            <c:idx val="37"/>
            <c:bubble3D val="0"/>
            <c:spPr>
              <a:ln w="63500" cap="rnd">
                <a:solidFill>
                  <a:schemeClr val="tx1"/>
                </a:solidFill>
                <a:prstDash val="sysDot"/>
                <a:round/>
              </a:ln>
              <a:effectLst/>
            </c:spPr>
            <c:extLst>
              <c:ext xmlns:c16="http://schemas.microsoft.com/office/drawing/2014/chart" uri="{C3380CC4-5D6E-409C-BE32-E72D297353CC}">
                <c16:uniqueId val="{00000019-FD0F-4FA1-AAB8-79F3ECF44947}"/>
              </c:ext>
            </c:extLst>
          </c:dPt>
          <c:dPt>
            <c:idx val="38"/>
            <c:bubble3D val="0"/>
            <c:spPr>
              <a:ln w="63500" cap="rnd">
                <a:solidFill>
                  <a:schemeClr val="tx1"/>
                </a:solidFill>
                <a:prstDash val="sysDot"/>
                <a:round/>
              </a:ln>
              <a:effectLst/>
            </c:spPr>
            <c:extLst>
              <c:ext xmlns:c16="http://schemas.microsoft.com/office/drawing/2014/chart" uri="{C3380CC4-5D6E-409C-BE32-E72D297353CC}">
                <c16:uniqueId val="{00000018-FD0F-4FA1-AAB8-79F3ECF44947}"/>
              </c:ext>
            </c:extLst>
          </c:dPt>
          <c:dPt>
            <c:idx val="39"/>
            <c:bubble3D val="0"/>
            <c:spPr>
              <a:ln w="63500" cap="rnd">
                <a:solidFill>
                  <a:schemeClr val="tx1"/>
                </a:solidFill>
                <a:prstDash val="sysDot"/>
                <a:round/>
              </a:ln>
              <a:effectLst/>
            </c:spPr>
            <c:extLst>
              <c:ext xmlns:c16="http://schemas.microsoft.com/office/drawing/2014/chart" uri="{C3380CC4-5D6E-409C-BE32-E72D297353CC}">
                <c16:uniqueId val="{00000017-FD0F-4FA1-AAB8-79F3ECF44947}"/>
              </c:ext>
            </c:extLst>
          </c:dPt>
          <c:dPt>
            <c:idx val="40"/>
            <c:bubble3D val="0"/>
            <c:spPr>
              <a:ln w="63500" cap="rnd">
                <a:solidFill>
                  <a:schemeClr val="tx1"/>
                </a:solidFill>
                <a:prstDash val="sysDot"/>
                <a:round/>
              </a:ln>
              <a:effectLst/>
            </c:spPr>
            <c:extLst>
              <c:ext xmlns:c16="http://schemas.microsoft.com/office/drawing/2014/chart" uri="{C3380CC4-5D6E-409C-BE32-E72D297353CC}">
                <c16:uniqueId val="{00000016-FD0F-4FA1-AAB8-79F3ECF44947}"/>
              </c:ext>
            </c:extLst>
          </c:dPt>
          <c:dPt>
            <c:idx val="41"/>
            <c:bubble3D val="0"/>
            <c:spPr>
              <a:ln w="63500" cap="rnd">
                <a:solidFill>
                  <a:srgbClr val="FF0000"/>
                </a:solidFill>
                <a:prstDash val="sysDot"/>
                <a:round/>
              </a:ln>
              <a:effectLst/>
            </c:spPr>
            <c:extLst>
              <c:ext xmlns:c16="http://schemas.microsoft.com/office/drawing/2014/chart" uri="{C3380CC4-5D6E-409C-BE32-E72D297353CC}">
                <c16:uniqueId val="{00000026-FD0F-4FA1-AAB8-79F3ECF44947}"/>
              </c:ext>
            </c:extLst>
          </c:dPt>
          <c:dPt>
            <c:idx val="42"/>
            <c:bubble3D val="0"/>
            <c:spPr>
              <a:ln w="63500" cap="rnd">
                <a:solidFill>
                  <a:srgbClr val="FF0000"/>
                </a:solidFill>
                <a:prstDash val="sysDot"/>
                <a:round/>
              </a:ln>
              <a:effectLst/>
            </c:spPr>
            <c:extLst>
              <c:ext xmlns:c16="http://schemas.microsoft.com/office/drawing/2014/chart" uri="{C3380CC4-5D6E-409C-BE32-E72D297353CC}">
                <c16:uniqueId val="{00000027-FD0F-4FA1-AAB8-79F3ECF44947}"/>
              </c:ext>
            </c:extLst>
          </c:dPt>
          <c:dPt>
            <c:idx val="43"/>
            <c:bubble3D val="0"/>
            <c:spPr>
              <a:ln w="63500" cap="rnd">
                <a:solidFill>
                  <a:srgbClr val="FF0000"/>
                </a:solidFill>
                <a:prstDash val="sysDot"/>
                <a:round/>
              </a:ln>
              <a:effectLst/>
            </c:spPr>
            <c:extLst>
              <c:ext xmlns:c16="http://schemas.microsoft.com/office/drawing/2014/chart" uri="{C3380CC4-5D6E-409C-BE32-E72D297353CC}">
                <c16:uniqueId val="{00000025-FD0F-4FA1-AAB8-79F3ECF44947}"/>
              </c:ext>
            </c:extLst>
          </c:dPt>
          <c:dPt>
            <c:idx val="44"/>
            <c:bubble3D val="0"/>
            <c:spPr>
              <a:ln w="63500" cap="rnd">
                <a:solidFill>
                  <a:srgbClr val="FF0000"/>
                </a:solidFill>
                <a:prstDash val="sysDot"/>
                <a:round/>
              </a:ln>
              <a:effectLst/>
            </c:spPr>
            <c:extLst>
              <c:ext xmlns:c16="http://schemas.microsoft.com/office/drawing/2014/chart" uri="{C3380CC4-5D6E-409C-BE32-E72D297353CC}">
                <c16:uniqueId val="{00000024-FD0F-4FA1-AAB8-79F3ECF44947}"/>
              </c:ext>
            </c:extLst>
          </c:dPt>
          <c:dPt>
            <c:idx val="45"/>
            <c:bubble3D val="0"/>
            <c:spPr>
              <a:ln w="63500" cap="rnd">
                <a:solidFill>
                  <a:srgbClr val="FF0000"/>
                </a:solidFill>
                <a:prstDash val="sysDot"/>
                <a:round/>
              </a:ln>
              <a:effectLst/>
            </c:spPr>
            <c:extLst>
              <c:ext xmlns:c16="http://schemas.microsoft.com/office/drawing/2014/chart" uri="{C3380CC4-5D6E-409C-BE32-E72D297353CC}">
                <c16:uniqueId val="{00000023-FD0F-4FA1-AAB8-79F3ECF44947}"/>
              </c:ext>
            </c:extLst>
          </c:dPt>
          <c:dPt>
            <c:idx val="46"/>
            <c:bubble3D val="0"/>
            <c:spPr>
              <a:ln w="63500" cap="rnd">
                <a:solidFill>
                  <a:srgbClr val="FF0000"/>
                </a:solidFill>
                <a:prstDash val="sysDot"/>
                <a:round/>
              </a:ln>
              <a:effectLst/>
            </c:spPr>
            <c:extLst>
              <c:ext xmlns:c16="http://schemas.microsoft.com/office/drawing/2014/chart" uri="{C3380CC4-5D6E-409C-BE32-E72D297353CC}">
                <c16:uniqueId val="{00000022-FD0F-4FA1-AAB8-79F3ECF44947}"/>
              </c:ext>
            </c:extLst>
          </c:dPt>
          <c:dPt>
            <c:idx val="47"/>
            <c:bubble3D val="0"/>
            <c:spPr>
              <a:ln w="63500" cap="rnd">
                <a:solidFill>
                  <a:srgbClr val="FF0000"/>
                </a:solidFill>
                <a:prstDash val="sysDot"/>
                <a:round/>
              </a:ln>
              <a:effectLst/>
            </c:spPr>
            <c:extLst>
              <c:ext xmlns:c16="http://schemas.microsoft.com/office/drawing/2014/chart" uri="{C3380CC4-5D6E-409C-BE32-E72D297353CC}">
                <c16:uniqueId val="{00000021-FD0F-4FA1-AAB8-79F3ECF44947}"/>
              </c:ext>
            </c:extLst>
          </c:dPt>
          <c:dPt>
            <c:idx val="48"/>
            <c:bubble3D val="0"/>
            <c:spPr>
              <a:ln w="63500" cap="rnd">
                <a:solidFill>
                  <a:srgbClr val="FF0000"/>
                </a:solidFill>
                <a:prstDash val="sysDot"/>
                <a:round/>
              </a:ln>
              <a:effectLst/>
            </c:spPr>
            <c:extLst>
              <c:ext xmlns:c16="http://schemas.microsoft.com/office/drawing/2014/chart" uri="{C3380CC4-5D6E-409C-BE32-E72D297353CC}">
                <c16:uniqueId val="{00000020-FD0F-4FA1-AAB8-79F3ECF44947}"/>
              </c:ext>
            </c:extLst>
          </c:dPt>
          <c:dPt>
            <c:idx val="49"/>
            <c:bubble3D val="0"/>
            <c:spPr>
              <a:ln w="63500" cap="rnd">
                <a:solidFill>
                  <a:srgbClr val="FF0000"/>
                </a:solidFill>
                <a:prstDash val="sysDot"/>
                <a:round/>
              </a:ln>
              <a:effectLst/>
            </c:spPr>
            <c:extLst>
              <c:ext xmlns:c16="http://schemas.microsoft.com/office/drawing/2014/chart" uri="{C3380CC4-5D6E-409C-BE32-E72D297353CC}">
                <c16:uniqueId val="{00000030-FD0F-4FA1-AAB8-79F3ECF44947}"/>
              </c:ext>
            </c:extLst>
          </c:dPt>
          <c:dPt>
            <c:idx val="50"/>
            <c:bubble3D val="0"/>
            <c:spPr>
              <a:ln w="63500" cap="rnd">
                <a:solidFill>
                  <a:srgbClr val="FF0000"/>
                </a:solidFill>
                <a:prstDash val="sysDot"/>
                <a:round/>
              </a:ln>
              <a:effectLst/>
            </c:spPr>
            <c:extLst>
              <c:ext xmlns:c16="http://schemas.microsoft.com/office/drawing/2014/chart" uri="{C3380CC4-5D6E-409C-BE32-E72D297353CC}">
                <c16:uniqueId val="{0000002F-FD0F-4FA1-AAB8-79F3ECF44947}"/>
              </c:ext>
            </c:extLst>
          </c:dPt>
          <c:dPt>
            <c:idx val="51"/>
            <c:bubble3D val="0"/>
            <c:spPr>
              <a:ln w="63500" cap="rnd">
                <a:solidFill>
                  <a:srgbClr val="003D65"/>
                </a:solidFill>
                <a:prstDash val="sysDot"/>
                <a:round/>
              </a:ln>
              <a:effectLst/>
            </c:spPr>
            <c:extLst>
              <c:ext xmlns:c16="http://schemas.microsoft.com/office/drawing/2014/chart" uri="{C3380CC4-5D6E-409C-BE32-E72D297353CC}">
                <c16:uniqueId val="{0000002E-FD0F-4FA1-AAB8-79F3ECF44947}"/>
              </c:ext>
            </c:extLst>
          </c:dPt>
          <c:dPt>
            <c:idx val="52"/>
            <c:bubble3D val="0"/>
            <c:spPr>
              <a:ln w="63500" cap="rnd">
                <a:solidFill>
                  <a:srgbClr val="003D65"/>
                </a:solidFill>
                <a:prstDash val="sysDot"/>
                <a:round/>
              </a:ln>
              <a:effectLst/>
            </c:spPr>
            <c:extLst>
              <c:ext xmlns:c16="http://schemas.microsoft.com/office/drawing/2014/chart" uri="{C3380CC4-5D6E-409C-BE32-E72D297353CC}">
                <c16:uniqueId val="{0000002D-FD0F-4FA1-AAB8-79F3ECF44947}"/>
              </c:ext>
            </c:extLst>
          </c:dPt>
          <c:dPt>
            <c:idx val="53"/>
            <c:bubble3D val="0"/>
            <c:spPr>
              <a:ln w="63500" cap="rnd">
                <a:solidFill>
                  <a:srgbClr val="003D65"/>
                </a:solidFill>
                <a:prstDash val="sysDot"/>
                <a:round/>
              </a:ln>
              <a:effectLst/>
            </c:spPr>
            <c:extLst>
              <c:ext xmlns:c16="http://schemas.microsoft.com/office/drawing/2014/chart" uri="{C3380CC4-5D6E-409C-BE32-E72D297353CC}">
                <c16:uniqueId val="{0000002C-FD0F-4FA1-AAB8-79F3ECF44947}"/>
              </c:ext>
            </c:extLst>
          </c:dPt>
          <c:dPt>
            <c:idx val="54"/>
            <c:bubble3D val="0"/>
            <c:spPr>
              <a:ln w="63500" cap="rnd">
                <a:solidFill>
                  <a:srgbClr val="003D65"/>
                </a:solidFill>
                <a:prstDash val="sysDot"/>
                <a:round/>
              </a:ln>
              <a:effectLst/>
            </c:spPr>
            <c:extLst>
              <c:ext xmlns:c16="http://schemas.microsoft.com/office/drawing/2014/chart" uri="{C3380CC4-5D6E-409C-BE32-E72D297353CC}">
                <c16:uniqueId val="{0000002B-FD0F-4FA1-AAB8-79F3ECF44947}"/>
              </c:ext>
            </c:extLst>
          </c:dPt>
          <c:dPt>
            <c:idx val="55"/>
            <c:bubble3D val="0"/>
            <c:spPr>
              <a:ln w="63500" cap="rnd">
                <a:solidFill>
                  <a:srgbClr val="003D65"/>
                </a:solidFill>
                <a:prstDash val="sysDot"/>
                <a:round/>
              </a:ln>
              <a:effectLst/>
            </c:spPr>
            <c:extLst>
              <c:ext xmlns:c16="http://schemas.microsoft.com/office/drawing/2014/chart" uri="{C3380CC4-5D6E-409C-BE32-E72D297353CC}">
                <c16:uniqueId val="{0000002A-FD0F-4FA1-AAB8-79F3ECF44947}"/>
              </c:ext>
            </c:extLst>
          </c:dPt>
          <c:dPt>
            <c:idx val="56"/>
            <c:bubble3D val="0"/>
            <c:spPr>
              <a:ln w="63500" cap="rnd">
                <a:solidFill>
                  <a:srgbClr val="003D65"/>
                </a:solidFill>
                <a:prstDash val="sysDot"/>
                <a:round/>
              </a:ln>
              <a:effectLst/>
            </c:spPr>
            <c:extLst>
              <c:ext xmlns:c16="http://schemas.microsoft.com/office/drawing/2014/chart" uri="{C3380CC4-5D6E-409C-BE32-E72D297353CC}">
                <c16:uniqueId val="{00000029-FD0F-4FA1-AAB8-79F3ECF44947}"/>
              </c:ext>
            </c:extLst>
          </c:dPt>
          <c:dPt>
            <c:idx val="57"/>
            <c:bubble3D val="0"/>
            <c:spPr>
              <a:ln w="63500" cap="rnd">
                <a:solidFill>
                  <a:srgbClr val="003D65"/>
                </a:solidFill>
                <a:prstDash val="sysDot"/>
                <a:round/>
              </a:ln>
              <a:effectLst/>
            </c:spPr>
            <c:extLst>
              <c:ext xmlns:c16="http://schemas.microsoft.com/office/drawing/2014/chart" uri="{C3380CC4-5D6E-409C-BE32-E72D297353CC}">
                <c16:uniqueId val="{00000028-FD0F-4FA1-AAB8-79F3ECF44947}"/>
              </c:ext>
            </c:extLst>
          </c:dPt>
          <c:dLbls>
            <c:dLbl>
              <c:idx val="0"/>
              <c:delete val="1"/>
              <c:extLst>
                <c:ext xmlns:c15="http://schemas.microsoft.com/office/drawing/2012/chart" uri="{CE6537A1-D6FC-4f65-9D91-7224C49458BB}"/>
                <c:ext xmlns:c16="http://schemas.microsoft.com/office/drawing/2014/chart" uri="{C3380CC4-5D6E-409C-BE32-E72D297353CC}">
                  <c16:uniqueId val="{0000005F-864C-4B1F-8191-4DB279CD16B3}"/>
                </c:ext>
              </c:extLst>
            </c:dLbl>
            <c:dLbl>
              <c:idx val="1"/>
              <c:delete val="1"/>
              <c:extLst>
                <c:ext xmlns:c15="http://schemas.microsoft.com/office/drawing/2012/chart" uri="{CE6537A1-D6FC-4f65-9D91-7224C49458BB}"/>
                <c:ext xmlns:c16="http://schemas.microsoft.com/office/drawing/2014/chart" uri="{C3380CC4-5D6E-409C-BE32-E72D297353CC}">
                  <c16:uniqueId val="{0000005E-864C-4B1F-8191-4DB279CD16B3}"/>
                </c:ext>
              </c:extLst>
            </c:dLbl>
            <c:dLbl>
              <c:idx val="2"/>
              <c:delete val="1"/>
              <c:extLst>
                <c:ext xmlns:c15="http://schemas.microsoft.com/office/drawing/2012/chart" uri="{CE6537A1-D6FC-4f65-9D91-7224C49458BB}"/>
                <c:ext xmlns:c16="http://schemas.microsoft.com/office/drawing/2014/chart" uri="{C3380CC4-5D6E-409C-BE32-E72D297353CC}">
                  <c16:uniqueId val="{00000067-864C-4B1F-8191-4DB279CD16B3}"/>
                </c:ext>
              </c:extLst>
            </c:dLbl>
            <c:dLbl>
              <c:idx val="3"/>
              <c:delete val="1"/>
              <c:extLst>
                <c:ext xmlns:c15="http://schemas.microsoft.com/office/drawing/2012/chart" uri="{CE6537A1-D6FC-4f65-9D91-7224C49458BB}"/>
                <c:ext xmlns:c16="http://schemas.microsoft.com/office/drawing/2014/chart" uri="{C3380CC4-5D6E-409C-BE32-E72D297353CC}">
                  <c16:uniqueId val="{00000066-864C-4B1F-8191-4DB279CD16B3}"/>
                </c:ext>
              </c:extLst>
            </c:dLbl>
            <c:dLbl>
              <c:idx val="4"/>
              <c:layout>
                <c:manualLayout>
                  <c:x val="-3.3268247214756103E-2"/>
                  <c:y val="-0.181247454618364"/>
                </c:manualLayout>
              </c:layout>
              <c:tx>
                <c:rich>
                  <a:bodyPr/>
                  <a:lstStyle/>
                  <a:p>
                    <a:r>
                      <a:rPr lang="en-US" dirty="0">
                        <a:solidFill>
                          <a:srgbClr val="003D65"/>
                        </a:solidFill>
                      </a:rPr>
                      <a:t>Texas Decade</a:t>
                    </a:r>
                  </a:p>
                  <a:p>
                    <a:r>
                      <a:rPr lang="en-US" dirty="0">
                        <a:solidFill>
                          <a:srgbClr val="003D65"/>
                        </a:solidFill>
                      </a:rPr>
                      <a:t>1960s</a:t>
                    </a:r>
                  </a:p>
                  <a:p>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68-864C-4B1F-8191-4DB279CD16B3}"/>
                </c:ext>
              </c:extLst>
            </c:dLbl>
            <c:dLbl>
              <c:idx val="5"/>
              <c:delete val="1"/>
              <c:extLst>
                <c:ext xmlns:c15="http://schemas.microsoft.com/office/drawing/2012/chart" uri="{CE6537A1-D6FC-4f65-9D91-7224C49458BB}"/>
                <c:ext xmlns:c16="http://schemas.microsoft.com/office/drawing/2014/chart" uri="{C3380CC4-5D6E-409C-BE32-E72D297353CC}">
                  <c16:uniqueId val="{00000065-864C-4B1F-8191-4DB279CD16B3}"/>
                </c:ext>
              </c:extLst>
            </c:dLbl>
            <c:dLbl>
              <c:idx val="6"/>
              <c:delete val="1"/>
              <c:extLst>
                <c:ext xmlns:c15="http://schemas.microsoft.com/office/drawing/2012/chart" uri="{CE6537A1-D6FC-4f65-9D91-7224C49458BB}"/>
                <c:ext xmlns:c16="http://schemas.microsoft.com/office/drawing/2014/chart" uri="{C3380CC4-5D6E-409C-BE32-E72D297353CC}">
                  <c16:uniqueId val="{00000064-864C-4B1F-8191-4DB279CD16B3}"/>
                </c:ext>
              </c:extLst>
            </c:dLbl>
            <c:dLbl>
              <c:idx val="7"/>
              <c:delete val="1"/>
              <c:extLst>
                <c:ext xmlns:c15="http://schemas.microsoft.com/office/drawing/2012/chart" uri="{CE6537A1-D6FC-4f65-9D91-7224C49458BB}"/>
                <c:ext xmlns:c16="http://schemas.microsoft.com/office/drawing/2014/chart" uri="{C3380CC4-5D6E-409C-BE32-E72D297353CC}">
                  <c16:uniqueId val="{00000063-864C-4B1F-8191-4DB279CD16B3}"/>
                </c:ext>
              </c:extLst>
            </c:dLbl>
            <c:dLbl>
              <c:idx val="8"/>
              <c:delete val="1"/>
              <c:extLst>
                <c:ext xmlns:c15="http://schemas.microsoft.com/office/drawing/2012/chart" uri="{CE6537A1-D6FC-4f65-9D91-7224C49458BB}"/>
                <c:ext xmlns:c16="http://schemas.microsoft.com/office/drawing/2014/chart" uri="{C3380CC4-5D6E-409C-BE32-E72D297353CC}">
                  <c16:uniqueId val="{00000062-864C-4B1F-8191-4DB279CD16B3}"/>
                </c:ext>
              </c:extLst>
            </c:dLbl>
            <c:dLbl>
              <c:idx val="9"/>
              <c:delete val="1"/>
              <c:extLst>
                <c:ext xmlns:c15="http://schemas.microsoft.com/office/drawing/2012/chart" uri="{CE6537A1-D6FC-4f65-9D91-7224C49458BB}"/>
                <c:ext xmlns:c16="http://schemas.microsoft.com/office/drawing/2014/chart" uri="{C3380CC4-5D6E-409C-BE32-E72D297353CC}">
                  <c16:uniqueId val="{00000061-864C-4B1F-8191-4DB279CD16B3}"/>
                </c:ext>
              </c:extLst>
            </c:dLbl>
            <c:dLbl>
              <c:idx val="10"/>
              <c:delete val="1"/>
              <c:extLst>
                <c:ext xmlns:c15="http://schemas.microsoft.com/office/drawing/2012/chart" uri="{CE6537A1-D6FC-4f65-9D91-7224C49458BB}"/>
                <c:ext xmlns:c16="http://schemas.microsoft.com/office/drawing/2014/chart" uri="{C3380CC4-5D6E-409C-BE32-E72D297353CC}">
                  <c16:uniqueId val="{00000060-864C-4B1F-8191-4DB279CD16B3}"/>
                </c:ext>
              </c:extLst>
            </c:dLbl>
            <c:dLbl>
              <c:idx val="11"/>
              <c:delete val="1"/>
              <c:extLst>
                <c:ext xmlns:c15="http://schemas.microsoft.com/office/drawing/2012/chart" uri="{CE6537A1-D6FC-4f65-9D91-7224C49458BB}"/>
                <c:ext xmlns:c16="http://schemas.microsoft.com/office/drawing/2014/chart" uri="{C3380CC4-5D6E-409C-BE32-E72D297353CC}">
                  <c16:uniqueId val="{0000000B-FD0F-4FA1-AAB8-79F3ECF44947}"/>
                </c:ext>
              </c:extLst>
            </c:dLbl>
            <c:dLbl>
              <c:idx val="12"/>
              <c:delete val="1"/>
              <c:extLst>
                <c:ext xmlns:c15="http://schemas.microsoft.com/office/drawing/2012/chart" uri="{CE6537A1-D6FC-4f65-9D91-7224C49458BB}"/>
                <c:ext xmlns:c16="http://schemas.microsoft.com/office/drawing/2014/chart" uri="{C3380CC4-5D6E-409C-BE32-E72D297353CC}">
                  <c16:uniqueId val="{0000000A-FD0F-4FA1-AAB8-79F3ECF44947}"/>
                </c:ext>
              </c:extLst>
            </c:dLbl>
            <c:dLbl>
              <c:idx val="13"/>
              <c:delete val="1"/>
              <c:extLst>
                <c:ext xmlns:c15="http://schemas.microsoft.com/office/drawing/2012/chart" uri="{CE6537A1-D6FC-4f65-9D91-7224C49458BB}"/>
                <c:ext xmlns:c16="http://schemas.microsoft.com/office/drawing/2014/chart" uri="{C3380CC4-5D6E-409C-BE32-E72D297353CC}">
                  <c16:uniqueId val="{00000009-FD0F-4FA1-AAB8-79F3ECF44947}"/>
                </c:ext>
              </c:extLst>
            </c:dLbl>
            <c:dLbl>
              <c:idx val="14"/>
              <c:delete val="1"/>
              <c:extLst>
                <c:ext xmlns:c15="http://schemas.microsoft.com/office/drawing/2012/chart" uri="{CE6537A1-D6FC-4f65-9D91-7224C49458BB}"/>
                <c:ext xmlns:c16="http://schemas.microsoft.com/office/drawing/2014/chart" uri="{C3380CC4-5D6E-409C-BE32-E72D297353CC}">
                  <c16:uniqueId val="{00000008-FD0F-4FA1-AAB8-79F3ECF44947}"/>
                </c:ext>
              </c:extLst>
            </c:dLbl>
            <c:dLbl>
              <c:idx val="15"/>
              <c:layout>
                <c:manualLayout>
                  <c:x val="-8.91783135807869E-2"/>
                  <c:y val="-0.20557196173541201"/>
                </c:manualLayout>
              </c:layout>
              <c:tx>
                <c:rich>
                  <a:bodyPr/>
                  <a:lstStyle/>
                  <a:p>
                    <a:r>
                      <a:rPr lang="en-US" dirty="0">
                        <a:solidFill>
                          <a:srgbClr val="00ADFB"/>
                        </a:solidFill>
                      </a:rPr>
                      <a:t>OPEC Decade</a:t>
                    </a:r>
                  </a:p>
                  <a:p>
                    <a:r>
                      <a:rPr lang="en-US" dirty="0">
                        <a:solidFill>
                          <a:srgbClr val="00ADFB"/>
                        </a:solidFill>
                      </a:rPr>
                      <a:t>1970s</a:t>
                    </a:r>
                  </a:p>
                  <a:p>
                    <a:endParaRPr lang="en-US" dirty="0"/>
                  </a:p>
                </c:rich>
              </c:tx>
              <c:showLegendKey val="0"/>
              <c:showVal val="0"/>
              <c:showCatName val="1"/>
              <c:showSerName val="0"/>
              <c:showPercent val="0"/>
              <c:showBubbleSize val="0"/>
              <c:extLst>
                <c:ext xmlns:c15="http://schemas.microsoft.com/office/drawing/2012/chart" uri="{CE6537A1-D6FC-4f65-9D91-7224C49458BB}">
                  <c15:layout>
                    <c:manualLayout>
                      <c:w val="0.1402631125611476"/>
                      <c:h val="0.15515032143594726"/>
                    </c:manualLayout>
                  </c15:layout>
                </c:ext>
                <c:ext xmlns:c16="http://schemas.microsoft.com/office/drawing/2014/chart" uri="{C3380CC4-5D6E-409C-BE32-E72D297353CC}">
                  <c16:uniqueId val="{00000007-FD0F-4FA1-AAB8-79F3ECF44947}"/>
                </c:ext>
              </c:extLst>
            </c:dLbl>
            <c:dLbl>
              <c:idx val="16"/>
              <c:delete val="1"/>
              <c:extLst>
                <c:ext xmlns:c15="http://schemas.microsoft.com/office/drawing/2012/chart" uri="{CE6537A1-D6FC-4f65-9D91-7224C49458BB}"/>
                <c:ext xmlns:c16="http://schemas.microsoft.com/office/drawing/2014/chart" uri="{C3380CC4-5D6E-409C-BE32-E72D297353CC}">
                  <c16:uniqueId val="{00000006-FD0F-4FA1-AAB8-79F3ECF44947}"/>
                </c:ext>
              </c:extLst>
            </c:dLbl>
            <c:dLbl>
              <c:idx val="17"/>
              <c:delete val="1"/>
              <c:extLst>
                <c:ext xmlns:c15="http://schemas.microsoft.com/office/drawing/2012/chart" uri="{CE6537A1-D6FC-4f65-9D91-7224C49458BB}"/>
                <c:ext xmlns:c16="http://schemas.microsoft.com/office/drawing/2014/chart" uri="{C3380CC4-5D6E-409C-BE32-E72D297353CC}">
                  <c16:uniqueId val="{00000005-FD0F-4FA1-AAB8-79F3ECF44947}"/>
                </c:ext>
              </c:extLst>
            </c:dLbl>
            <c:dLbl>
              <c:idx val="18"/>
              <c:delete val="1"/>
              <c:extLst>
                <c:ext xmlns:c15="http://schemas.microsoft.com/office/drawing/2012/chart" uri="{CE6537A1-D6FC-4f65-9D91-7224C49458BB}"/>
                <c:ext xmlns:c16="http://schemas.microsoft.com/office/drawing/2014/chart" uri="{C3380CC4-5D6E-409C-BE32-E72D297353CC}">
                  <c16:uniqueId val="{00000004-FD0F-4FA1-AAB8-79F3ECF44947}"/>
                </c:ext>
              </c:extLst>
            </c:dLbl>
            <c:dLbl>
              <c:idx val="19"/>
              <c:delete val="1"/>
              <c:extLst>
                <c:ext xmlns:c15="http://schemas.microsoft.com/office/drawing/2012/chart" uri="{CE6537A1-D6FC-4f65-9D91-7224C49458BB}"/>
                <c:ext xmlns:c16="http://schemas.microsoft.com/office/drawing/2014/chart" uri="{C3380CC4-5D6E-409C-BE32-E72D297353CC}">
                  <c16:uniqueId val="{00000003-FD0F-4FA1-AAB8-79F3ECF44947}"/>
                </c:ext>
              </c:extLst>
            </c:dLbl>
            <c:dLbl>
              <c:idx val="20"/>
              <c:delete val="1"/>
              <c:extLst>
                <c:ext xmlns:c15="http://schemas.microsoft.com/office/drawing/2012/chart" uri="{CE6537A1-D6FC-4f65-9D91-7224C49458BB}"/>
                <c:ext xmlns:c16="http://schemas.microsoft.com/office/drawing/2014/chart" uri="{C3380CC4-5D6E-409C-BE32-E72D297353CC}">
                  <c16:uniqueId val="{00000002-FD0F-4FA1-AAB8-79F3ECF44947}"/>
                </c:ext>
              </c:extLst>
            </c:dLbl>
            <c:dLbl>
              <c:idx val="21"/>
              <c:delete val="1"/>
              <c:extLst>
                <c:ext xmlns:c15="http://schemas.microsoft.com/office/drawing/2012/chart" uri="{CE6537A1-D6FC-4f65-9D91-7224C49458BB}"/>
                <c:ext xmlns:c16="http://schemas.microsoft.com/office/drawing/2014/chart" uri="{C3380CC4-5D6E-409C-BE32-E72D297353CC}">
                  <c16:uniqueId val="{0000000D-FD0F-4FA1-AAB8-79F3ECF44947}"/>
                </c:ext>
              </c:extLst>
            </c:dLbl>
            <c:dLbl>
              <c:idx val="22"/>
              <c:delete val="1"/>
              <c:extLst>
                <c:ext xmlns:c15="http://schemas.microsoft.com/office/drawing/2012/chart" uri="{CE6537A1-D6FC-4f65-9D91-7224C49458BB}"/>
                <c:ext xmlns:c16="http://schemas.microsoft.com/office/drawing/2014/chart" uri="{C3380CC4-5D6E-409C-BE32-E72D297353CC}">
                  <c16:uniqueId val="{0000000C-FD0F-4FA1-AAB8-79F3ECF44947}"/>
                </c:ext>
              </c:extLst>
            </c:dLbl>
            <c:dLbl>
              <c:idx val="23"/>
              <c:layout>
                <c:manualLayout>
                  <c:x val="-3.8686542230119803E-2"/>
                  <c:y val="-0.18470771243068901"/>
                </c:manualLayout>
              </c:layout>
              <c:tx>
                <c:rich>
                  <a:bodyPr/>
                  <a:lstStyle/>
                  <a:p>
                    <a:r>
                      <a:rPr lang="en-US" dirty="0">
                        <a:solidFill>
                          <a:srgbClr val="0095AB"/>
                        </a:solidFill>
                      </a:rPr>
                      <a:t>Diversification Decade </a:t>
                    </a:r>
                  </a:p>
                  <a:p>
                    <a:r>
                      <a:rPr lang="en-US" dirty="0">
                        <a:solidFill>
                          <a:srgbClr val="0095AB"/>
                        </a:solidFill>
                      </a:rPr>
                      <a:t>1980s</a:t>
                    </a:r>
                  </a:p>
                  <a:p>
                    <a:endParaRPr lang="en-US" dirty="0"/>
                  </a:p>
                </c:rich>
              </c:tx>
              <c:showLegendKey val="0"/>
              <c:showVal val="0"/>
              <c:showCatName val="1"/>
              <c:showSerName val="0"/>
              <c:showPercent val="0"/>
              <c:showBubbleSize val="0"/>
              <c:extLst>
                <c:ext xmlns:c15="http://schemas.microsoft.com/office/drawing/2012/chart" uri="{CE6537A1-D6FC-4f65-9D91-7224C49458BB}">
                  <c15:layout>
                    <c:manualLayout>
                      <c:w val="0.13507914123821654"/>
                      <c:h val="0.17424344108251699"/>
                    </c:manualLayout>
                  </c15:layout>
                </c:ext>
                <c:ext xmlns:c16="http://schemas.microsoft.com/office/drawing/2014/chart" uri="{C3380CC4-5D6E-409C-BE32-E72D297353CC}">
                  <c16:uniqueId val="{0000000F-FD0F-4FA1-AAB8-79F3ECF44947}"/>
                </c:ext>
              </c:extLst>
            </c:dLbl>
            <c:dLbl>
              <c:idx val="24"/>
              <c:delete val="1"/>
              <c:extLst>
                <c:ext xmlns:c15="http://schemas.microsoft.com/office/drawing/2012/chart" uri="{CE6537A1-D6FC-4f65-9D91-7224C49458BB}"/>
                <c:ext xmlns:c16="http://schemas.microsoft.com/office/drawing/2014/chart" uri="{C3380CC4-5D6E-409C-BE32-E72D297353CC}">
                  <c16:uniqueId val="{0000000E-FD0F-4FA1-AAB8-79F3ECF44947}"/>
                </c:ext>
              </c:extLst>
            </c:dLbl>
            <c:dLbl>
              <c:idx val="25"/>
              <c:delete val="1"/>
              <c:extLst>
                <c:ext xmlns:c15="http://schemas.microsoft.com/office/drawing/2012/chart" uri="{CE6537A1-D6FC-4f65-9D91-7224C49458BB}"/>
                <c:ext xmlns:c16="http://schemas.microsoft.com/office/drawing/2014/chart" uri="{C3380CC4-5D6E-409C-BE32-E72D297353CC}">
                  <c16:uniqueId val="{00000011-FD0F-4FA1-AAB8-79F3ECF44947}"/>
                </c:ext>
              </c:extLst>
            </c:dLbl>
            <c:dLbl>
              <c:idx val="26"/>
              <c:delete val="1"/>
              <c:extLst>
                <c:ext xmlns:c15="http://schemas.microsoft.com/office/drawing/2012/chart" uri="{CE6537A1-D6FC-4f65-9D91-7224C49458BB}"/>
                <c:ext xmlns:c16="http://schemas.microsoft.com/office/drawing/2014/chart" uri="{C3380CC4-5D6E-409C-BE32-E72D297353CC}">
                  <c16:uniqueId val="{00000010-FD0F-4FA1-AAB8-79F3ECF44947}"/>
                </c:ext>
              </c:extLst>
            </c:dLbl>
            <c:dLbl>
              <c:idx val="27"/>
              <c:delete val="1"/>
              <c:extLst>
                <c:ext xmlns:c15="http://schemas.microsoft.com/office/drawing/2012/chart" uri="{CE6537A1-D6FC-4f65-9D91-7224C49458BB}"/>
                <c:ext xmlns:c16="http://schemas.microsoft.com/office/drawing/2014/chart" uri="{C3380CC4-5D6E-409C-BE32-E72D297353CC}">
                  <c16:uniqueId val="{00000015-FD0F-4FA1-AAB8-79F3ECF44947}"/>
                </c:ext>
              </c:extLst>
            </c:dLbl>
            <c:dLbl>
              <c:idx val="28"/>
              <c:delete val="1"/>
              <c:extLst>
                <c:ext xmlns:c15="http://schemas.microsoft.com/office/drawing/2012/chart" uri="{CE6537A1-D6FC-4f65-9D91-7224C49458BB}"/>
                <c:ext xmlns:c16="http://schemas.microsoft.com/office/drawing/2014/chart" uri="{C3380CC4-5D6E-409C-BE32-E72D297353CC}">
                  <c16:uniqueId val="{00000014-FD0F-4FA1-AAB8-79F3ECF44947}"/>
                </c:ext>
              </c:extLst>
            </c:dLbl>
            <c:dLbl>
              <c:idx val="29"/>
              <c:delete val="1"/>
              <c:extLst>
                <c:ext xmlns:c15="http://schemas.microsoft.com/office/drawing/2012/chart" uri="{CE6537A1-D6FC-4f65-9D91-7224C49458BB}"/>
                <c:ext xmlns:c16="http://schemas.microsoft.com/office/drawing/2014/chart" uri="{C3380CC4-5D6E-409C-BE32-E72D297353CC}">
                  <c16:uniqueId val="{00000013-FD0F-4FA1-AAB8-79F3ECF44947}"/>
                </c:ext>
              </c:extLst>
            </c:dLbl>
            <c:dLbl>
              <c:idx val="30"/>
              <c:delete val="1"/>
              <c:extLst>
                <c:ext xmlns:c15="http://schemas.microsoft.com/office/drawing/2012/chart" uri="{CE6537A1-D6FC-4f65-9D91-7224C49458BB}"/>
                <c:ext xmlns:c16="http://schemas.microsoft.com/office/drawing/2014/chart" uri="{C3380CC4-5D6E-409C-BE32-E72D297353CC}">
                  <c16:uniqueId val="{00000012-FD0F-4FA1-AAB8-79F3ECF44947}"/>
                </c:ext>
              </c:extLst>
            </c:dLbl>
            <c:dLbl>
              <c:idx val="31"/>
              <c:delete val="1"/>
              <c:extLst>
                <c:ext xmlns:c15="http://schemas.microsoft.com/office/drawing/2012/chart" uri="{CE6537A1-D6FC-4f65-9D91-7224C49458BB}"/>
                <c:ext xmlns:c16="http://schemas.microsoft.com/office/drawing/2014/chart" uri="{C3380CC4-5D6E-409C-BE32-E72D297353CC}">
                  <c16:uniqueId val="{0000001F-FD0F-4FA1-AAB8-79F3ECF44947}"/>
                </c:ext>
              </c:extLst>
            </c:dLbl>
            <c:dLbl>
              <c:idx val="32"/>
              <c:delete val="1"/>
              <c:extLst>
                <c:ext xmlns:c15="http://schemas.microsoft.com/office/drawing/2012/chart" uri="{CE6537A1-D6FC-4f65-9D91-7224C49458BB}"/>
                <c:ext xmlns:c16="http://schemas.microsoft.com/office/drawing/2014/chart" uri="{C3380CC4-5D6E-409C-BE32-E72D297353CC}">
                  <c16:uniqueId val="{0000001E-FD0F-4FA1-AAB8-79F3ECF44947}"/>
                </c:ext>
              </c:extLst>
            </c:dLbl>
            <c:dLbl>
              <c:idx val="33"/>
              <c:delete val="1"/>
              <c:extLst>
                <c:ext xmlns:c15="http://schemas.microsoft.com/office/drawing/2012/chart" uri="{CE6537A1-D6FC-4f65-9D91-7224C49458BB}"/>
                <c:ext xmlns:c16="http://schemas.microsoft.com/office/drawing/2014/chart" uri="{C3380CC4-5D6E-409C-BE32-E72D297353CC}">
                  <c16:uniqueId val="{0000001C-FD0F-4FA1-AAB8-79F3ECF44947}"/>
                </c:ext>
              </c:extLst>
            </c:dLbl>
            <c:dLbl>
              <c:idx val="34"/>
              <c:layout>
                <c:manualLayout>
                  <c:x val="-2.9453860121474999E-2"/>
                  <c:y val="-9.8697453459829901E-2"/>
                </c:manualLayout>
              </c:layout>
              <c:tx>
                <c:rich>
                  <a:bodyPr/>
                  <a:lstStyle/>
                  <a:p>
                    <a:r>
                      <a:rPr lang="en-US" dirty="0"/>
                      <a:t>Lost Decade</a:t>
                    </a:r>
                  </a:p>
                  <a:p>
                    <a:r>
                      <a:rPr lang="en-US" dirty="0"/>
                      <a:t>1990s</a:t>
                    </a:r>
                  </a:p>
                  <a:p>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FD0F-4FA1-AAB8-79F3ECF44947}"/>
                </c:ext>
              </c:extLst>
            </c:dLbl>
            <c:dLbl>
              <c:idx val="35"/>
              <c:delete val="1"/>
              <c:extLst>
                <c:ext xmlns:c15="http://schemas.microsoft.com/office/drawing/2012/chart" uri="{CE6537A1-D6FC-4f65-9D91-7224C49458BB}"/>
                <c:ext xmlns:c16="http://schemas.microsoft.com/office/drawing/2014/chart" uri="{C3380CC4-5D6E-409C-BE32-E72D297353CC}">
                  <c16:uniqueId val="{0000001B-FD0F-4FA1-AAB8-79F3ECF44947}"/>
                </c:ext>
              </c:extLst>
            </c:dLbl>
            <c:dLbl>
              <c:idx val="36"/>
              <c:delete val="1"/>
              <c:extLst>
                <c:ext xmlns:c15="http://schemas.microsoft.com/office/drawing/2012/chart" uri="{CE6537A1-D6FC-4f65-9D91-7224C49458BB}"/>
                <c:ext xmlns:c16="http://schemas.microsoft.com/office/drawing/2014/chart" uri="{C3380CC4-5D6E-409C-BE32-E72D297353CC}">
                  <c16:uniqueId val="{0000001A-FD0F-4FA1-AAB8-79F3ECF44947}"/>
                </c:ext>
              </c:extLst>
            </c:dLbl>
            <c:dLbl>
              <c:idx val="37"/>
              <c:delete val="1"/>
              <c:extLst>
                <c:ext xmlns:c15="http://schemas.microsoft.com/office/drawing/2012/chart" uri="{CE6537A1-D6FC-4f65-9D91-7224C49458BB}"/>
                <c:ext xmlns:c16="http://schemas.microsoft.com/office/drawing/2014/chart" uri="{C3380CC4-5D6E-409C-BE32-E72D297353CC}">
                  <c16:uniqueId val="{00000019-FD0F-4FA1-AAB8-79F3ECF44947}"/>
                </c:ext>
              </c:extLst>
            </c:dLbl>
            <c:dLbl>
              <c:idx val="38"/>
              <c:delete val="1"/>
              <c:extLst>
                <c:ext xmlns:c15="http://schemas.microsoft.com/office/drawing/2012/chart" uri="{CE6537A1-D6FC-4f65-9D91-7224C49458BB}"/>
                <c:ext xmlns:c16="http://schemas.microsoft.com/office/drawing/2014/chart" uri="{C3380CC4-5D6E-409C-BE32-E72D297353CC}">
                  <c16:uniqueId val="{00000018-FD0F-4FA1-AAB8-79F3ECF44947}"/>
                </c:ext>
              </c:extLst>
            </c:dLbl>
            <c:dLbl>
              <c:idx val="39"/>
              <c:delete val="1"/>
              <c:extLst>
                <c:ext xmlns:c15="http://schemas.microsoft.com/office/drawing/2012/chart" uri="{CE6537A1-D6FC-4f65-9D91-7224C49458BB}"/>
                <c:ext xmlns:c16="http://schemas.microsoft.com/office/drawing/2014/chart" uri="{C3380CC4-5D6E-409C-BE32-E72D297353CC}">
                  <c16:uniqueId val="{00000017-FD0F-4FA1-AAB8-79F3ECF44947}"/>
                </c:ext>
              </c:extLst>
            </c:dLbl>
            <c:dLbl>
              <c:idx val="40"/>
              <c:delete val="1"/>
              <c:extLst>
                <c:ext xmlns:c15="http://schemas.microsoft.com/office/drawing/2012/chart" uri="{CE6537A1-D6FC-4f65-9D91-7224C49458BB}"/>
                <c:ext xmlns:c16="http://schemas.microsoft.com/office/drawing/2014/chart" uri="{C3380CC4-5D6E-409C-BE32-E72D297353CC}">
                  <c16:uniqueId val="{00000016-FD0F-4FA1-AAB8-79F3ECF44947}"/>
                </c:ext>
              </c:extLst>
            </c:dLbl>
            <c:dLbl>
              <c:idx val="41"/>
              <c:delete val="1"/>
              <c:extLst>
                <c:ext xmlns:c15="http://schemas.microsoft.com/office/drawing/2012/chart" uri="{CE6537A1-D6FC-4f65-9D91-7224C49458BB}"/>
                <c:ext xmlns:c16="http://schemas.microsoft.com/office/drawing/2014/chart" uri="{C3380CC4-5D6E-409C-BE32-E72D297353CC}">
                  <c16:uniqueId val="{00000026-FD0F-4FA1-AAB8-79F3ECF44947}"/>
                </c:ext>
              </c:extLst>
            </c:dLbl>
            <c:dLbl>
              <c:idx val="42"/>
              <c:delete val="1"/>
              <c:extLst>
                <c:ext xmlns:c15="http://schemas.microsoft.com/office/drawing/2012/chart" uri="{CE6537A1-D6FC-4f65-9D91-7224C49458BB}"/>
                <c:ext xmlns:c16="http://schemas.microsoft.com/office/drawing/2014/chart" uri="{C3380CC4-5D6E-409C-BE32-E72D297353CC}">
                  <c16:uniqueId val="{00000027-FD0F-4FA1-AAB8-79F3ECF44947}"/>
                </c:ext>
              </c:extLst>
            </c:dLbl>
            <c:dLbl>
              <c:idx val="43"/>
              <c:delete val="1"/>
              <c:extLst>
                <c:ext xmlns:c15="http://schemas.microsoft.com/office/drawing/2012/chart" uri="{CE6537A1-D6FC-4f65-9D91-7224C49458BB}"/>
                <c:ext xmlns:c16="http://schemas.microsoft.com/office/drawing/2014/chart" uri="{C3380CC4-5D6E-409C-BE32-E72D297353CC}">
                  <c16:uniqueId val="{00000025-FD0F-4FA1-AAB8-79F3ECF44947}"/>
                </c:ext>
              </c:extLst>
            </c:dLbl>
            <c:dLbl>
              <c:idx val="44"/>
              <c:delete val="1"/>
              <c:extLst>
                <c:ext xmlns:c15="http://schemas.microsoft.com/office/drawing/2012/chart" uri="{CE6537A1-D6FC-4f65-9D91-7224C49458BB}"/>
                <c:ext xmlns:c16="http://schemas.microsoft.com/office/drawing/2014/chart" uri="{C3380CC4-5D6E-409C-BE32-E72D297353CC}">
                  <c16:uniqueId val="{00000024-FD0F-4FA1-AAB8-79F3ECF44947}"/>
                </c:ext>
              </c:extLst>
            </c:dLbl>
            <c:dLbl>
              <c:idx val="45"/>
              <c:layout>
                <c:manualLayout>
                  <c:x val="-0.100775102589077"/>
                  <c:y val="-9.3647708535511298E-2"/>
                </c:manualLayout>
              </c:layout>
              <c:tx>
                <c:rich>
                  <a:bodyPr/>
                  <a:lstStyle/>
                  <a:p>
                    <a:r>
                      <a:rPr lang="en-US" dirty="0">
                        <a:solidFill>
                          <a:srgbClr val="FA0000"/>
                        </a:solidFill>
                      </a:rPr>
                      <a:t>China Decade</a:t>
                    </a:r>
                  </a:p>
                  <a:p>
                    <a:r>
                      <a:rPr lang="en-US" dirty="0">
                        <a:solidFill>
                          <a:srgbClr val="FA0000"/>
                        </a:solidFill>
                      </a:rPr>
                      <a:t>2000s</a:t>
                    </a:r>
                  </a:p>
                  <a:p>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FD0F-4FA1-AAB8-79F3ECF44947}"/>
                </c:ext>
              </c:extLst>
            </c:dLbl>
            <c:dLbl>
              <c:idx val="46"/>
              <c:delete val="1"/>
              <c:extLst>
                <c:ext xmlns:c15="http://schemas.microsoft.com/office/drawing/2012/chart" uri="{CE6537A1-D6FC-4f65-9D91-7224C49458BB}"/>
                <c:ext xmlns:c16="http://schemas.microsoft.com/office/drawing/2014/chart" uri="{C3380CC4-5D6E-409C-BE32-E72D297353CC}">
                  <c16:uniqueId val="{00000022-FD0F-4FA1-AAB8-79F3ECF44947}"/>
                </c:ext>
              </c:extLst>
            </c:dLbl>
            <c:dLbl>
              <c:idx val="47"/>
              <c:delete val="1"/>
              <c:extLst>
                <c:ext xmlns:c15="http://schemas.microsoft.com/office/drawing/2012/chart" uri="{CE6537A1-D6FC-4f65-9D91-7224C49458BB}"/>
                <c:ext xmlns:c16="http://schemas.microsoft.com/office/drawing/2014/chart" uri="{C3380CC4-5D6E-409C-BE32-E72D297353CC}">
                  <c16:uniqueId val="{00000021-FD0F-4FA1-AAB8-79F3ECF44947}"/>
                </c:ext>
              </c:extLst>
            </c:dLbl>
            <c:dLbl>
              <c:idx val="48"/>
              <c:delete val="1"/>
              <c:extLst>
                <c:ext xmlns:c15="http://schemas.microsoft.com/office/drawing/2012/chart" uri="{CE6537A1-D6FC-4f65-9D91-7224C49458BB}"/>
                <c:ext xmlns:c16="http://schemas.microsoft.com/office/drawing/2014/chart" uri="{C3380CC4-5D6E-409C-BE32-E72D297353CC}">
                  <c16:uniqueId val="{00000020-FD0F-4FA1-AAB8-79F3ECF44947}"/>
                </c:ext>
              </c:extLst>
            </c:dLbl>
            <c:dLbl>
              <c:idx val="49"/>
              <c:delete val="1"/>
              <c:extLst>
                <c:ext xmlns:c15="http://schemas.microsoft.com/office/drawing/2012/chart" uri="{CE6537A1-D6FC-4f65-9D91-7224C49458BB}"/>
                <c:ext xmlns:c16="http://schemas.microsoft.com/office/drawing/2014/chart" uri="{C3380CC4-5D6E-409C-BE32-E72D297353CC}">
                  <c16:uniqueId val="{00000030-FD0F-4FA1-AAB8-79F3ECF44947}"/>
                </c:ext>
              </c:extLst>
            </c:dLbl>
            <c:dLbl>
              <c:idx val="50"/>
              <c:delete val="1"/>
              <c:extLst>
                <c:ext xmlns:c15="http://schemas.microsoft.com/office/drawing/2012/chart" uri="{CE6537A1-D6FC-4f65-9D91-7224C49458BB}"/>
                <c:ext xmlns:c16="http://schemas.microsoft.com/office/drawing/2014/chart" uri="{C3380CC4-5D6E-409C-BE32-E72D297353CC}">
                  <c16:uniqueId val="{0000002F-FD0F-4FA1-AAB8-79F3ECF44947}"/>
                </c:ext>
              </c:extLst>
            </c:dLbl>
            <c:dLbl>
              <c:idx val="51"/>
              <c:delete val="1"/>
              <c:extLst>
                <c:ext xmlns:c15="http://schemas.microsoft.com/office/drawing/2012/chart" uri="{CE6537A1-D6FC-4f65-9D91-7224C49458BB}"/>
                <c:ext xmlns:c16="http://schemas.microsoft.com/office/drawing/2014/chart" uri="{C3380CC4-5D6E-409C-BE32-E72D297353CC}">
                  <c16:uniqueId val="{0000002E-FD0F-4FA1-AAB8-79F3ECF44947}"/>
                </c:ext>
              </c:extLst>
            </c:dLbl>
            <c:dLbl>
              <c:idx val="52"/>
              <c:delete val="1"/>
              <c:extLst>
                <c:ext xmlns:c15="http://schemas.microsoft.com/office/drawing/2012/chart" uri="{CE6537A1-D6FC-4f65-9D91-7224C49458BB}"/>
                <c:ext xmlns:c16="http://schemas.microsoft.com/office/drawing/2014/chart" uri="{C3380CC4-5D6E-409C-BE32-E72D297353CC}">
                  <c16:uniqueId val="{0000002D-FD0F-4FA1-AAB8-79F3ECF44947}"/>
                </c:ext>
              </c:extLst>
            </c:dLbl>
            <c:dLbl>
              <c:idx val="53"/>
              <c:delete val="1"/>
              <c:extLst>
                <c:ext xmlns:c15="http://schemas.microsoft.com/office/drawing/2012/chart" uri="{CE6537A1-D6FC-4f65-9D91-7224C49458BB}"/>
                <c:ext xmlns:c16="http://schemas.microsoft.com/office/drawing/2014/chart" uri="{C3380CC4-5D6E-409C-BE32-E72D297353CC}">
                  <c16:uniqueId val="{0000002C-FD0F-4FA1-AAB8-79F3ECF44947}"/>
                </c:ext>
              </c:extLst>
            </c:dLbl>
            <c:dLbl>
              <c:idx val="54"/>
              <c:delete val="1"/>
              <c:extLst>
                <c:ext xmlns:c15="http://schemas.microsoft.com/office/drawing/2012/chart" uri="{CE6537A1-D6FC-4f65-9D91-7224C49458BB}"/>
                <c:ext xmlns:c16="http://schemas.microsoft.com/office/drawing/2014/chart" uri="{C3380CC4-5D6E-409C-BE32-E72D297353CC}">
                  <c16:uniqueId val="{0000002B-FD0F-4FA1-AAB8-79F3ECF44947}"/>
                </c:ext>
              </c:extLst>
            </c:dLbl>
            <c:dLbl>
              <c:idx val="55"/>
              <c:layout>
                <c:manualLayout>
                  <c:x val="-9.0301250009326803E-2"/>
                  <c:y val="4.9038845106991101E-2"/>
                </c:manualLayout>
              </c:layout>
              <c:tx>
                <c:rich>
                  <a:bodyPr rot="0" spcFirstLastPara="1" vertOverflow="ellipsis" vert="horz" wrap="square" anchor="ctr" anchorCtr="0"/>
                  <a:lstStyle/>
                  <a:p>
                    <a:pPr algn="ctr" rtl="0">
                      <a:defRPr lang="en-US" sz="1400" b="0" i="0" u="none" strike="noStrike" kern="1200" baseline="0" dirty="0">
                        <a:solidFill>
                          <a:srgbClr val="000000">
                            <a:lumMod val="75000"/>
                            <a:lumOff val="25000"/>
                          </a:srgbClr>
                        </a:solidFill>
                        <a:latin typeface="Calibri" panose="020F0502020204030204" pitchFamily="34" charset="0"/>
                        <a:ea typeface="+mn-ea"/>
                        <a:cs typeface="Calibri" panose="020F0502020204030204" pitchFamily="34" charset="0"/>
                      </a:defRPr>
                    </a:pPr>
                    <a:r>
                      <a:rPr lang="en-US" sz="1400" b="0" i="0" u="none" strike="noStrike" kern="1200" baseline="0" dirty="0">
                        <a:solidFill>
                          <a:srgbClr val="003D65"/>
                        </a:solidFill>
                        <a:latin typeface="Calibri" panose="020F0502020204030204" pitchFamily="34" charset="0"/>
                        <a:ea typeface="+mn-ea"/>
                        <a:cs typeface="Calibri" panose="020F0502020204030204" pitchFamily="34" charset="0"/>
                      </a:rPr>
                      <a:t>Shale Oil Decade</a:t>
                    </a:r>
                  </a:p>
                  <a:p>
                    <a:pPr algn="ctr" rtl="0">
                      <a:defRPr lang="en-US" sz="1400" b="0" i="0" u="none" strike="noStrike" kern="1200" baseline="0" dirty="0">
                        <a:solidFill>
                          <a:srgbClr val="000000">
                            <a:lumMod val="75000"/>
                            <a:lumOff val="25000"/>
                          </a:srgbClr>
                        </a:solidFill>
                        <a:latin typeface="Calibri" panose="020F0502020204030204" pitchFamily="34" charset="0"/>
                        <a:ea typeface="+mn-ea"/>
                        <a:cs typeface="Calibri" panose="020F0502020204030204" pitchFamily="34" charset="0"/>
                      </a:defRPr>
                    </a:pPr>
                    <a:r>
                      <a:rPr lang="en-US" sz="1400" b="0" i="0" u="none" strike="noStrike" kern="1200" baseline="0" dirty="0">
                        <a:solidFill>
                          <a:srgbClr val="003D65"/>
                        </a:solidFill>
                        <a:latin typeface="Calibri" panose="020F0502020204030204" pitchFamily="34" charset="0"/>
                        <a:ea typeface="+mn-ea"/>
                        <a:cs typeface="Calibri" panose="020F0502020204030204" pitchFamily="34" charset="0"/>
                      </a:rPr>
                      <a:t>2010s</a:t>
                    </a:r>
                  </a:p>
                  <a:p>
                    <a:pPr algn="ctr" rtl="0">
                      <a:defRPr lang="en-US" sz="1400" b="0" i="0" u="none" strike="noStrike" kern="1200" baseline="0" dirty="0">
                        <a:solidFill>
                          <a:srgbClr val="000000">
                            <a:lumMod val="75000"/>
                            <a:lumOff val="25000"/>
                          </a:srgbClr>
                        </a:solidFill>
                        <a:latin typeface="Calibri" panose="020F0502020204030204" pitchFamily="34" charset="0"/>
                        <a:ea typeface="+mn-ea"/>
                        <a:cs typeface="Calibri" panose="020F0502020204030204" pitchFamily="34" charset="0"/>
                      </a:defRPr>
                    </a:pPr>
                    <a:endParaRPr lang="en-US" sz="1400" b="0" i="0" u="none" strike="noStrike" kern="1200" baseline="0" dirty="0">
                      <a:solidFill>
                        <a:srgbClr val="000000">
                          <a:lumMod val="75000"/>
                          <a:lumOff val="25000"/>
                        </a:srgbClr>
                      </a:solidFill>
                      <a:latin typeface="Calibri" panose="020F0502020204030204" pitchFamily="34" charset="0"/>
                      <a:ea typeface="+mn-ea"/>
                      <a:cs typeface="Calibri" panose="020F0502020204030204" pitchFamily="34" charset="0"/>
                    </a:endParaRPr>
                  </a:p>
                </c:rich>
              </c:tx>
              <c:spPr>
                <a:noFill/>
                <a:ln>
                  <a:noFill/>
                </a:ln>
                <a:effectLst/>
              </c:spPr>
              <c:showLegendKey val="0"/>
              <c:showVal val="0"/>
              <c:showCatName val="1"/>
              <c:showSerName val="0"/>
              <c:showPercent val="0"/>
              <c:showBubbleSize val="0"/>
              <c:extLst>
                <c:ext xmlns:c15="http://schemas.microsoft.com/office/drawing/2012/chart" uri="{CE6537A1-D6FC-4f65-9D91-7224C49458BB}">
                  <c15:layout>
                    <c:manualLayout>
                      <c:w val="9.7328809828960486E-2"/>
                      <c:h val="0.14387295458819976"/>
                    </c:manualLayout>
                  </c15:layout>
                </c:ext>
                <c:ext xmlns:c16="http://schemas.microsoft.com/office/drawing/2014/chart" uri="{C3380CC4-5D6E-409C-BE32-E72D297353CC}">
                  <c16:uniqueId val="{0000002A-FD0F-4FA1-AAB8-79F3ECF44947}"/>
                </c:ext>
              </c:extLst>
            </c:dLbl>
            <c:dLbl>
              <c:idx val="56"/>
              <c:delete val="1"/>
              <c:extLst>
                <c:ext xmlns:c15="http://schemas.microsoft.com/office/drawing/2012/chart" uri="{CE6537A1-D6FC-4f65-9D91-7224C49458BB}"/>
                <c:ext xmlns:c16="http://schemas.microsoft.com/office/drawing/2014/chart" uri="{C3380CC4-5D6E-409C-BE32-E72D297353CC}">
                  <c16:uniqueId val="{00000029-FD0F-4FA1-AAB8-79F3ECF44947}"/>
                </c:ext>
              </c:extLst>
            </c:dLbl>
            <c:dLbl>
              <c:idx val="57"/>
              <c:delete val="1"/>
              <c:extLst>
                <c:ext xmlns:c15="http://schemas.microsoft.com/office/drawing/2012/chart" uri="{CE6537A1-D6FC-4f65-9D91-7224C49458BB}"/>
                <c:ext xmlns:c16="http://schemas.microsoft.com/office/drawing/2014/chart" uri="{C3380CC4-5D6E-409C-BE32-E72D297353CC}">
                  <c16:uniqueId val="{00000028-FD0F-4FA1-AAB8-79F3ECF4494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cat>
            <c:numRef>
              <c:f>'[oil prices bp-statistical-review-of-world-energy-2017.xlsx]Oil - Crude prices since 1861'!$A$104:$A$174</c:f>
              <c:numCache>
                <c:formatCode>General</c:formatCode>
                <c:ptCount val="7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pt idx="64">
                  <c:v>2024</c:v>
                </c:pt>
                <c:pt idx="65">
                  <c:v>2025</c:v>
                </c:pt>
                <c:pt idx="66">
                  <c:v>2026</c:v>
                </c:pt>
                <c:pt idx="67">
                  <c:v>2027</c:v>
                </c:pt>
                <c:pt idx="68">
                  <c:v>2028</c:v>
                </c:pt>
                <c:pt idx="69">
                  <c:v>2029</c:v>
                </c:pt>
                <c:pt idx="70">
                  <c:v>2030</c:v>
                </c:pt>
              </c:numCache>
            </c:numRef>
          </c:cat>
          <c:val>
            <c:numRef>
              <c:f>'[oil prices bp-statistical-review-of-world-energy-2017.xlsx]Oil - Crude prices since 1861'!$C$104:$C$174</c:f>
              <c:numCache>
                <c:formatCode>0.00</c:formatCode>
                <c:ptCount val="71"/>
                <c:pt idx="0">
                  <c:v>15.381328609000001</c:v>
                </c:pt>
                <c:pt idx="1">
                  <c:v>14.429220839999999</c:v>
                </c:pt>
                <c:pt idx="2">
                  <c:v>14.273696304</c:v>
                </c:pt>
                <c:pt idx="3">
                  <c:v>14.105211389999999</c:v>
                </c:pt>
                <c:pt idx="4">
                  <c:v>13.910805720000001</c:v>
                </c:pt>
                <c:pt idx="5">
                  <c:v>13.677518916</c:v>
                </c:pt>
                <c:pt idx="6">
                  <c:v>13.305988080000001</c:v>
                </c:pt>
                <c:pt idx="7">
                  <c:v>12.930137117999999</c:v>
                </c:pt>
                <c:pt idx="8">
                  <c:v>12.411721998000001</c:v>
                </c:pt>
                <c:pt idx="9">
                  <c:v>11.776663476</c:v>
                </c:pt>
                <c:pt idx="10">
                  <c:v>11.120004324</c:v>
                </c:pt>
                <c:pt idx="11">
                  <c:v>13.257602668800001</c:v>
                </c:pt>
                <c:pt idx="12">
                  <c:v>14.2316470776</c:v>
                </c:pt>
                <c:pt idx="13">
                  <c:v>17.7744144053</c:v>
                </c:pt>
                <c:pt idx="14">
                  <c:v>56.3916127074</c:v>
                </c:pt>
                <c:pt idx="15">
                  <c:v>51.443748398899999</c:v>
                </c:pt>
                <c:pt idx="16">
                  <c:v>53.976614272000013</c:v>
                </c:pt>
                <c:pt idx="17">
                  <c:v>55.091398785600013</c:v>
                </c:pt>
                <c:pt idx="18">
                  <c:v>51.608867177914092</c:v>
                </c:pt>
                <c:pt idx="19">
                  <c:v>104.4989155647383</c:v>
                </c:pt>
                <c:pt idx="20">
                  <c:v>107.27497342233011</c:v>
                </c:pt>
                <c:pt idx="21">
                  <c:v>94.867453355335599</c:v>
                </c:pt>
                <c:pt idx="22">
                  <c:v>82.000319067357523</c:v>
                </c:pt>
                <c:pt idx="23">
                  <c:v>71.206896084337401</c:v>
                </c:pt>
                <c:pt idx="24">
                  <c:v>66.481246005774807</c:v>
                </c:pt>
                <c:pt idx="25">
                  <c:v>61.473911895910781</c:v>
                </c:pt>
                <c:pt idx="26">
                  <c:v>31.599461770072988</c:v>
                </c:pt>
                <c:pt idx="27">
                  <c:v>38.948402299963043</c:v>
                </c:pt>
                <c:pt idx="28">
                  <c:v>30.27748499485968</c:v>
                </c:pt>
                <c:pt idx="29">
                  <c:v>35.277377216073397</c:v>
                </c:pt>
                <c:pt idx="30">
                  <c:v>43.568193976603673</c:v>
                </c:pt>
                <c:pt idx="31">
                  <c:v>35.249283933160058</c:v>
                </c:pt>
                <c:pt idx="32">
                  <c:v>33.051575408811097</c:v>
                </c:pt>
                <c:pt idx="33">
                  <c:v>28.189003525532179</c:v>
                </c:pt>
                <c:pt idx="34">
                  <c:v>25.61583245078543</c:v>
                </c:pt>
                <c:pt idx="35">
                  <c:v>26.79870239342452</c:v>
                </c:pt>
                <c:pt idx="36">
                  <c:v>31.61620073562014</c:v>
                </c:pt>
                <c:pt idx="37">
                  <c:v>28.550496249922119</c:v>
                </c:pt>
                <c:pt idx="38">
                  <c:v>18.722992451720859</c:v>
                </c:pt>
                <c:pt idx="39">
                  <c:v>25.888021984061179</c:v>
                </c:pt>
                <c:pt idx="40">
                  <c:v>39.716070128596982</c:v>
                </c:pt>
                <c:pt idx="41">
                  <c:v>33.126510283668551</c:v>
                </c:pt>
                <c:pt idx="42">
                  <c:v>33.383860782604742</c:v>
                </c:pt>
                <c:pt idx="43">
                  <c:v>37.606361733270113</c:v>
                </c:pt>
                <c:pt idx="44">
                  <c:v>48.617617019587072</c:v>
                </c:pt>
                <c:pt idx="45">
                  <c:v>67.00175692589093</c:v>
                </c:pt>
                <c:pt idx="46">
                  <c:v>77.554717303757386</c:v>
                </c:pt>
                <c:pt idx="47">
                  <c:v>83.793372975802299</c:v>
                </c:pt>
                <c:pt idx="48">
                  <c:v>108.41518354973969</c:v>
                </c:pt>
                <c:pt idx="49">
                  <c:v>68.992925466719498</c:v>
                </c:pt>
                <c:pt idx="50">
                  <c:v>87.498094676299672</c:v>
                </c:pt>
                <c:pt idx="51">
                  <c:v>118.7082822862465</c:v>
                </c:pt>
                <c:pt idx="52">
                  <c:v>116.73436701022339</c:v>
                </c:pt>
                <c:pt idx="53">
                  <c:v>111.9468609159596</c:v>
                </c:pt>
                <c:pt idx="54">
                  <c:v>100.3131527071866</c:v>
                </c:pt>
                <c:pt idx="55">
                  <c:v>53.047624607937813</c:v>
                </c:pt>
                <c:pt idx="56">
                  <c:v>43.734169960474297</c:v>
                </c:pt>
                <c:pt idx="57">
                  <c:v>53.6</c:v>
                </c:pt>
              </c:numCache>
            </c:numRef>
          </c:val>
          <c:smooth val="0"/>
          <c:extLst>
            <c:ext xmlns:c16="http://schemas.microsoft.com/office/drawing/2014/chart" uri="{C3380CC4-5D6E-409C-BE32-E72D297353CC}">
              <c16:uniqueId val="{00000001-FD0F-4FA1-AAB8-79F3ECF44947}"/>
            </c:ext>
          </c:extLst>
        </c:ser>
        <c:dLbls>
          <c:showLegendKey val="0"/>
          <c:showVal val="0"/>
          <c:showCatName val="0"/>
          <c:showSerName val="0"/>
          <c:showPercent val="0"/>
          <c:showBubbleSize val="0"/>
        </c:dLbls>
        <c:smooth val="0"/>
        <c:axId val="-2126245528"/>
        <c:axId val="-2126250536"/>
      </c:lineChart>
      <c:catAx>
        <c:axId val="-21262455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2126250536"/>
        <c:crosses val="autoZero"/>
        <c:auto val="1"/>
        <c:lblAlgn val="ctr"/>
        <c:lblOffset val="100"/>
        <c:tickLblSkip val="10"/>
        <c:noMultiLvlLbl val="0"/>
      </c:catAx>
      <c:valAx>
        <c:axId val="-2126250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2126245528"/>
        <c:crosses val="autoZero"/>
        <c:crossBetween val="between"/>
      </c:valAx>
      <c:spPr>
        <a:noFill/>
        <a:ln>
          <a:noFill/>
        </a:ln>
        <a:effectLst/>
      </c:spPr>
    </c:plotArea>
    <c:legend>
      <c:legendPos val="b"/>
      <c:layout>
        <c:manualLayout>
          <c:xMode val="edge"/>
          <c:yMode val="edge"/>
          <c:x val="0.29562778627645397"/>
          <c:y val="0.89486089143622505"/>
          <c:w val="0.41558477233067498"/>
          <c:h val="5.4161003785234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latin typeface="Expo Serif Pro" panose="02040502060300020003"/>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1907498049231E-2"/>
          <c:y val="3.7036564873746701E-2"/>
          <c:w val="0.73678060934950695"/>
          <c:h val="0.88870920298260303"/>
        </c:manualLayout>
      </c:layout>
      <c:lineChart>
        <c:grouping val="standard"/>
        <c:varyColors val="0"/>
        <c:ser>
          <c:idx val="0"/>
          <c:order val="0"/>
          <c:tx>
            <c:strRef>
              <c:f>Statoil!$B$2</c:f>
              <c:strCache>
                <c:ptCount val="1"/>
                <c:pt idx="0">
                  <c:v>Statoil (Reform)</c:v>
                </c:pt>
              </c:strCache>
            </c:strRef>
          </c:tx>
          <c:spPr>
            <a:ln w="28575" cap="rnd">
              <a:solidFill>
                <a:srgbClr val="00ADFB"/>
              </a:solidFill>
              <a:round/>
            </a:ln>
            <a:effectLst/>
          </c:spPr>
          <c:marker>
            <c:symbol val="none"/>
          </c:marker>
          <c:cat>
            <c:numRef>
              <c:f>Statoil!$A$3:$A$7</c:f>
              <c:numCache>
                <c:formatCode>General</c:formatCode>
                <c:ptCount val="5"/>
                <c:pt idx="0">
                  <c:v>2010</c:v>
                </c:pt>
                <c:pt idx="1">
                  <c:v>2020</c:v>
                </c:pt>
                <c:pt idx="2">
                  <c:v>2030</c:v>
                </c:pt>
                <c:pt idx="3">
                  <c:v>2040</c:v>
                </c:pt>
                <c:pt idx="4">
                  <c:v>2050</c:v>
                </c:pt>
              </c:numCache>
            </c:numRef>
          </c:cat>
          <c:val>
            <c:numRef>
              <c:f>Statoil!$B$3:$B$7</c:f>
              <c:numCache>
                <c:formatCode>General</c:formatCode>
                <c:ptCount val="5"/>
                <c:pt idx="0">
                  <c:v>88</c:v>
                </c:pt>
                <c:pt idx="1">
                  <c:v>100</c:v>
                </c:pt>
                <c:pt idx="2">
                  <c:v>108.7</c:v>
                </c:pt>
                <c:pt idx="3">
                  <c:v>104.75</c:v>
                </c:pt>
                <c:pt idx="4">
                  <c:v>100.8</c:v>
                </c:pt>
              </c:numCache>
            </c:numRef>
          </c:val>
          <c:smooth val="1"/>
          <c:extLst>
            <c:ext xmlns:c16="http://schemas.microsoft.com/office/drawing/2014/chart" uri="{C3380CC4-5D6E-409C-BE32-E72D297353CC}">
              <c16:uniqueId val="{00000000-79FD-4D78-82E6-FAB2C7D18BE5}"/>
            </c:ext>
          </c:extLst>
        </c:ser>
        <c:ser>
          <c:idx val="1"/>
          <c:order val="1"/>
          <c:tx>
            <c:strRef>
              <c:f>Statoil!$C$2</c:f>
              <c:strCache>
                <c:ptCount val="1"/>
                <c:pt idx="0">
                  <c:v>Statoil (Renewal)</c:v>
                </c:pt>
              </c:strCache>
            </c:strRef>
          </c:tx>
          <c:spPr>
            <a:ln w="28575" cap="rnd">
              <a:solidFill>
                <a:srgbClr val="5F007F"/>
              </a:solidFill>
              <a:round/>
            </a:ln>
            <a:effectLst/>
          </c:spPr>
          <c:marker>
            <c:symbol val="none"/>
          </c:marker>
          <c:cat>
            <c:numRef>
              <c:f>Statoil!$A$3:$A$7</c:f>
              <c:numCache>
                <c:formatCode>General</c:formatCode>
                <c:ptCount val="5"/>
                <c:pt idx="0">
                  <c:v>2010</c:v>
                </c:pt>
                <c:pt idx="1">
                  <c:v>2020</c:v>
                </c:pt>
                <c:pt idx="2">
                  <c:v>2030</c:v>
                </c:pt>
                <c:pt idx="3">
                  <c:v>2040</c:v>
                </c:pt>
                <c:pt idx="4">
                  <c:v>2050</c:v>
                </c:pt>
              </c:numCache>
            </c:numRef>
          </c:cat>
          <c:val>
            <c:numRef>
              <c:f>Statoil!$C$3:$C$7</c:f>
              <c:numCache>
                <c:formatCode>General</c:formatCode>
                <c:ptCount val="5"/>
                <c:pt idx="0">
                  <c:v>88</c:v>
                </c:pt>
                <c:pt idx="1">
                  <c:v>100</c:v>
                </c:pt>
                <c:pt idx="2">
                  <c:v>92.7</c:v>
                </c:pt>
                <c:pt idx="3">
                  <c:v>77.95</c:v>
                </c:pt>
                <c:pt idx="4">
                  <c:v>63.2</c:v>
                </c:pt>
              </c:numCache>
            </c:numRef>
          </c:val>
          <c:smooth val="1"/>
          <c:extLst>
            <c:ext xmlns:c16="http://schemas.microsoft.com/office/drawing/2014/chart" uri="{C3380CC4-5D6E-409C-BE32-E72D297353CC}">
              <c16:uniqueId val="{00000001-79FD-4D78-82E6-FAB2C7D18BE5}"/>
            </c:ext>
          </c:extLst>
        </c:ser>
        <c:ser>
          <c:idx val="2"/>
          <c:order val="2"/>
          <c:tx>
            <c:strRef>
              <c:f>Statoil!$D$2</c:f>
              <c:strCache>
                <c:ptCount val="1"/>
                <c:pt idx="0">
                  <c:v>Statoil (Rivalry)</c:v>
                </c:pt>
              </c:strCache>
            </c:strRef>
          </c:tx>
          <c:spPr>
            <a:ln w="28575" cap="rnd">
              <a:solidFill>
                <a:srgbClr val="004165"/>
              </a:solidFill>
              <a:round/>
            </a:ln>
            <a:effectLst/>
          </c:spPr>
          <c:marker>
            <c:symbol val="none"/>
          </c:marker>
          <c:cat>
            <c:numRef>
              <c:f>Statoil!$A$3:$A$7</c:f>
              <c:numCache>
                <c:formatCode>General</c:formatCode>
                <c:ptCount val="5"/>
                <c:pt idx="0">
                  <c:v>2010</c:v>
                </c:pt>
                <c:pt idx="1">
                  <c:v>2020</c:v>
                </c:pt>
                <c:pt idx="2">
                  <c:v>2030</c:v>
                </c:pt>
                <c:pt idx="3">
                  <c:v>2040</c:v>
                </c:pt>
                <c:pt idx="4">
                  <c:v>2050</c:v>
                </c:pt>
              </c:numCache>
            </c:numRef>
          </c:cat>
          <c:val>
            <c:numRef>
              <c:f>Statoil!$D$3:$D$7</c:f>
              <c:numCache>
                <c:formatCode>General</c:formatCode>
                <c:ptCount val="5"/>
                <c:pt idx="0">
                  <c:v>88</c:v>
                </c:pt>
                <c:pt idx="1">
                  <c:v>100</c:v>
                </c:pt>
                <c:pt idx="2">
                  <c:v>114.5</c:v>
                </c:pt>
                <c:pt idx="3">
                  <c:v>118.8</c:v>
                </c:pt>
                <c:pt idx="4">
                  <c:v>123.1</c:v>
                </c:pt>
              </c:numCache>
            </c:numRef>
          </c:val>
          <c:smooth val="1"/>
          <c:extLst>
            <c:ext xmlns:c16="http://schemas.microsoft.com/office/drawing/2014/chart" uri="{C3380CC4-5D6E-409C-BE32-E72D297353CC}">
              <c16:uniqueId val="{00000002-79FD-4D78-82E6-FAB2C7D18BE5}"/>
            </c:ext>
          </c:extLst>
        </c:ser>
        <c:ser>
          <c:idx val="3"/>
          <c:order val="3"/>
          <c:tx>
            <c:strRef>
              <c:f>Statoil!$E$2</c:f>
              <c:strCache>
                <c:ptCount val="1"/>
                <c:pt idx="0">
                  <c:v>Exxon</c:v>
                </c:pt>
              </c:strCache>
            </c:strRef>
          </c:tx>
          <c:spPr>
            <a:ln w="28575" cap="rnd">
              <a:solidFill>
                <a:srgbClr val="10BC9F"/>
              </a:solidFill>
              <a:round/>
            </a:ln>
            <a:effectLst/>
          </c:spPr>
          <c:marker>
            <c:symbol val="none"/>
          </c:marker>
          <c:cat>
            <c:numRef>
              <c:f>Statoil!$A$3:$A$7</c:f>
              <c:numCache>
                <c:formatCode>General</c:formatCode>
                <c:ptCount val="5"/>
                <c:pt idx="0">
                  <c:v>2010</c:v>
                </c:pt>
                <c:pt idx="1">
                  <c:v>2020</c:v>
                </c:pt>
                <c:pt idx="2">
                  <c:v>2030</c:v>
                </c:pt>
                <c:pt idx="3">
                  <c:v>2040</c:v>
                </c:pt>
                <c:pt idx="4">
                  <c:v>2050</c:v>
                </c:pt>
              </c:numCache>
            </c:numRef>
          </c:cat>
          <c:val>
            <c:numRef>
              <c:f>Statoil!$E$3:$E$7</c:f>
              <c:numCache>
                <c:formatCode>0.00</c:formatCode>
                <c:ptCount val="5"/>
                <c:pt idx="0" formatCode="General">
                  <c:v>88</c:v>
                </c:pt>
                <c:pt idx="1">
                  <c:v>99.804878048780395</c:v>
                </c:pt>
                <c:pt idx="2" formatCode="General">
                  <c:v>108.92682926829271</c:v>
                </c:pt>
                <c:pt idx="3" formatCode="General">
                  <c:v>113.21951219512189</c:v>
                </c:pt>
              </c:numCache>
            </c:numRef>
          </c:val>
          <c:smooth val="1"/>
          <c:extLst>
            <c:ext xmlns:c16="http://schemas.microsoft.com/office/drawing/2014/chart" uri="{C3380CC4-5D6E-409C-BE32-E72D297353CC}">
              <c16:uniqueId val="{00000003-79FD-4D78-82E6-FAB2C7D18BE5}"/>
            </c:ext>
          </c:extLst>
        </c:ser>
        <c:ser>
          <c:idx val="4"/>
          <c:order val="4"/>
          <c:tx>
            <c:strRef>
              <c:f>Statoil!$F$2</c:f>
              <c:strCache>
                <c:ptCount val="1"/>
                <c:pt idx="0">
                  <c:v>CNPC</c:v>
                </c:pt>
              </c:strCache>
            </c:strRef>
          </c:tx>
          <c:spPr>
            <a:ln w="28575" cap="rnd">
              <a:solidFill>
                <a:srgbClr val="C55F8A"/>
              </a:solidFill>
              <a:round/>
            </a:ln>
            <a:effectLst/>
          </c:spPr>
          <c:marker>
            <c:symbol val="none"/>
          </c:marker>
          <c:cat>
            <c:numRef>
              <c:f>Statoil!$A$3:$A$7</c:f>
              <c:numCache>
                <c:formatCode>General</c:formatCode>
                <c:ptCount val="5"/>
                <c:pt idx="0">
                  <c:v>2010</c:v>
                </c:pt>
                <c:pt idx="1">
                  <c:v>2020</c:v>
                </c:pt>
                <c:pt idx="2">
                  <c:v>2030</c:v>
                </c:pt>
                <c:pt idx="3">
                  <c:v>2040</c:v>
                </c:pt>
                <c:pt idx="4">
                  <c:v>2050</c:v>
                </c:pt>
              </c:numCache>
            </c:numRef>
          </c:cat>
          <c:val>
            <c:numRef>
              <c:f>Statoil!$F$3:$F$7</c:f>
              <c:numCache>
                <c:formatCode>General</c:formatCode>
                <c:ptCount val="5"/>
                <c:pt idx="0">
                  <c:v>88</c:v>
                </c:pt>
                <c:pt idx="1">
                  <c:v>97</c:v>
                </c:pt>
                <c:pt idx="2">
                  <c:v>103</c:v>
                </c:pt>
                <c:pt idx="3">
                  <c:v>101</c:v>
                </c:pt>
                <c:pt idx="4">
                  <c:v>90.05</c:v>
                </c:pt>
              </c:numCache>
            </c:numRef>
          </c:val>
          <c:smooth val="1"/>
          <c:extLst>
            <c:ext xmlns:c16="http://schemas.microsoft.com/office/drawing/2014/chart" uri="{C3380CC4-5D6E-409C-BE32-E72D297353CC}">
              <c16:uniqueId val="{00000004-79FD-4D78-82E6-FAB2C7D18BE5}"/>
            </c:ext>
          </c:extLst>
        </c:ser>
        <c:ser>
          <c:idx val="5"/>
          <c:order val="5"/>
          <c:tx>
            <c:strRef>
              <c:f>Statoil!$G$2</c:f>
              <c:strCache>
                <c:ptCount val="1"/>
                <c:pt idx="0">
                  <c:v>BP</c:v>
                </c:pt>
              </c:strCache>
            </c:strRef>
          </c:tx>
          <c:spPr>
            <a:ln w="28575" cap="rnd">
              <a:solidFill>
                <a:srgbClr val="FB8800"/>
              </a:solidFill>
              <a:round/>
            </a:ln>
            <a:effectLst/>
          </c:spPr>
          <c:marker>
            <c:symbol val="none"/>
          </c:marker>
          <c:cat>
            <c:numRef>
              <c:f>Statoil!$A$3:$A$7</c:f>
              <c:numCache>
                <c:formatCode>General</c:formatCode>
                <c:ptCount val="5"/>
                <c:pt idx="0">
                  <c:v>2010</c:v>
                </c:pt>
                <c:pt idx="1">
                  <c:v>2020</c:v>
                </c:pt>
                <c:pt idx="2">
                  <c:v>2030</c:v>
                </c:pt>
                <c:pt idx="3">
                  <c:v>2040</c:v>
                </c:pt>
                <c:pt idx="4">
                  <c:v>2050</c:v>
                </c:pt>
              </c:numCache>
            </c:numRef>
          </c:cat>
          <c:val>
            <c:numRef>
              <c:f>Statoil!$G$3:$G$7</c:f>
              <c:numCache>
                <c:formatCode>General</c:formatCode>
                <c:ptCount val="5"/>
                <c:pt idx="0">
                  <c:v>88.7</c:v>
                </c:pt>
                <c:pt idx="1">
                  <c:v>95</c:v>
                </c:pt>
                <c:pt idx="2">
                  <c:v>109</c:v>
                </c:pt>
                <c:pt idx="3">
                  <c:v>109.4</c:v>
                </c:pt>
              </c:numCache>
            </c:numRef>
          </c:val>
          <c:smooth val="1"/>
          <c:extLst>
            <c:ext xmlns:c16="http://schemas.microsoft.com/office/drawing/2014/chart" uri="{C3380CC4-5D6E-409C-BE32-E72D297353CC}">
              <c16:uniqueId val="{00000005-79FD-4D78-82E6-FAB2C7D18BE5}"/>
            </c:ext>
          </c:extLst>
        </c:ser>
        <c:ser>
          <c:idx val="6"/>
          <c:order val="6"/>
          <c:tx>
            <c:strRef>
              <c:f>Statoil!$H$2</c:f>
              <c:strCache>
                <c:ptCount val="1"/>
                <c:pt idx="0">
                  <c:v>IEA (New Policies)</c:v>
                </c:pt>
              </c:strCache>
            </c:strRef>
          </c:tx>
          <c:spPr>
            <a:ln w="28575" cap="rnd">
              <a:solidFill>
                <a:srgbClr val="C55F8A"/>
              </a:solidFill>
              <a:round/>
            </a:ln>
            <a:effectLst/>
          </c:spPr>
          <c:marker>
            <c:symbol val="none"/>
          </c:marker>
          <c:cat>
            <c:numRef>
              <c:f>Statoil!$A$3:$A$7</c:f>
              <c:numCache>
                <c:formatCode>General</c:formatCode>
                <c:ptCount val="5"/>
                <c:pt idx="0">
                  <c:v>2010</c:v>
                </c:pt>
                <c:pt idx="1">
                  <c:v>2020</c:v>
                </c:pt>
                <c:pt idx="2">
                  <c:v>2030</c:v>
                </c:pt>
                <c:pt idx="3">
                  <c:v>2040</c:v>
                </c:pt>
                <c:pt idx="4">
                  <c:v>2050</c:v>
                </c:pt>
              </c:numCache>
            </c:numRef>
          </c:cat>
          <c:val>
            <c:numRef>
              <c:f>Statoil!$H$3:$H$7</c:f>
              <c:numCache>
                <c:formatCode>General</c:formatCode>
                <c:ptCount val="5"/>
                <c:pt idx="0">
                  <c:v>88</c:v>
                </c:pt>
                <c:pt idx="1">
                  <c:v>97</c:v>
                </c:pt>
                <c:pt idx="2">
                  <c:v>105.3</c:v>
                </c:pt>
                <c:pt idx="3">
                  <c:v>104.9</c:v>
                </c:pt>
              </c:numCache>
            </c:numRef>
          </c:val>
          <c:smooth val="1"/>
          <c:extLst>
            <c:ext xmlns:c16="http://schemas.microsoft.com/office/drawing/2014/chart" uri="{C3380CC4-5D6E-409C-BE32-E72D297353CC}">
              <c16:uniqueId val="{00000006-79FD-4D78-82E6-FAB2C7D18BE5}"/>
            </c:ext>
          </c:extLst>
        </c:ser>
        <c:ser>
          <c:idx val="7"/>
          <c:order val="7"/>
          <c:tx>
            <c:strRef>
              <c:f>Statoil!$I$2</c:f>
              <c:strCache>
                <c:ptCount val="1"/>
                <c:pt idx="0">
                  <c:v>IEA (Current Policies)</c:v>
                </c:pt>
              </c:strCache>
            </c:strRef>
          </c:tx>
          <c:spPr>
            <a:ln w="28575" cap="rnd">
              <a:solidFill>
                <a:srgbClr val="002341"/>
              </a:solidFill>
              <a:round/>
            </a:ln>
            <a:effectLst/>
          </c:spPr>
          <c:marker>
            <c:symbol val="none"/>
          </c:marker>
          <c:cat>
            <c:numRef>
              <c:f>Statoil!$A$3:$A$7</c:f>
              <c:numCache>
                <c:formatCode>General</c:formatCode>
                <c:ptCount val="5"/>
                <c:pt idx="0">
                  <c:v>2010</c:v>
                </c:pt>
                <c:pt idx="1">
                  <c:v>2020</c:v>
                </c:pt>
                <c:pt idx="2">
                  <c:v>2030</c:v>
                </c:pt>
                <c:pt idx="3">
                  <c:v>2040</c:v>
                </c:pt>
                <c:pt idx="4">
                  <c:v>2050</c:v>
                </c:pt>
              </c:numCache>
            </c:numRef>
          </c:cat>
          <c:val>
            <c:numRef>
              <c:f>Statoil!$I$3:$I$7</c:f>
              <c:numCache>
                <c:formatCode>General</c:formatCode>
                <c:ptCount val="5"/>
                <c:pt idx="0">
                  <c:v>88</c:v>
                </c:pt>
                <c:pt idx="1">
                  <c:v>99</c:v>
                </c:pt>
                <c:pt idx="2">
                  <c:v>111.7</c:v>
                </c:pt>
                <c:pt idx="3">
                  <c:v>122.1</c:v>
                </c:pt>
              </c:numCache>
            </c:numRef>
          </c:val>
          <c:smooth val="1"/>
          <c:extLst>
            <c:ext xmlns:c16="http://schemas.microsoft.com/office/drawing/2014/chart" uri="{C3380CC4-5D6E-409C-BE32-E72D297353CC}">
              <c16:uniqueId val="{00000007-79FD-4D78-82E6-FAB2C7D18BE5}"/>
            </c:ext>
          </c:extLst>
        </c:ser>
        <c:ser>
          <c:idx val="8"/>
          <c:order val="8"/>
          <c:tx>
            <c:strRef>
              <c:f>Statoil!$J$2</c:f>
              <c:strCache>
                <c:ptCount val="1"/>
                <c:pt idx="0">
                  <c:v>IEA (Sustainable Development)</c:v>
                </c:pt>
              </c:strCache>
            </c:strRef>
          </c:tx>
          <c:spPr>
            <a:ln w="28575" cap="rnd">
              <a:solidFill>
                <a:srgbClr val="0095AB"/>
              </a:solidFill>
              <a:round/>
            </a:ln>
            <a:effectLst/>
          </c:spPr>
          <c:marker>
            <c:symbol val="none"/>
          </c:marker>
          <c:cat>
            <c:numRef>
              <c:f>Statoil!$A$3:$A$7</c:f>
              <c:numCache>
                <c:formatCode>General</c:formatCode>
                <c:ptCount val="5"/>
                <c:pt idx="0">
                  <c:v>2010</c:v>
                </c:pt>
                <c:pt idx="1">
                  <c:v>2020</c:v>
                </c:pt>
                <c:pt idx="2">
                  <c:v>2030</c:v>
                </c:pt>
                <c:pt idx="3">
                  <c:v>2040</c:v>
                </c:pt>
                <c:pt idx="4">
                  <c:v>2050</c:v>
                </c:pt>
              </c:numCache>
            </c:numRef>
          </c:cat>
          <c:val>
            <c:numRef>
              <c:f>Statoil!$J$3:$J$7</c:f>
              <c:numCache>
                <c:formatCode>General</c:formatCode>
                <c:ptCount val="5"/>
                <c:pt idx="0">
                  <c:v>88</c:v>
                </c:pt>
                <c:pt idx="1">
                  <c:v>94</c:v>
                </c:pt>
                <c:pt idx="2">
                  <c:v>92.4</c:v>
                </c:pt>
                <c:pt idx="3">
                  <c:v>80.3</c:v>
                </c:pt>
              </c:numCache>
            </c:numRef>
          </c:val>
          <c:smooth val="1"/>
          <c:extLst>
            <c:ext xmlns:c16="http://schemas.microsoft.com/office/drawing/2014/chart" uri="{C3380CC4-5D6E-409C-BE32-E72D297353CC}">
              <c16:uniqueId val="{00000008-79FD-4D78-82E6-FAB2C7D18BE5}"/>
            </c:ext>
          </c:extLst>
        </c:ser>
        <c:ser>
          <c:idx val="9"/>
          <c:order val="9"/>
          <c:tx>
            <c:strRef>
              <c:f>Statoil!$K$2</c:f>
              <c:strCache>
                <c:ptCount val="1"/>
                <c:pt idx="0">
                  <c:v>EIA</c:v>
                </c:pt>
              </c:strCache>
            </c:strRef>
          </c:tx>
          <c:spPr>
            <a:ln w="28575" cap="rnd">
              <a:solidFill>
                <a:srgbClr val="DE2D26"/>
              </a:solidFill>
              <a:round/>
            </a:ln>
            <a:effectLst/>
          </c:spPr>
          <c:marker>
            <c:symbol val="none"/>
          </c:marker>
          <c:cat>
            <c:numRef>
              <c:f>Statoil!$A$3:$A$7</c:f>
              <c:numCache>
                <c:formatCode>General</c:formatCode>
                <c:ptCount val="5"/>
                <c:pt idx="0">
                  <c:v>2010</c:v>
                </c:pt>
                <c:pt idx="1">
                  <c:v>2020</c:v>
                </c:pt>
                <c:pt idx="2">
                  <c:v>2030</c:v>
                </c:pt>
                <c:pt idx="3">
                  <c:v>2040</c:v>
                </c:pt>
                <c:pt idx="4">
                  <c:v>2050</c:v>
                </c:pt>
              </c:numCache>
            </c:numRef>
          </c:cat>
          <c:val>
            <c:numRef>
              <c:f>Statoil!$K$3:$K$7</c:f>
              <c:numCache>
                <c:formatCode>General</c:formatCode>
                <c:ptCount val="5"/>
                <c:pt idx="0">
                  <c:v>88</c:v>
                </c:pt>
                <c:pt idx="1">
                  <c:v>99.9</c:v>
                </c:pt>
                <c:pt idx="2">
                  <c:v>104.07</c:v>
                </c:pt>
                <c:pt idx="3">
                  <c:v>112.92</c:v>
                </c:pt>
                <c:pt idx="4">
                  <c:v>122.3</c:v>
                </c:pt>
              </c:numCache>
            </c:numRef>
          </c:val>
          <c:smooth val="1"/>
          <c:extLst>
            <c:ext xmlns:c16="http://schemas.microsoft.com/office/drawing/2014/chart" uri="{C3380CC4-5D6E-409C-BE32-E72D297353CC}">
              <c16:uniqueId val="{00000009-79FD-4D78-82E6-FAB2C7D18BE5}"/>
            </c:ext>
          </c:extLst>
        </c:ser>
        <c:ser>
          <c:idx val="10"/>
          <c:order val="10"/>
          <c:tx>
            <c:strRef>
              <c:f>Statoil!$L$2</c:f>
              <c:strCache>
                <c:ptCount val="1"/>
                <c:pt idx="0">
                  <c:v>OPEC</c:v>
                </c:pt>
              </c:strCache>
            </c:strRef>
          </c:tx>
          <c:spPr>
            <a:ln w="28575" cap="rnd">
              <a:solidFill>
                <a:srgbClr val="E3C100"/>
              </a:solidFill>
              <a:round/>
            </a:ln>
            <a:effectLst/>
          </c:spPr>
          <c:marker>
            <c:symbol val="none"/>
          </c:marker>
          <c:cat>
            <c:numRef>
              <c:f>Statoil!$A$3:$A$7</c:f>
              <c:numCache>
                <c:formatCode>General</c:formatCode>
                <c:ptCount val="5"/>
                <c:pt idx="0">
                  <c:v>2010</c:v>
                </c:pt>
                <c:pt idx="1">
                  <c:v>2020</c:v>
                </c:pt>
                <c:pt idx="2">
                  <c:v>2030</c:v>
                </c:pt>
                <c:pt idx="3">
                  <c:v>2040</c:v>
                </c:pt>
                <c:pt idx="4">
                  <c:v>2050</c:v>
                </c:pt>
              </c:numCache>
            </c:numRef>
          </c:cat>
          <c:val>
            <c:numRef>
              <c:f>Statoil!$L$3:$L$7</c:f>
              <c:numCache>
                <c:formatCode>General</c:formatCode>
                <c:ptCount val="5"/>
                <c:pt idx="0">
                  <c:v>88</c:v>
                </c:pt>
                <c:pt idx="1">
                  <c:v>100.7</c:v>
                </c:pt>
                <c:pt idx="2">
                  <c:v>107.4</c:v>
                </c:pt>
                <c:pt idx="3">
                  <c:v>111.1</c:v>
                </c:pt>
              </c:numCache>
            </c:numRef>
          </c:val>
          <c:smooth val="1"/>
          <c:extLst>
            <c:ext xmlns:c16="http://schemas.microsoft.com/office/drawing/2014/chart" uri="{C3380CC4-5D6E-409C-BE32-E72D297353CC}">
              <c16:uniqueId val="{0000000A-79FD-4D78-82E6-FAB2C7D18BE5}"/>
            </c:ext>
          </c:extLst>
        </c:ser>
        <c:dLbls>
          <c:showLegendKey val="0"/>
          <c:showVal val="0"/>
          <c:showCatName val="0"/>
          <c:showSerName val="0"/>
          <c:showPercent val="0"/>
          <c:showBubbleSize val="0"/>
        </c:dLbls>
        <c:smooth val="0"/>
        <c:axId val="-2036020056"/>
        <c:axId val="-2036025032"/>
      </c:lineChart>
      <c:catAx>
        <c:axId val="-2036020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Calibri Light" panose="020F0302020204030204" pitchFamily="34" charset="0"/>
              </a:defRPr>
            </a:pPr>
            <a:endParaRPr lang="en-US"/>
          </a:p>
        </c:txPr>
        <c:crossAx val="-2036025032"/>
        <c:crosses val="autoZero"/>
        <c:auto val="1"/>
        <c:lblAlgn val="ctr"/>
        <c:lblOffset val="100"/>
        <c:noMultiLvlLbl val="0"/>
      </c:catAx>
      <c:valAx>
        <c:axId val="-2036025032"/>
        <c:scaling>
          <c:orientation val="minMax"/>
          <c:max val="125"/>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Calibri Light" panose="020F0302020204030204" pitchFamily="34" charset="0"/>
              </a:defRPr>
            </a:pPr>
            <a:endParaRPr lang="en-US"/>
          </a:p>
        </c:txPr>
        <c:crossAx val="-2036020056"/>
        <c:crosses val="autoZero"/>
        <c:crossBetween val="midCat"/>
      </c:valAx>
      <c:spPr>
        <a:noFill/>
        <a:ln>
          <a:noFill/>
        </a:ln>
        <a:effectLst/>
      </c:spPr>
    </c:plotArea>
    <c:legend>
      <c:legendPos val="b"/>
      <c:layout>
        <c:manualLayout>
          <c:xMode val="edge"/>
          <c:yMode val="edge"/>
          <c:x val="0.79553158473434005"/>
          <c:y val="4.8939880296691399E-2"/>
          <c:w val="0.20446838013172899"/>
          <c:h val="0.9083497188494720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5"/>
          <c:order val="0"/>
          <c:tx>
            <c:strRef>
              <c:f>'Sheet1 (2)'!$A$87</c:f>
              <c:strCache>
                <c:ptCount val="1"/>
                <c:pt idx="0">
                  <c:v>Invisible</c:v>
                </c:pt>
              </c:strCache>
            </c:strRef>
          </c:tx>
          <c:spPr>
            <a:noFill/>
            <a:ln>
              <a:noFill/>
            </a:ln>
            <a:effectLst/>
          </c:spPr>
          <c:cat>
            <c:numRef>
              <c:f>'Sheet1 (2)'!$B$1:$BJ$1</c:f>
              <c:numCache>
                <c:formatCode>m/d/yyyy</c:formatCode>
                <c:ptCount val="61"/>
                <c:pt idx="0">
                  <c:v>29221</c:v>
                </c:pt>
                <c:pt idx="1">
                  <c:v>29587</c:v>
                </c:pt>
                <c:pt idx="2">
                  <c:v>29952</c:v>
                </c:pt>
                <c:pt idx="3">
                  <c:v>30317</c:v>
                </c:pt>
                <c:pt idx="4">
                  <c:v>30682</c:v>
                </c:pt>
                <c:pt idx="5">
                  <c:v>31048</c:v>
                </c:pt>
                <c:pt idx="6">
                  <c:v>31413</c:v>
                </c:pt>
                <c:pt idx="7">
                  <c:v>31778</c:v>
                </c:pt>
                <c:pt idx="8">
                  <c:v>32143</c:v>
                </c:pt>
                <c:pt idx="9">
                  <c:v>32509</c:v>
                </c:pt>
                <c:pt idx="10">
                  <c:v>32874</c:v>
                </c:pt>
                <c:pt idx="11">
                  <c:v>33239</c:v>
                </c:pt>
                <c:pt idx="12">
                  <c:v>33604</c:v>
                </c:pt>
                <c:pt idx="13">
                  <c:v>33970</c:v>
                </c:pt>
                <c:pt idx="14">
                  <c:v>34335</c:v>
                </c:pt>
                <c:pt idx="15">
                  <c:v>34700</c:v>
                </c:pt>
                <c:pt idx="16">
                  <c:v>35065</c:v>
                </c:pt>
                <c:pt idx="17">
                  <c:v>35431</c:v>
                </c:pt>
                <c:pt idx="18">
                  <c:v>35796</c:v>
                </c:pt>
                <c:pt idx="19">
                  <c:v>36161</c:v>
                </c:pt>
                <c:pt idx="20">
                  <c:v>36526</c:v>
                </c:pt>
                <c:pt idx="21">
                  <c:v>36892</c:v>
                </c:pt>
                <c:pt idx="22">
                  <c:v>37257</c:v>
                </c:pt>
                <c:pt idx="23">
                  <c:v>37622</c:v>
                </c:pt>
                <c:pt idx="24">
                  <c:v>37987</c:v>
                </c:pt>
                <c:pt idx="25">
                  <c:v>38353</c:v>
                </c:pt>
                <c:pt idx="26">
                  <c:v>38718</c:v>
                </c:pt>
                <c:pt idx="27">
                  <c:v>39083</c:v>
                </c:pt>
                <c:pt idx="28">
                  <c:v>39448</c:v>
                </c:pt>
                <c:pt idx="29">
                  <c:v>39814</c:v>
                </c:pt>
                <c:pt idx="30">
                  <c:v>40179</c:v>
                </c:pt>
                <c:pt idx="31">
                  <c:v>40544</c:v>
                </c:pt>
                <c:pt idx="32">
                  <c:v>40909</c:v>
                </c:pt>
                <c:pt idx="33">
                  <c:v>41275</c:v>
                </c:pt>
                <c:pt idx="34">
                  <c:v>41640</c:v>
                </c:pt>
                <c:pt idx="35">
                  <c:v>42005</c:v>
                </c:pt>
                <c:pt idx="36">
                  <c:v>42370</c:v>
                </c:pt>
                <c:pt idx="37">
                  <c:v>42736</c:v>
                </c:pt>
                <c:pt idx="38">
                  <c:v>43101</c:v>
                </c:pt>
                <c:pt idx="39">
                  <c:v>43466</c:v>
                </c:pt>
                <c:pt idx="40">
                  <c:v>43831</c:v>
                </c:pt>
                <c:pt idx="41">
                  <c:v>44197</c:v>
                </c:pt>
                <c:pt idx="42">
                  <c:v>44562</c:v>
                </c:pt>
                <c:pt idx="43">
                  <c:v>44927</c:v>
                </c:pt>
                <c:pt idx="44">
                  <c:v>45292</c:v>
                </c:pt>
                <c:pt idx="45">
                  <c:v>45658</c:v>
                </c:pt>
                <c:pt idx="46">
                  <c:v>46023</c:v>
                </c:pt>
                <c:pt idx="47">
                  <c:v>46388</c:v>
                </c:pt>
                <c:pt idx="48">
                  <c:v>46753</c:v>
                </c:pt>
                <c:pt idx="49">
                  <c:v>47119</c:v>
                </c:pt>
                <c:pt idx="50">
                  <c:v>47484</c:v>
                </c:pt>
                <c:pt idx="51">
                  <c:v>47849</c:v>
                </c:pt>
                <c:pt idx="52">
                  <c:v>48214</c:v>
                </c:pt>
                <c:pt idx="53">
                  <c:v>48580</c:v>
                </c:pt>
                <c:pt idx="54">
                  <c:v>48945</c:v>
                </c:pt>
                <c:pt idx="55">
                  <c:v>49310</c:v>
                </c:pt>
                <c:pt idx="56">
                  <c:v>49675</c:v>
                </c:pt>
                <c:pt idx="57">
                  <c:v>50041</c:v>
                </c:pt>
                <c:pt idx="58">
                  <c:v>50406</c:v>
                </c:pt>
                <c:pt idx="59">
                  <c:v>50771</c:v>
                </c:pt>
                <c:pt idx="60">
                  <c:v>51136</c:v>
                </c:pt>
              </c:numCache>
            </c:numRef>
          </c:cat>
          <c:val>
            <c:numRef>
              <c:f>'Sheet1 (2)'!$B$87:$BJ$87</c:f>
              <c:numCache>
                <c:formatCode>General</c:formatCode>
                <c:ptCount val="61"/>
                <c:pt idx="36">
                  <c:v>100</c:v>
                </c:pt>
                <c:pt idx="37">
                  <c:v>99.406266016990784</c:v>
                </c:pt>
                <c:pt idx="38">
                  <c:v>98.812532033981398</c:v>
                </c:pt>
                <c:pt idx="39">
                  <c:v>98.218798050972339</c:v>
                </c:pt>
                <c:pt idx="40">
                  <c:v>97.625064067963109</c:v>
                </c:pt>
                <c:pt idx="41">
                  <c:v>97.031330084953879</c:v>
                </c:pt>
                <c:pt idx="42">
                  <c:v>96.437596101944663</c:v>
                </c:pt>
                <c:pt idx="43">
                  <c:v>95.843862118935405</c:v>
                </c:pt>
                <c:pt idx="44">
                  <c:v>95.250128135926175</c:v>
                </c:pt>
                <c:pt idx="45">
                  <c:v>94.656394152916874</c:v>
                </c:pt>
                <c:pt idx="46">
                  <c:v>93.55502793703586</c:v>
                </c:pt>
                <c:pt idx="47">
                  <c:v>92.453661721154845</c:v>
                </c:pt>
                <c:pt idx="48">
                  <c:v>91.352295505273773</c:v>
                </c:pt>
                <c:pt idx="49">
                  <c:v>90.250929289392701</c:v>
                </c:pt>
                <c:pt idx="50">
                  <c:v>89.149563073511587</c:v>
                </c:pt>
                <c:pt idx="51">
                  <c:v>87.760469385968804</c:v>
                </c:pt>
                <c:pt idx="52">
                  <c:v>86.371375698425794</c:v>
                </c:pt>
                <c:pt idx="53">
                  <c:v>84.98228201088294</c:v>
                </c:pt>
                <c:pt idx="54">
                  <c:v>83.593188323340172</c:v>
                </c:pt>
                <c:pt idx="55">
                  <c:v>82.204094635797404</c:v>
                </c:pt>
                <c:pt idx="56">
                  <c:v>80.81500094825445</c:v>
                </c:pt>
                <c:pt idx="57">
                  <c:v>79.425907260711583</c:v>
                </c:pt>
                <c:pt idx="58">
                  <c:v>78.036813573168743</c:v>
                </c:pt>
                <c:pt idx="59">
                  <c:v>76.647719885625904</c:v>
                </c:pt>
                <c:pt idx="60">
                  <c:v>75.258626198083007</c:v>
                </c:pt>
              </c:numCache>
            </c:numRef>
          </c:val>
          <c:extLst>
            <c:ext xmlns:c16="http://schemas.microsoft.com/office/drawing/2014/chart" uri="{C3380CC4-5D6E-409C-BE32-E72D297353CC}">
              <c16:uniqueId val="{00000000-0972-46B5-9DC9-4C358691031C}"/>
            </c:ext>
          </c:extLst>
        </c:ser>
        <c:ser>
          <c:idx val="0"/>
          <c:order val="1"/>
          <c:tx>
            <c:strRef>
              <c:f>'Sheet1 (2)'!$A$82</c:f>
              <c:strCache>
                <c:ptCount val="1"/>
                <c:pt idx="0">
                  <c:v>GDP</c:v>
                </c:pt>
              </c:strCache>
            </c:strRef>
          </c:tx>
          <c:spPr>
            <a:solidFill>
              <a:srgbClr val="CD5FA0">
                <a:alpha val="74902"/>
              </a:srgbClr>
            </a:solidFill>
            <a:ln>
              <a:solidFill>
                <a:schemeClr val="bg1"/>
              </a:solidFill>
            </a:ln>
            <a:effectLst/>
          </c:spPr>
          <c:cat>
            <c:numRef>
              <c:f>'Sheet1 (2)'!$B$1:$BJ$1</c:f>
              <c:numCache>
                <c:formatCode>m/d/yyyy</c:formatCode>
                <c:ptCount val="61"/>
                <c:pt idx="0">
                  <c:v>29221</c:v>
                </c:pt>
                <c:pt idx="1">
                  <c:v>29587</c:v>
                </c:pt>
                <c:pt idx="2">
                  <c:v>29952</c:v>
                </c:pt>
                <c:pt idx="3">
                  <c:v>30317</c:v>
                </c:pt>
                <c:pt idx="4">
                  <c:v>30682</c:v>
                </c:pt>
                <c:pt idx="5">
                  <c:v>31048</c:v>
                </c:pt>
                <c:pt idx="6">
                  <c:v>31413</c:v>
                </c:pt>
                <c:pt idx="7">
                  <c:v>31778</c:v>
                </c:pt>
                <c:pt idx="8">
                  <c:v>32143</c:v>
                </c:pt>
                <c:pt idx="9">
                  <c:v>32509</c:v>
                </c:pt>
                <c:pt idx="10">
                  <c:v>32874</c:v>
                </c:pt>
                <c:pt idx="11">
                  <c:v>33239</c:v>
                </c:pt>
                <c:pt idx="12">
                  <c:v>33604</c:v>
                </c:pt>
                <c:pt idx="13">
                  <c:v>33970</c:v>
                </c:pt>
                <c:pt idx="14">
                  <c:v>34335</c:v>
                </c:pt>
                <c:pt idx="15">
                  <c:v>34700</c:v>
                </c:pt>
                <c:pt idx="16">
                  <c:v>35065</c:v>
                </c:pt>
                <c:pt idx="17">
                  <c:v>35431</c:v>
                </c:pt>
                <c:pt idx="18">
                  <c:v>35796</c:v>
                </c:pt>
                <c:pt idx="19">
                  <c:v>36161</c:v>
                </c:pt>
                <c:pt idx="20">
                  <c:v>36526</c:v>
                </c:pt>
                <c:pt idx="21">
                  <c:v>36892</c:v>
                </c:pt>
                <c:pt idx="22">
                  <c:v>37257</c:v>
                </c:pt>
                <c:pt idx="23">
                  <c:v>37622</c:v>
                </c:pt>
                <c:pt idx="24">
                  <c:v>37987</c:v>
                </c:pt>
                <c:pt idx="25">
                  <c:v>38353</c:v>
                </c:pt>
                <c:pt idx="26">
                  <c:v>38718</c:v>
                </c:pt>
                <c:pt idx="27">
                  <c:v>39083</c:v>
                </c:pt>
                <c:pt idx="28">
                  <c:v>39448</c:v>
                </c:pt>
                <c:pt idx="29">
                  <c:v>39814</c:v>
                </c:pt>
                <c:pt idx="30">
                  <c:v>40179</c:v>
                </c:pt>
                <c:pt idx="31">
                  <c:v>40544</c:v>
                </c:pt>
                <c:pt idx="32">
                  <c:v>40909</c:v>
                </c:pt>
                <c:pt idx="33">
                  <c:v>41275</c:v>
                </c:pt>
                <c:pt idx="34">
                  <c:v>41640</c:v>
                </c:pt>
                <c:pt idx="35">
                  <c:v>42005</c:v>
                </c:pt>
                <c:pt idx="36">
                  <c:v>42370</c:v>
                </c:pt>
                <c:pt idx="37">
                  <c:v>42736</c:v>
                </c:pt>
                <c:pt idx="38">
                  <c:v>43101</c:v>
                </c:pt>
                <c:pt idx="39">
                  <c:v>43466</c:v>
                </c:pt>
                <c:pt idx="40">
                  <c:v>43831</c:v>
                </c:pt>
                <c:pt idx="41">
                  <c:v>44197</c:v>
                </c:pt>
                <c:pt idx="42">
                  <c:v>44562</c:v>
                </c:pt>
                <c:pt idx="43">
                  <c:v>44927</c:v>
                </c:pt>
                <c:pt idx="44">
                  <c:v>45292</c:v>
                </c:pt>
                <c:pt idx="45">
                  <c:v>45658</c:v>
                </c:pt>
                <c:pt idx="46">
                  <c:v>46023</c:v>
                </c:pt>
                <c:pt idx="47">
                  <c:v>46388</c:v>
                </c:pt>
                <c:pt idx="48">
                  <c:v>46753</c:v>
                </c:pt>
                <c:pt idx="49">
                  <c:v>47119</c:v>
                </c:pt>
                <c:pt idx="50">
                  <c:v>47484</c:v>
                </c:pt>
                <c:pt idx="51">
                  <c:v>47849</c:v>
                </c:pt>
                <c:pt idx="52">
                  <c:v>48214</c:v>
                </c:pt>
                <c:pt idx="53">
                  <c:v>48580</c:v>
                </c:pt>
                <c:pt idx="54">
                  <c:v>48945</c:v>
                </c:pt>
                <c:pt idx="55">
                  <c:v>49310</c:v>
                </c:pt>
                <c:pt idx="56">
                  <c:v>49675</c:v>
                </c:pt>
                <c:pt idx="57">
                  <c:v>50041</c:v>
                </c:pt>
                <c:pt idx="58">
                  <c:v>50406</c:v>
                </c:pt>
                <c:pt idx="59">
                  <c:v>50771</c:v>
                </c:pt>
                <c:pt idx="60">
                  <c:v>51136</c:v>
                </c:pt>
              </c:numCache>
            </c:numRef>
          </c:cat>
          <c:val>
            <c:numRef>
              <c:f>'Sheet1 (2)'!$B$82:$BJ$82</c:f>
              <c:numCache>
                <c:formatCode>General</c:formatCode>
                <c:ptCount val="61"/>
                <c:pt idx="36">
                  <c:v>0</c:v>
                </c:pt>
                <c:pt idx="37">
                  <c:v>0.82098677348298499</c:v>
                </c:pt>
                <c:pt idx="38">
                  <c:v>1.641973546966</c:v>
                </c:pt>
                <c:pt idx="39">
                  <c:v>2.4629603204489712</c:v>
                </c:pt>
                <c:pt idx="40">
                  <c:v>3.283947093931971</c:v>
                </c:pt>
                <c:pt idx="41">
                  <c:v>4.1049338674149638</c:v>
                </c:pt>
                <c:pt idx="42">
                  <c:v>4.9259206408979663</c:v>
                </c:pt>
                <c:pt idx="43">
                  <c:v>5.7469074143809564</c:v>
                </c:pt>
                <c:pt idx="44">
                  <c:v>6.5678941878639536</c:v>
                </c:pt>
                <c:pt idx="45">
                  <c:v>7.3888809613468931</c:v>
                </c:pt>
                <c:pt idx="46">
                  <c:v>7.8765435106770241</c:v>
                </c:pt>
                <c:pt idx="47">
                  <c:v>8.3642060600071773</c:v>
                </c:pt>
                <c:pt idx="48">
                  <c:v>8.8518686093373162</c:v>
                </c:pt>
                <c:pt idx="49">
                  <c:v>9.3395311586674552</c:v>
                </c:pt>
                <c:pt idx="50">
                  <c:v>9.827193707997635</c:v>
                </c:pt>
                <c:pt idx="51">
                  <c:v>10.602583728989551</c:v>
                </c:pt>
                <c:pt idx="52">
                  <c:v>11.37797374998148</c:v>
                </c:pt>
                <c:pt idx="53">
                  <c:v>12.153363770973399</c:v>
                </c:pt>
                <c:pt idx="54">
                  <c:v>12.92875379196532</c:v>
                </c:pt>
                <c:pt idx="55">
                  <c:v>13.704143812957239</c:v>
                </c:pt>
                <c:pt idx="56">
                  <c:v>14.479533833949169</c:v>
                </c:pt>
                <c:pt idx="57">
                  <c:v>15.254923854941101</c:v>
                </c:pt>
                <c:pt idx="58">
                  <c:v>16.030313875932979</c:v>
                </c:pt>
                <c:pt idx="59">
                  <c:v>16.805703896924889</c:v>
                </c:pt>
                <c:pt idx="60">
                  <c:v>17.581093917916959</c:v>
                </c:pt>
              </c:numCache>
            </c:numRef>
          </c:val>
          <c:extLst>
            <c:ext xmlns:c16="http://schemas.microsoft.com/office/drawing/2014/chart" uri="{C3380CC4-5D6E-409C-BE32-E72D297353CC}">
              <c16:uniqueId val="{00000001-0972-46B5-9DC9-4C358691031C}"/>
            </c:ext>
          </c:extLst>
        </c:ser>
        <c:ser>
          <c:idx val="1"/>
          <c:order val="2"/>
          <c:tx>
            <c:strRef>
              <c:f>'Sheet1 (2)'!$A$83</c:f>
              <c:strCache>
                <c:ptCount val="1"/>
                <c:pt idx="0">
                  <c:v>Petrochem</c:v>
                </c:pt>
              </c:strCache>
            </c:strRef>
          </c:tx>
          <c:spPr>
            <a:solidFill>
              <a:srgbClr val="BF9BD5">
                <a:alpha val="74902"/>
              </a:srgbClr>
            </a:solidFill>
            <a:ln>
              <a:solidFill>
                <a:schemeClr val="bg1"/>
              </a:solidFill>
            </a:ln>
            <a:effectLst/>
          </c:spPr>
          <c:cat>
            <c:numRef>
              <c:f>'Sheet1 (2)'!$B$1:$BJ$1</c:f>
              <c:numCache>
                <c:formatCode>m/d/yyyy</c:formatCode>
                <c:ptCount val="61"/>
                <c:pt idx="0">
                  <c:v>29221</c:v>
                </c:pt>
                <c:pt idx="1">
                  <c:v>29587</c:v>
                </c:pt>
                <c:pt idx="2">
                  <c:v>29952</c:v>
                </c:pt>
                <c:pt idx="3">
                  <c:v>30317</c:v>
                </c:pt>
                <c:pt idx="4">
                  <c:v>30682</c:v>
                </c:pt>
                <c:pt idx="5">
                  <c:v>31048</c:v>
                </c:pt>
                <c:pt idx="6">
                  <c:v>31413</c:v>
                </c:pt>
                <c:pt idx="7">
                  <c:v>31778</c:v>
                </c:pt>
                <c:pt idx="8">
                  <c:v>32143</c:v>
                </c:pt>
                <c:pt idx="9">
                  <c:v>32509</c:v>
                </c:pt>
                <c:pt idx="10">
                  <c:v>32874</c:v>
                </c:pt>
                <c:pt idx="11">
                  <c:v>33239</c:v>
                </c:pt>
                <c:pt idx="12">
                  <c:v>33604</c:v>
                </c:pt>
                <c:pt idx="13">
                  <c:v>33970</c:v>
                </c:pt>
                <c:pt idx="14">
                  <c:v>34335</c:v>
                </c:pt>
                <c:pt idx="15">
                  <c:v>34700</c:v>
                </c:pt>
                <c:pt idx="16">
                  <c:v>35065</c:v>
                </c:pt>
                <c:pt idx="17">
                  <c:v>35431</c:v>
                </c:pt>
                <c:pt idx="18">
                  <c:v>35796</c:v>
                </c:pt>
                <c:pt idx="19">
                  <c:v>36161</c:v>
                </c:pt>
                <c:pt idx="20">
                  <c:v>36526</c:v>
                </c:pt>
                <c:pt idx="21">
                  <c:v>36892</c:v>
                </c:pt>
                <c:pt idx="22">
                  <c:v>37257</c:v>
                </c:pt>
                <c:pt idx="23">
                  <c:v>37622</c:v>
                </c:pt>
                <c:pt idx="24">
                  <c:v>37987</c:v>
                </c:pt>
                <c:pt idx="25">
                  <c:v>38353</c:v>
                </c:pt>
                <c:pt idx="26">
                  <c:v>38718</c:v>
                </c:pt>
                <c:pt idx="27">
                  <c:v>39083</c:v>
                </c:pt>
                <c:pt idx="28">
                  <c:v>39448</c:v>
                </c:pt>
                <c:pt idx="29">
                  <c:v>39814</c:v>
                </c:pt>
                <c:pt idx="30">
                  <c:v>40179</c:v>
                </c:pt>
                <c:pt idx="31">
                  <c:v>40544</c:v>
                </c:pt>
                <c:pt idx="32">
                  <c:v>40909</c:v>
                </c:pt>
                <c:pt idx="33">
                  <c:v>41275</c:v>
                </c:pt>
                <c:pt idx="34">
                  <c:v>41640</c:v>
                </c:pt>
                <c:pt idx="35">
                  <c:v>42005</c:v>
                </c:pt>
                <c:pt idx="36">
                  <c:v>42370</c:v>
                </c:pt>
                <c:pt idx="37">
                  <c:v>42736</c:v>
                </c:pt>
                <c:pt idx="38">
                  <c:v>43101</c:v>
                </c:pt>
                <c:pt idx="39">
                  <c:v>43466</c:v>
                </c:pt>
                <c:pt idx="40">
                  <c:v>43831</c:v>
                </c:pt>
                <c:pt idx="41">
                  <c:v>44197</c:v>
                </c:pt>
                <c:pt idx="42">
                  <c:v>44562</c:v>
                </c:pt>
                <c:pt idx="43">
                  <c:v>44927</c:v>
                </c:pt>
                <c:pt idx="44">
                  <c:v>45292</c:v>
                </c:pt>
                <c:pt idx="45">
                  <c:v>45658</c:v>
                </c:pt>
                <c:pt idx="46">
                  <c:v>46023</c:v>
                </c:pt>
                <c:pt idx="47">
                  <c:v>46388</c:v>
                </c:pt>
                <c:pt idx="48">
                  <c:v>46753</c:v>
                </c:pt>
                <c:pt idx="49">
                  <c:v>47119</c:v>
                </c:pt>
                <c:pt idx="50">
                  <c:v>47484</c:v>
                </c:pt>
                <c:pt idx="51">
                  <c:v>47849</c:v>
                </c:pt>
                <c:pt idx="52">
                  <c:v>48214</c:v>
                </c:pt>
                <c:pt idx="53">
                  <c:v>48580</c:v>
                </c:pt>
                <c:pt idx="54">
                  <c:v>48945</c:v>
                </c:pt>
                <c:pt idx="55">
                  <c:v>49310</c:v>
                </c:pt>
                <c:pt idx="56">
                  <c:v>49675</c:v>
                </c:pt>
                <c:pt idx="57">
                  <c:v>50041</c:v>
                </c:pt>
                <c:pt idx="58">
                  <c:v>50406</c:v>
                </c:pt>
                <c:pt idx="59">
                  <c:v>50771</c:v>
                </c:pt>
                <c:pt idx="60">
                  <c:v>51136</c:v>
                </c:pt>
              </c:numCache>
            </c:numRef>
          </c:cat>
          <c:val>
            <c:numRef>
              <c:f>'Sheet1 (2)'!$B$83:$BJ$83</c:f>
              <c:numCache>
                <c:formatCode>General</c:formatCode>
                <c:ptCount val="61"/>
                <c:pt idx="36">
                  <c:v>0</c:v>
                </c:pt>
                <c:pt idx="37">
                  <c:v>6.7457763031853801E-2</c:v>
                </c:pt>
                <c:pt idx="38">
                  <c:v>0.13491552606370799</c:v>
                </c:pt>
                <c:pt idx="39">
                  <c:v>0.20237328909556099</c:v>
                </c:pt>
                <c:pt idx="40">
                  <c:v>0.26983105212741498</c:v>
                </c:pt>
                <c:pt idx="41">
                  <c:v>0.33728881515926901</c:v>
                </c:pt>
                <c:pt idx="42">
                  <c:v>0.40474657819112297</c:v>
                </c:pt>
                <c:pt idx="43">
                  <c:v>0.472204341222977</c:v>
                </c:pt>
                <c:pt idx="44">
                  <c:v>0.53966210425482997</c:v>
                </c:pt>
                <c:pt idx="45">
                  <c:v>0.60711986728678402</c:v>
                </c:pt>
                <c:pt idx="46">
                  <c:v>0.73557784686767003</c:v>
                </c:pt>
                <c:pt idx="47">
                  <c:v>0.86403582644855703</c:v>
                </c:pt>
                <c:pt idx="48">
                  <c:v>0.99249380602944404</c:v>
                </c:pt>
                <c:pt idx="49">
                  <c:v>1.1209517856103299</c:v>
                </c:pt>
                <c:pt idx="50">
                  <c:v>1.249409765191217</c:v>
                </c:pt>
                <c:pt idx="51">
                  <c:v>1.3778677447721039</c:v>
                </c:pt>
                <c:pt idx="52">
                  <c:v>1.5063257243529899</c:v>
                </c:pt>
                <c:pt idx="53">
                  <c:v>1.6347837039338771</c:v>
                </c:pt>
                <c:pt idx="54">
                  <c:v>1.763241683514764</c:v>
                </c:pt>
                <c:pt idx="55">
                  <c:v>1.89169966309565</c:v>
                </c:pt>
                <c:pt idx="56">
                  <c:v>2.0201576426765371</c:v>
                </c:pt>
                <c:pt idx="57">
                  <c:v>2.1486156222574242</c:v>
                </c:pt>
                <c:pt idx="58">
                  <c:v>2.2770736018383109</c:v>
                </c:pt>
                <c:pt idx="59">
                  <c:v>2.4055315814191971</c:v>
                </c:pt>
                <c:pt idx="60">
                  <c:v>2.5339895609999998</c:v>
                </c:pt>
              </c:numCache>
            </c:numRef>
          </c:val>
          <c:extLst>
            <c:ext xmlns:c16="http://schemas.microsoft.com/office/drawing/2014/chart" uri="{C3380CC4-5D6E-409C-BE32-E72D297353CC}">
              <c16:uniqueId val="{00000002-0972-46B5-9DC9-4C358691031C}"/>
            </c:ext>
          </c:extLst>
        </c:ser>
        <c:ser>
          <c:idx val="2"/>
          <c:order val="3"/>
          <c:tx>
            <c:strRef>
              <c:f>'Sheet1 (2)'!$A$84</c:f>
              <c:strCache>
                <c:ptCount val="1"/>
                <c:pt idx="0">
                  <c:v>EV</c:v>
                </c:pt>
              </c:strCache>
            </c:strRef>
          </c:tx>
          <c:spPr>
            <a:solidFill>
              <a:srgbClr val="E3C100">
                <a:alpha val="74902"/>
              </a:srgbClr>
            </a:solidFill>
            <a:ln>
              <a:solidFill>
                <a:schemeClr val="bg1"/>
              </a:solidFill>
            </a:ln>
            <a:effectLst/>
          </c:spPr>
          <c:cat>
            <c:numRef>
              <c:f>'Sheet1 (2)'!$B$1:$BJ$1</c:f>
              <c:numCache>
                <c:formatCode>m/d/yyyy</c:formatCode>
                <c:ptCount val="61"/>
                <c:pt idx="0">
                  <c:v>29221</c:v>
                </c:pt>
                <c:pt idx="1">
                  <c:v>29587</c:v>
                </c:pt>
                <c:pt idx="2">
                  <c:v>29952</c:v>
                </c:pt>
                <c:pt idx="3">
                  <c:v>30317</c:v>
                </c:pt>
                <c:pt idx="4">
                  <c:v>30682</c:v>
                </c:pt>
                <c:pt idx="5">
                  <c:v>31048</c:v>
                </c:pt>
                <c:pt idx="6">
                  <c:v>31413</c:v>
                </c:pt>
                <c:pt idx="7">
                  <c:v>31778</c:v>
                </c:pt>
                <c:pt idx="8">
                  <c:v>32143</c:v>
                </c:pt>
                <c:pt idx="9">
                  <c:v>32509</c:v>
                </c:pt>
                <c:pt idx="10">
                  <c:v>32874</c:v>
                </c:pt>
                <c:pt idx="11">
                  <c:v>33239</c:v>
                </c:pt>
                <c:pt idx="12">
                  <c:v>33604</c:v>
                </c:pt>
                <c:pt idx="13">
                  <c:v>33970</c:v>
                </c:pt>
                <c:pt idx="14">
                  <c:v>34335</c:v>
                </c:pt>
                <c:pt idx="15">
                  <c:v>34700</c:v>
                </c:pt>
                <c:pt idx="16">
                  <c:v>35065</c:v>
                </c:pt>
                <c:pt idx="17">
                  <c:v>35431</c:v>
                </c:pt>
                <c:pt idx="18">
                  <c:v>35796</c:v>
                </c:pt>
                <c:pt idx="19">
                  <c:v>36161</c:v>
                </c:pt>
                <c:pt idx="20">
                  <c:v>36526</c:v>
                </c:pt>
                <c:pt idx="21">
                  <c:v>36892</c:v>
                </c:pt>
                <c:pt idx="22">
                  <c:v>37257</c:v>
                </c:pt>
                <c:pt idx="23">
                  <c:v>37622</c:v>
                </c:pt>
                <c:pt idx="24">
                  <c:v>37987</c:v>
                </c:pt>
                <c:pt idx="25">
                  <c:v>38353</c:v>
                </c:pt>
                <c:pt idx="26">
                  <c:v>38718</c:v>
                </c:pt>
                <c:pt idx="27">
                  <c:v>39083</c:v>
                </c:pt>
                <c:pt idx="28">
                  <c:v>39448</c:v>
                </c:pt>
                <c:pt idx="29">
                  <c:v>39814</c:v>
                </c:pt>
                <c:pt idx="30">
                  <c:v>40179</c:v>
                </c:pt>
                <c:pt idx="31">
                  <c:v>40544</c:v>
                </c:pt>
                <c:pt idx="32">
                  <c:v>40909</c:v>
                </c:pt>
                <c:pt idx="33">
                  <c:v>41275</c:v>
                </c:pt>
                <c:pt idx="34">
                  <c:v>41640</c:v>
                </c:pt>
                <c:pt idx="35">
                  <c:v>42005</c:v>
                </c:pt>
                <c:pt idx="36">
                  <c:v>42370</c:v>
                </c:pt>
                <c:pt idx="37">
                  <c:v>42736</c:v>
                </c:pt>
                <c:pt idx="38">
                  <c:v>43101</c:v>
                </c:pt>
                <c:pt idx="39">
                  <c:v>43466</c:v>
                </c:pt>
                <c:pt idx="40">
                  <c:v>43831</c:v>
                </c:pt>
                <c:pt idx="41">
                  <c:v>44197</c:v>
                </c:pt>
                <c:pt idx="42">
                  <c:v>44562</c:v>
                </c:pt>
                <c:pt idx="43">
                  <c:v>44927</c:v>
                </c:pt>
                <c:pt idx="44">
                  <c:v>45292</c:v>
                </c:pt>
                <c:pt idx="45">
                  <c:v>45658</c:v>
                </c:pt>
                <c:pt idx="46">
                  <c:v>46023</c:v>
                </c:pt>
                <c:pt idx="47">
                  <c:v>46388</c:v>
                </c:pt>
                <c:pt idx="48">
                  <c:v>46753</c:v>
                </c:pt>
                <c:pt idx="49">
                  <c:v>47119</c:v>
                </c:pt>
                <c:pt idx="50">
                  <c:v>47484</c:v>
                </c:pt>
                <c:pt idx="51">
                  <c:v>47849</c:v>
                </c:pt>
                <c:pt idx="52">
                  <c:v>48214</c:v>
                </c:pt>
                <c:pt idx="53">
                  <c:v>48580</c:v>
                </c:pt>
                <c:pt idx="54">
                  <c:v>48945</c:v>
                </c:pt>
                <c:pt idx="55">
                  <c:v>49310</c:v>
                </c:pt>
                <c:pt idx="56">
                  <c:v>49675</c:v>
                </c:pt>
                <c:pt idx="57">
                  <c:v>50041</c:v>
                </c:pt>
                <c:pt idx="58">
                  <c:v>50406</c:v>
                </c:pt>
                <c:pt idx="59">
                  <c:v>50771</c:v>
                </c:pt>
                <c:pt idx="60">
                  <c:v>51136</c:v>
                </c:pt>
              </c:numCache>
            </c:numRef>
          </c:cat>
          <c:val>
            <c:numRef>
              <c:f>'Sheet1 (2)'!$B$84:$BJ$84</c:f>
              <c:numCache>
                <c:formatCode>General</c:formatCode>
                <c:ptCount val="61"/>
                <c:pt idx="36">
                  <c:v>0</c:v>
                </c:pt>
                <c:pt idx="37">
                  <c:v>0.11242960505310901</c:v>
                </c:pt>
                <c:pt idx="38">
                  <c:v>0.22485921010621701</c:v>
                </c:pt>
                <c:pt idx="39">
                  <c:v>0.33728881515932602</c:v>
                </c:pt>
                <c:pt idx="40">
                  <c:v>0.44971842021243402</c:v>
                </c:pt>
                <c:pt idx="41">
                  <c:v>0.56214802526554297</c:v>
                </c:pt>
                <c:pt idx="42">
                  <c:v>0.67457763031865203</c:v>
                </c:pt>
                <c:pt idx="43">
                  <c:v>0.78700723537175998</c:v>
                </c:pt>
                <c:pt idx="44">
                  <c:v>0.89943684042486904</c:v>
                </c:pt>
                <c:pt idx="45">
                  <c:v>1.0118664454779771</c:v>
                </c:pt>
                <c:pt idx="46">
                  <c:v>1.2259630781127839</c:v>
                </c:pt>
                <c:pt idx="47">
                  <c:v>1.4400597107475901</c:v>
                </c:pt>
                <c:pt idx="48">
                  <c:v>1.6541563433823969</c:v>
                </c:pt>
                <c:pt idx="49">
                  <c:v>1.8682529760172031</c:v>
                </c:pt>
                <c:pt idx="50">
                  <c:v>2.0823496086520099</c:v>
                </c:pt>
                <c:pt idx="51">
                  <c:v>2.2964462412868158</c:v>
                </c:pt>
                <c:pt idx="52">
                  <c:v>2.5105428739216218</c:v>
                </c:pt>
                <c:pt idx="53">
                  <c:v>2.7246395065564299</c:v>
                </c:pt>
                <c:pt idx="54">
                  <c:v>2.938736139191235</c:v>
                </c:pt>
                <c:pt idx="55">
                  <c:v>3.1528327718260409</c:v>
                </c:pt>
                <c:pt idx="56">
                  <c:v>3.3669294044608429</c:v>
                </c:pt>
                <c:pt idx="57">
                  <c:v>3.5810260370956541</c:v>
                </c:pt>
                <c:pt idx="58">
                  <c:v>3.7951226697304601</c:v>
                </c:pt>
                <c:pt idx="59">
                  <c:v>4.0092193023652669</c:v>
                </c:pt>
                <c:pt idx="60">
                  <c:v>4.2233159349999996</c:v>
                </c:pt>
              </c:numCache>
            </c:numRef>
          </c:val>
          <c:extLst>
            <c:ext xmlns:c16="http://schemas.microsoft.com/office/drawing/2014/chart" uri="{C3380CC4-5D6E-409C-BE32-E72D297353CC}">
              <c16:uniqueId val="{00000003-0972-46B5-9DC9-4C358691031C}"/>
            </c:ext>
          </c:extLst>
        </c:ser>
        <c:ser>
          <c:idx val="3"/>
          <c:order val="4"/>
          <c:tx>
            <c:strRef>
              <c:f>'Sheet1 (2)'!$A$85</c:f>
              <c:strCache>
                <c:ptCount val="1"/>
                <c:pt idx="0">
                  <c:v>Efficiency</c:v>
                </c:pt>
              </c:strCache>
            </c:strRef>
          </c:tx>
          <c:spPr>
            <a:solidFill>
              <a:srgbClr val="FB8800"/>
            </a:solidFill>
            <a:ln>
              <a:solidFill>
                <a:schemeClr val="bg1"/>
              </a:solidFill>
            </a:ln>
            <a:effectLst/>
          </c:spPr>
          <c:cat>
            <c:numRef>
              <c:f>'Sheet1 (2)'!$B$1:$BJ$1</c:f>
              <c:numCache>
                <c:formatCode>m/d/yyyy</c:formatCode>
                <c:ptCount val="61"/>
                <c:pt idx="0">
                  <c:v>29221</c:v>
                </c:pt>
                <c:pt idx="1">
                  <c:v>29587</c:v>
                </c:pt>
                <c:pt idx="2">
                  <c:v>29952</c:v>
                </c:pt>
                <c:pt idx="3">
                  <c:v>30317</c:v>
                </c:pt>
                <c:pt idx="4">
                  <c:v>30682</c:v>
                </c:pt>
                <c:pt idx="5">
                  <c:v>31048</c:v>
                </c:pt>
                <c:pt idx="6">
                  <c:v>31413</c:v>
                </c:pt>
                <c:pt idx="7">
                  <c:v>31778</c:v>
                </c:pt>
                <c:pt idx="8">
                  <c:v>32143</c:v>
                </c:pt>
                <c:pt idx="9">
                  <c:v>32509</c:v>
                </c:pt>
                <c:pt idx="10">
                  <c:v>32874</c:v>
                </c:pt>
                <c:pt idx="11">
                  <c:v>33239</c:v>
                </c:pt>
                <c:pt idx="12">
                  <c:v>33604</c:v>
                </c:pt>
                <c:pt idx="13">
                  <c:v>33970</c:v>
                </c:pt>
                <c:pt idx="14">
                  <c:v>34335</c:v>
                </c:pt>
                <c:pt idx="15">
                  <c:v>34700</c:v>
                </c:pt>
                <c:pt idx="16">
                  <c:v>35065</c:v>
                </c:pt>
                <c:pt idx="17">
                  <c:v>35431</c:v>
                </c:pt>
                <c:pt idx="18">
                  <c:v>35796</c:v>
                </c:pt>
                <c:pt idx="19">
                  <c:v>36161</c:v>
                </c:pt>
                <c:pt idx="20">
                  <c:v>36526</c:v>
                </c:pt>
                <c:pt idx="21">
                  <c:v>36892</c:v>
                </c:pt>
                <c:pt idx="22">
                  <c:v>37257</c:v>
                </c:pt>
                <c:pt idx="23">
                  <c:v>37622</c:v>
                </c:pt>
                <c:pt idx="24">
                  <c:v>37987</c:v>
                </c:pt>
                <c:pt idx="25">
                  <c:v>38353</c:v>
                </c:pt>
                <c:pt idx="26">
                  <c:v>38718</c:v>
                </c:pt>
                <c:pt idx="27">
                  <c:v>39083</c:v>
                </c:pt>
                <c:pt idx="28">
                  <c:v>39448</c:v>
                </c:pt>
                <c:pt idx="29">
                  <c:v>39814</c:v>
                </c:pt>
                <c:pt idx="30">
                  <c:v>40179</c:v>
                </c:pt>
                <c:pt idx="31">
                  <c:v>40544</c:v>
                </c:pt>
                <c:pt idx="32">
                  <c:v>40909</c:v>
                </c:pt>
                <c:pt idx="33">
                  <c:v>41275</c:v>
                </c:pt>
                <c:pt idx="34">
                  <c:v>41640</c:v>
                </c:pt>
                <c:pt idx="35">
                  <c:v>42005</c:v>
                </c:pt>
                <c:pt idx="36">
                  <c:v>42370</c:v>
                </c:pt>
                <c:pt idx="37">
                  <c:v>42736</c:v>
                </c:pt>
                <c:pt idx="38">
                  <c:v>43101</c:v>
                </c:pt>
                <c:pt idx="39">
                  <c:v>43466</c:v>
                </c:pt>
                <c:pt idx="40">
                  <c:v>43831</c:v>
                </c:pt>
                <c:pt idx="41">
                  <c:v>44197</c:v>
                </c:pt>
                <c:pt idx="42">
                  <c:v>44562</c:v>
                </c:pt>
                <c:pt idx="43">
                  <c:v>44927</c:v>
                </c:pt>
                <c:pt idx="44">
                  <c:v>45292</c:v>
                </c:pt>
                <c:pt idx="45">
                  <c:v>45658</c:v>
                </c:pt>
                <c:pt idx="46">
                  <c:v>46023</c:v>
                </c:pt>
                <c:pt idx="47">
                  <c:v>46388</c:v>
                </c:pt>
                <c:pt idx="48">
                  <c:v>46753</c:v>
                </c:pt>
                <c:pt idx="49">
                  <c:v>47119</c:v>
                </c:pt>
                <c:pt idx="50">
                  <c:v>47484</c:v>
                </c:pt>
                <c:pt idx="51">
                  <c:v>47849</c:v>
                </c:pt>
                <c:pt idx="52">
                  <c:v>48214</c:v>
                </c:pt>
                <c:pt idx="53">
                  <c:v>48580</c:v>
                </c:pt>
                <c:pt idx="54">
                  <c:v>48945</c:v>
                </c:pt>
                <c:pt idx="55">
                  <c:v>49310</c:v>
                </c:pt>
                <c:pt idx="56">
                  <c:v>49675</c:v>
                </c:pt>
                <c:pt idx="57">
                  <c:v>50041</c:v>
                </c:pt>
                <c:pt idx="58">
                  <c:v>50406</c:v>
                </c:pt>
                <c:pt idx="59">
                  <c:v>50771</c:v>
                </c:pt>
                <c:pt idx="60">
                  <c:v>51136</c:v>
                </c:pt>
              </c:numCache>
            </c:numRef>
          </c:cat>
          <c:val>
            <c:numRef>
              <c:f>'Sheet1 (2)'!$B$85:$BJ$85</c:f>
              <c:numCache>
                <c:formatCode>General</c:formatCode>
                <c:ptCount val="61"/>
                <c:pt idx="36">
                  <c:v>0</c:v>
                </c:pt>
                <c:pt idx="37">
                  <c:v>0.29231697313808502</c:v>
                </c:pt>
                <c:pt idx="38">
                  <c:v>0.58463394627617105</c:v>
                </c:pt>
                <c:pt idx="39">
                  <c:v>0.87695091941425596</c:v>
                </c:pt>
                <c:pt idx="40">
                  <c:v>1.169267892552341</c:v>
                </c:pt>
                <c:pt idx="41">
                  <c:v>1.461584865690426</c:v>
                </c:pt>
                <c:pt idx="42">
                  <c:v>1.7539018388285119</c:v>
                </c:pt>
                <c:pt idx="43">
                  <c:v>2.0462188119665972</c:v>
                </c:pt>
                <c:pt idx="44">
                  <c:v>2.338535785104682</c:v>
                </c:pt>
                <c:pt idx="45">
                  <c:v>2.630852758242753</c:v>
                </c:pt>
                <c:pt idx="46">
                  <c:v>3.1875040030932378</c:v>
                </c:pt>
                <c:pt idx="47">
                  <c:v>3.7441552479437239</c:v>
                </c:pt>
                <c:pt idx="48">
                  <c:v>4.3008064927942096</c:v>
                </c:pt>
                <c:pt idx="49">
                  <c:v>4.8574577376446886</c:v>
                </c:pt>
                <c:pt idx="50">
                  <c:v>5.41410898249518</c:v>
                </c:pt>
                <c:pt idx="51">
                  <c:v>5.9707602273456661</c:v>
                </c:pt>
                <c:pt idx="52">
                  <c:v>6.5274114721961451</c:v>
                </c:pt>
                <c:pt idx="53">
                  <c:v>7.0840627170466348</c:v>
                </c:pt>
                <c:pt idx="54">
                  <c:v>7.64071396189712</c:v>
                </c:pt>
                <c:pt idx="55">
                  <c:v>8.1973652067476053</c:v>
                </c:pt>
                <c:pt idx="56">
                  <c:v>8.7540164515980905</c:v>
                </c:pt>
                <c:pt idx="57">
                  <c:v>9.3106676964485757</c:v>
                </c:pt>
                <c:pt idx="58">
                  <c:v>9.867318941299061</c:v>
                </c:pt>
                <c:pt idx="59">
                  <c:v>10.423970186149541</c:v>
                </c:pt>
                <c:pt idx="60">
                  <c:v>10.980621430999999</c:v>
                </c:pt>
              </c:numCache>
            </c:numRef>
          </c:val>
          <c:extLst>
            <c:ext xmlns:c16="http://schemas.microsoft.com/office/drawing/2014/chart" uri="{C3380CC4-5D6E-409C-BE32-E72D297353CC}">
              <c16:uniqueId val="{00000004-0972-46B5-9DC9-4C358691031C}"/>
            </c:ext>
          </c:extLst>
        </c:ser>
        <c:ser>
          <c:idx val="4"/>
          <c:order val="5"/>
          <c:tx>
            <c:strRef>
              <c:f>'Sheet1 (2)'!$A$86</c:f>
              <c:strCache>
                <c:ptCount val="1"/>
                <c:pt idx="0">
                  <c:v>Fuel Switiching</c:v>
                </c:pt>
              </c:strCache>
            </c:strRef>
          </c:tx>
          <c:spPr>
            <a:solidFill>
              <a:srgbClr val="DE2D26">
                <a:alpha val="74902"/>
              </a:srgbClr>
            </a:solidFill>
            <a:ln>
              <a:solidFill>
                <a:schemeClr val="bg1"/>
              </a:solidFill>
            </a:ln>
            <a:effectLst/>
          </c:spPr>
          <c:cat>
            <c:numRef>
              <c:f>'Sheet1 (2)'!$B$1:$BJ$1</c:f>
              <c:numCache>
                <c:formatCode>m/d/yyyy</c:formatCode>
                <c:ptCount val="61"/>
                <c:pt idx="0">
                  <c:v>29221</c:v>
                </c:pt>
                <c:pt idx="1">
                  <c:v>29587</c:v>
                </c:pt>
                <c:pt idx="2">
                  <c:v>29952</c:v>
                </c:pt>
                <c:pt idx="3">
                  <c:v>30317</c:v>
                </c:pt>
                <c:pt idx="4">
                  <c:v>30682</c:v>
                </c:pt>
                <c:pt idx="5">
                  <c:v>31048</c:v>
                </c:pt>
                <c:pt idx="6">
                  <c:v>31413</c:v>
                </c:pt>
                <c:pt idx="7">
                  <c:v>31778</c:v>
                </c:pt>
                <c:pt idx="8">
                  <c:v>32143</c:v>
                </c:pt>
                <c:pt idx="9">
                  <c:v>32509</c:v>
                </c:pt>
                <c:pt idx="10">
                  <c:v>32874</c:v>
                </c:pt>
                <c:pt idx="11">
                  <c:v>33239</c:v>
                </c:pt>
                <c:pt idx="12">
                  <c:v>33604</c:v>
                </c:pt>
                <c:pt idx="13">
                  <c:v>33970</c:v>
                </c:pt>
                <c:pt idx="14">
                  <c:v>34335</c:v>
                </c:pt>
                <c:pt idx="15">
                  <c:v>34700</c:v>
                </c:pt>
                <c:pt idx="16">
                  <c:v>35065</c:v>
                </c:pt>
                <c:pt idx="17">
                  <c:v>35431</c:v>
                </c:pt>
                <c:pt idx="18">
                  <c:v>35796</c:v>
                </c:pt>
                <c:pt idx="19">
                  <c:v>36161</c:v>
                </c:pt>
                <c:pt idx="20">
                  <c:v>36526</c:v>
                </c:pt>
                <c:pt idx="21">
                  <c:v>36892</c:v>
                </c:pt>
                <c:pt idx="22">
                  <c:v>37257</c:v>
                </c:pt>
                <c:pt idx="23">
                  <c:v>37622</c:v>
                </c:pt>
                <c:pt idx="24">
                  <c:v>37987</c:v>
                </c:pt>
                <c:pt idx="25">
                  <c:v>38353</c:v>
                </c:pt>
                <c:pt idx="26">
                  <c:v>38718</c:v>
                </c:pt>
                <c:pt idx="27">
                  <c:v>39083</c:v>
                </c:pt>
                <c:pt idx="28">
                  <c:v>39448</c:v>
                </c:pt>
                <c:pt idx="29">
                  <c:v>39814</c:v>
                </c:pt>
                <c:pt idx="30">
                  <c:v>40179</c:v>
                </c:pt>
                <c:pt idx="31">
                  <c:v>40544</c:v>
                </c:pt>
                <c:pt idx="32">
                  <c:v>40909</c:v>
                </c:pt>
                <c:pt idx="33">
                  <c:v>41275</c:v>
                </c:pt>
                <c:pt idx="34">
                  <c:v>41640</c:v>
                </c:pt>
                <c:pt idx="35">
                  <c:v>42005</c:v>
                </c:pt>
                <c:pt idx="36">
                  <c:v>42370</c:v>
                </c:pt>
                <c:pt idx="37">
                  <c:v>42736</c:v>
                </c:pt>
                <c:pt idx="38">
                  <c:v>43101</c:v>
                </c:pt>
                <c:pt idx="39">
                  <c:v>43466</c:v>
                </c:pt>
                <c:pt idx="40">
                  <c:v>43831</c:v>
                </c:pt>
                <c:pt idx="41">
                  <c:v>44197</c:v>
                </c:pt>
                <c:pt idx="42">
                  <c:v>44562</c:v>
                </c:pt>
                <c:pt idx="43">
                  <c:v>44927</c:v>
                </c:pt>
                <c:pt idx="44">
                  <c:v>45292</c:v>
                </c:pt>
                <c:pt idx="45">
                  <c:v>45658</c:v>
                </c:pt>
                <c:pt idx="46">
                  <c:v>46023</c:v>
                </c:pt>
                <c:pt idx="47">
                  <c:v>46388</c:v>
                </c:pt>
                <c:pt idx="48">
                  <c:v>46753</c:v>
                </c:pt>
                <c:pt idx="49">
                  <c:v>47119</c:v>
                </c:pt>
                <c:pt idx="50">
                  <c:v>47484</c:v>
                </c:pt>
                <c:pt idx="51">
                  <c:v>47849</c:v>
                </c:pt>
                <c:pt idx="52">
                  <c:v>48214</c:v>
                </c:pt>
                <c:pt idx="53">
                  <c:v>48580</c:v>
                </c:pt>
                <c:pt idx="54">
                  <c:v>48945</c:v>
                </c:pt>
                <c:pt idx="55">
                  <c:v>49310</c:v>
                </c:pt>
                <c:pt idx="56">
                  <c:v>49675</c:v>
                </c:pt>
                <c:pt idx="57">
                  <c:v>50041</c:v>
                </c:pt>
                <c:pt idx="58">
                  <c:v>50406</c:v>
                </c:pt>
                <c:pt idx="59">
                  <c:v>50771</c:v>
                </c:pt>
                <c:pt idx="60">
                  <c:v>51136</c:v>
                </c:pt>
              </c:numCache>
            </c:numRef>
          </c:cat>
          <c:val>
            <c:numRef>
              <c:f>'Sheet1 (2)'!$B$86:$BJ$86</c:f>
              <c:numCache>
                <c:formatCode>General</c:formatCode>
                <c:ptCount val="61"/>
                <c:pt idx="36">
                  <c:v>0</c:v>
                </c:pt>
                <c:pt idx="37">
                  <c:v>0.67412419807124002</c:v>
                </c:pt>
                <c:pt idx="38">
                  <c:v>1.4171189195584899</c:v>
                </c:pt>
                <c:pt idx="39">
                  <c:v>1.5048329900532169</c:v>
                </c:pt>
                <c:pt idx="40">
                  <c:v>1.730793446650253</c:v>
                </c:pt>
                <c:pt idx="41">
                  <c:v>1.9886624686035499</c:v>
                </c:pt>
                <c:pt idx="42">
                  <c:v>2.1432257054328829</c:v>
                </c:pt>
                <c:pt idx="43">
                  <c:v>2.1823309508751132</c:v>
                </c:pt>
                <c:pt idx="44">
                  <c:v>2.2214361963173559</c:v>
                </c:pt>
                <c:pt idx="45">
                  <c:v>2.22610618005156</c:v>
                </c:pt>
                <c:pt idx="46">
                  <c:v>2.5122232910368751</c:v>
                </c:pt>
                <c:pt idx="47">
                  <c:v>2.9360814488541251</c:v>
                </c:pt>
                <c:pt idx="48">
                  <c:v>3.3943748683793729</c:v>
                </c:pt>
                <c:pt idx="49">
                  <c:v>3.8871035496126329</c:v>
                </c:pt>
                <c:pt idx="50">
                  <c:v>4.3798322308458486</c:v>
                </c:pt>
                <c:pt idx="51">
                  <c:v>4.8060063232507</c:v>
                </c:pt>
                <c:pt idx="52">
                  <c:v>5.2321804156555629</c:v>
                </c:pt>
                <c:pt idx="53">
                  <c:v>5.7272250314763653</c:v>
                </c:pt>
                <c:pt idx="54">
                  <c:v>6.2567049090051796</c:v>
                </c:pt>
                <c:pt idx="55">
                  <c:v>6.8206200482420059</c:v>
                </c:pt>
                <c:pt idx="56">
                  <c:v>7.2872068440098303</c:v>
                </c:pt>
                <c:pt idx="57">
                  <c:v>7.7537936397776122</c:v>
                </c:pt>
                <c:pt idx="58">
                  <c:v>8.2892509589614178</c:v>
                </c:pt>
                <c:pt idx="59">
                  <c:v>8.7902730164372187</c:v>
                </c:pt>
                <c:pt idx="60">
                  <c:v>9.2912950739131102</c:v>
                </c:pt>
              </c:numCache>
            </c:numRef>
          </c:val>
          <c:extLst>
            <c:ext xmlns:c16="http://schemas.microsoft.com/office/drawing/2014/chart" uri="{C3380CC4-5D6E-409C-BE32-E72D297353CC}">
              <c16:uniqueId val="{00000005-0972-46B5-9DC9-4C358691031C}"/>
            </c:ext>
          </c:extLst>
        </c:ser>
        <c:dLbls>
          <c:showLegendKey val="0"/>
          <c:showVal val="0"/>
          <c:showCatName val="0"/>
          <c:showSerName val="0"/>
          <c:showPercent val="0"/>
          <c:showBubbleSize val="0"/>
        </c:dLbls>
        <c:axId val="-2117636664"/>
        <c:axId val="-2117639448"/>
      </c:areaChart>
      <c:lineChart>
        <c:grouping val="standard"/>
        <c:varyColors val="0"/>
        <c:ser>
          <c:idx val="6"/>
          <c:order val="6"/>
          <c:spPr>
            <a:ln w="76200" cap="rnd">
              <a:solidFill>
                <a:srgbClr val="004165"/>
              </a:solidFill>
              <a:round/>
            </a:ln>
            <a:effectLst/>
          </c:spPr>
          <c:marker>
            <c:symbol val="none"/>
          </c:marker>
          <c:val>
            <c:numRef>
              <c:f>'Sheet1 (2)'!$B$4:$AL$4</c:f>
              <c:numCache>
                <c:formatCode>General</c:formatCode>
                <c:ptCount val="37"/>
                <c:pt idx="0">
                  <c:v>64.856508264462775</c:v>
                </c:pt>
                <c:pt idx="1">
                  <c:v>62.968078512396687</c:v>
                </c:pt>
                <c:pt idx="2">
                  <c:v>61.522520661157031</c:v>
                </c:pt>
                <c:pt idx="3">
                  <c:v>60.7275826446281</c:v>
                </c:pt>
                <c:pt idx="4">
                  <c:v>61.773140495867771</c:v>
                </c:pt>
                <c:pt idx="5">
                  <c:v>62.069938016528972</c:v>
                </c:pt>
                <c:pt idx="6">
                  <c:v>63.863326446281</c:v>
                </c:pt>
                <c:pt idx="7">
                  <c:v>65.194111570247955</c:v>
                </c:pt>
                <c:pt idx="8">
                  <c:v>67.1226239669422</c:v>
                </c:pt>
                <c:pt idx="9">
                  <c:v>68.275000000000006</c:v>
                </c:pt>
                <c:pt idx="10">
                  <c:v>68.724896694214877</c:v>
                </c:pt>
                <c:pt idx="11">
                  <c:v>69.407541322314046</c:v>
                </c:pt>
                <c:pt idx="12">
                  <c:v>69.464774195041329</c:v>
                </c:pt>
                <c:pt idx="13">
                  <c:v>69.733779407644576</c:v>
                </c:pt>
                <c:pt idx="14">
                  <c:v>71.203226395351223</c:v>
                </c:pt>
                <c:pt idx="15">
                  <c:v>72.393845276239645</c:v>
                </c:pt>
                <c:pt idx="16">
                  <c:v>74.023202597727249</c:v>
                </c:pt>
                <c:pt idx="17">
                  <c:v>75.803571586466802</c:v>
                </c:pt>
                <c:pt idx="18">
                  <c:v>76.475627361983484</c:v>
                </c:pt>
                <c:pt idx="19">
                  <c:v>78.253204345971099</c:v>
                </c:pt>
                <c:pt idx="20">
                  <c:v>79.522861093801552</c:v>
                </c:pt>
                <c:pt idx="21">
                  <c:v>80.226322558161101</c:v>
                </c:pt>
                <c:pt idx="22">
                  <c:v>80.943376958264452</c:v>
                </c:pt>
                <c:pt idx="23">
                  <c:v>82.657162963223129</c:v>
                </c:pt>
                <c:pt idx="24">
                  <c:v>85.896017809090907</c:v>
                </c:pt>
                <c:pt idx="25">
                  <c:v>87.480240575723144</c:v>
                </c:pt>
                <c:pt idx="26">
                  <c:v>88.550194225826445</c:v>
                </c:pt>
                <c:pt idx="27">
                  <c:v>89.353095657851185</c:v>
                </c:pt>
                <c:pt idx="28">
                  <c:v>88.394164297210807</c:v>
                </c:pt>
                <c:pt idx="29">
                  <c:v>88.399716896900742</c:v>
                </c:pt>
                <c:pt idx="30">
                  <c:v>92.118222705371906</c:v>
                </c:pt>
                <c:pt idx="31">
                  <c:v>92.884708578305776</c:v>
                </c:pt>
                <c:pt idx="32">
                  <c:v>94.130542147727212</c:v>
                </c:pt>
                <c:pt idx="33">
                  <c:v>95.365510941632266</c:v>
                </c:pt>
                <c:pt idx="34">
                  <c:v>97.294166987706603</c:v>
                </c:pt>
                <c:pt idx="35">
                  <c:v>98.647083493853302</c:v>
                </c:pt>
                <c:pt idx="36">
                  <c:v>100</c:v>
                </c:pt>
              </c:numCache>
            </c:numRef>
          </c:val>
          <c:smooth val="0"/>
          <c:extLst>
            <c:ext xmlns:c16="http://schemas.microsoft.com/office/drawing/2014/chart" uri="{C3380CC4-5D6E-409C-BE32-E72D297353CC}">
              <c16:uniqueId val="{00000006-0972-46B5-9DC9-4C358691031C}"/>
            </c:ext>
          </c:extLst>
        </c:ser>
        <c:ser>
          <c:idx val="7"/>
          <c:order val="7"/>
          <c:tx>
            <c:v>High</c:v>
          </c:tx>
          <c:spPr>
            <a:ln w="76200" cap="rnd">
              <a:solidFill>
                <a:srgbClr val="10BC9F"/>
              </a:solidFill>
              <a:round/>
            </a:ln>
            <a:effectLst/>
          </c:spPr>
          <c:marker>
            <c:symbol val="none"/>
          </c:marker>
          <c:val>
            <c:numRef>
              <c:f>'Sheet1 (2)'!$B$12:$BT$12</c:f>
              <c:numCache>
                <c:formatCode>General</c:formatCode>
                <c:ptCount val="71"/>
                <c:pt idx="36">
                  <c:v>100</c:v>
                </c:pt>
                <c:pt idx="37">
                  <c:v>101.373581329768</c:v>
                </c:pt>
                <c:pt idx="38">
                  <c:v>102.8160331829521</c:v>
                </c:pt>
                <c:pt idx="39">
                  <c:v>103.6032043851437</c:v>
                </c:pt>
                <c:pt idx="40">
                  <c:v>104.5286219734375</c:v>
                </c:pt>
                <c:pt idx="41">
                  <c:v>105.4859481270876</c:v>
                </c:pt>
                <c:pt idx="42">
                  <c:v>106.3399684956138</c:v>
                </c:pt>
                <c:pt idx="43">
                  <c:v>107.07853087275279</c:v>
                </c:pt>
                <c:pt idx="44">
                  <c:v>107.817093249892</c:v>
                </c:pt>
                <c:pt idx="45">
                  <c:v>108.521220365323</c:v>
                </c:pt>
                <c:pt idx="46">
                  <c:v>109.09283966682349</c:v>
                </c:pt>
                <c:pt idx="47">
                  <c:v>109.802200015156</c:v>
                </c:pt>
                <c:pt idx="48">
                  <c:v>110.5459956251965</c:v>
                </c:pt>
                <c:pt idx="49">
                  <c:v>111.324226496945</c:v>
                </c:pt>
                <c:pt idx="50">
                  <c:v>112.10245736869351</c:v>
                </c:pt>
                <c:pt idx="51">
                  <c:v>112.8141336516136</c:v>
                </c:pt>
                <c:pt idx="52">
                  <c:v>113.5258099345337</c:v>
                </c:pt>
                <c:pt idx="53">
                  <c:v>114.3063567408697</c:v>
                </c:pt>
                <c:pt idx="54">
                  <c:v>115.1213388089138</c:v>
                </c:pt>
                <c:pt idx="55">
                  <c:v>115.97075613866581</c:v>
                </c:pt>
                <c:pt idx="56">
                  <c:v>116.7228451249489</c:v>
                </c:pt>
                <c:pt idx="57">
                  <c:v>117.4749341112319</c:v>
                </c:pt>
                <c:pt idx="58">
                  <c:v>118.295893620931</c:v>
                </c:pt>
                <c:pt idx="59">
                  <c:v>119.08241786892209</c:v>
                </c:pt>
                <c:pt idx="60">
                  <c:v>119.8689421169131</c:v>
                </c:pt>
                <c:pt idx="61">
                  <c:v>117.5619834710744</c:v>
                </c:pt>
                <c:pt idx="62">
                  <c:v>118.595041322314</c:v>
                </c:pt>
                <c:pt idx="63">
                  <c:v>119.62809917355369</c:v>
                </c:pt>
                <c:pt idx="64">
                  <c:v>120.6611570247934</c:v>
                </c:pt>
                <c:pt idx="65">
                  <c:v>121.59090909090909</c:v>
                </c:pt>
                <c:pt idx="66">
                  <c:v>122.6239669421488</c:v>
                </c:pt>
                <c:pt idx="67">
                  <c:v>123.55371900826449</c:v>
                </c:pt>
                <c:pt idx="68">
                  <c:v>124.48347107438011</c:v>
                </c:pt>
                <c:pt idx="69">
                  <c:v>125.413223140496</c:v>
                </c:pt>
                <c:pt idx="70">
                  <c:v>126.3429752066116</c:v>
                </c:pt>
              </c:numCache>
            </c:numRef>
          </c:val>
          <c:smooth val="0"/>
          <c:extLst>
            <c:ext xmlns:c16="http://schemas.microsoft.com/office/drawing/2014/chart" uri="{C3380CC4-5D6E-409C-BE32-E72D297353CC}">
              <c16:uniqueId val="{00000007-0972-46B5-9DC9-4C358691031C}"/>
            </c:ext>
          </c:extLst>
        </c:ser>
        <c:ser>
          <c:idx val="8"/>
          <c:order val="8"/>
          <c:tx>
            <c:v>Low</c:v>
          </c:tx>
          <c:spPr>
            <a:ln w="76200" cap="rnd">
              <a:solidFill>
                <a:srgbClr val="4DA8E8"/>
              </a:solidFill>
              <a:round/>
            </a:ln>
            <a:effectLst/>
          </c:spPr>
          <c:marker>
            <c:symbol val="none"/>
          </c:marker>
          <c:val>
            <c:numRef>
              <c:f>'Sheet1 (2)'!$B$21:$BT$21</c:f>
              <c:numCache>
                <c:formatCode>General</c:formatCode>
                <c:ptCount val="71"/>
                <c:pt idx="36">
                  <c:v>100</c:v>
                </c:pt>
                <c:pt idx="37">
                  <c:v>99.406266016990784</c:v>
                </c:pt>
                <c:pt idx="38">
                  <c:v>98.812532033981398</c:v>
                </c:pt>
                <c:pt idx="39">
                  <c:v>98.218798050972339</c:v>
                </c:pt>
                <c:pt idx="40">
                  <c:v>97.625064067963109</c:v>
                </c:pt>
                <c:pt idx="41">
                  <c:v>97.031330084953879</c:v>
                </c:pt>
                <c:pt idx="42">
                  <c:v>96.437596101944663</c:v>
                </c:pt>
                <c:pt idx="43">
                  <c:v>95.843862118935405</c:v>
                </c:pt>
                <c:pt idx="44">
                  <c:v>95.250128135926175</c:v>
                </c:pt>
                <c:pt idx="45">
                  <c:v>94.656394152916874</c:v>
                </c:pt>
                <c:pt idx="46">
                  <c:v>93.55502793703586</c:v>
                </c:pt>
                <c:pt idx="47">
                  <c:v>92.453661721154845</c:v>
                </c:pt>
                <c:pt idx="48">
                  <c:v>91.352295505273773</c:v>
                </c:pt>
                <c:pt idx="49">
                  <c:v>90.250929289392701</c:v>
                </c:pt>
                <c:pt idx="50">
                  <c:v>89.149563073511587</c:v>
                </c:pt>
                <c:pt idx="51">
                  <c:v>87.760469385968804</c:v>
                </c:pt>
                <c:pt idx="52">
                  <c:v>86.371375698425794</c:v>
                </c:pt>
                <c:pt idx="53">
                  <c:v>84.98228201088294</c:v>
                </c:pt>
                <c:pt idx="54">
                  <c:v>83.593188323340172</c:v>
                </c:pt>
                <c:pt idx="55">
                  <c:v>82.204094635797404</c:v>
                </c:pt>
                <c:pt idx="56">
                  <c:v>80.81500094825445</c:v>
                </c:pt>
                <c:pt idx="57">
                  <c:v>79.425907260711583</c:v>
                </c:pt>
                <c:pt idx="58">
                  <c:v>78.036813573168743</c:v>
                </c:pt>
                <c:pt idx="59">
                  <c:v>76.647719885625904</c:v>
                </c:pt>
                <c:pt idx="60">
                  <c:v>75.258626198083007</c:v>
                </c:pt>
              </c:numCache>
            </c:numRef>
          </c:val>
          <c:smooth val="0"/>
          <c:extLst>
            <c:ext xmlns:c16="http://schemas.microsoft.com/office/drawing/2014/chart" uri="{C3380CC4-5D6E-409C-BE32-E72D297353CC}">
              <c16:uniqueId val="{00000008-0972-46B5-9DC9-4C358691031C}"/>
            </c:ext>
          </c:extLst>
        </c:ser>
        <c:dLbls>
          <c:showLegendKey val="0"/>
          <c:showVal val="0"/>
          <c:showCatName val="0"/>
          <c:showSerName val="0"/>
          <c:showPercent val="0"/>
          <c:showBubbleSize val="0"/>
        </c:dLbls>
        <c:marker val="1"/>
        <c:smooth val="0"/>
        <c:axId val="-2117636664"/>
        <c:axId val="-2117639448"/>
      </c:lineChart>
      <c:dateAx>
        <c:axId val="-2117636664"/>
        <c:scaling>
          <c:orientation val="minMax"/>
          <c:min val="36526"/>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7639448"/>
        <c:crosses val="autoZero"/>
        <c:auto val="1"/>
        <c:lblOffset val="100"/>
        <c:baseTimeUnit val="years"/>
        <c:majorUnit val="5"/>
        <c:majorTimeUnit val="years"/>
      </c:dateAx>
      <c:valAx>
        <c:axId val="-2117639448"/>
        <c:scaling>
          <c:orientation val="minMax"/>
          <c:max val="120"/>
          <c:min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latin typeface="+mn-lt"/>
                  </a:rPr>
                  <a:t>Million Barrels of Oil Per Day</a:t>
                </a:r>
              </a:p>
            </c:rich>
          </c:tx>
          <c:layout>
            <c:manualLayout>
              <c:xMode val="edge"/>
              <c:yMode val="edge"/>
              <c:x val="2.24544598800684E-3"/>
              <c:y val="0.2790415971013460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76366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Expo Serif Pro" panose="02040502060300020003"/>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575786472818003E-2"/>
          <c:y val="0.120617886178862"/>
          <c:w val="0.70905242459752504"/>
          <c:h val="0.80759874527879105"/>
        </c:manualLayout>
      </c:layout>
      <c:barChart>
        <c:barDir val="col"/>
        <c:grouping val="stacked"/>
        <c:varyColors val="0"/>
        <c:ser>
          <c:idx val="0"/>
          <c:order val="0"/>
          <c:tx>
            <c:strRef>
              <c:f>Sheet1!$A$12</c:f>
              <c:strCache>
                <c:ptCount val="1"/>
                <c:pt idx="0">
                  <c:v>    Liquids</c:v>
                </c:pt>
              </c:strCache>
            </c:strRef>
          </c:tx>
          <c:spPr>
            <a:solidFill>
              <a:srgbClr val="004165"/>
            </a:solidFill>
            <a:ln>
              <a:noFill/>
            </a:ln>
            <a:effectLst/>
          </c:spPr>
          <c:invertIfNegative val="0"/>
          <c:dLbls>
            <c:dLbl>
              <c:idx val="0"/>
              <c:tx>
                <c:rich>
                  <a:bodyPr/>
                  <a:lstStyle/>
                  <a:p>
                    <a:r>
                      <a:rPr lang="en-US"/>
                      <a:t>32%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9A-4C44-A673-42FDBBBF5C94}"/>
                </c:ext>
              </c:extLst>
            </c:dLbl>
            <c:dLbl>
              <c:idx val="1"/>
              <c:tx>
                <c:rich>
                  <a:bodyPr/>
                  <a:lstStyle/>
                  <a:p>
                    <a:r>
                      <a:rPr lang="en-US"/>
                      <a:t>31%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9A-4C44-A673-42FDBBBF5C94}"/>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Sheet1!$B$11:$C$11</c:f>
              <c:numCache>
                <c:formatCode>General</c:formatCode>
                <c:ptCount val="2"/>
                <c:pt idx="0">
                  <c:v>2015</c:v>
                </c:pt>
                <c:pt idx="1">
                  <c:v>2030</c:v>
                </c:pt>
              </c:numCache>
            </c:numRef>
          </c:cat>
          <c:val>
            <c:numRef>
              <c:f>Sheet1!$B$12:$C$12</c:f>
              <c:numCache>
                <c:formatCode>General</c:formatCode>
                <c:ptCount val="2"/>
                <c:pt idx="0">
                  <c:v>186.3</c:v>
                </c:pt>
                <c:pt idx="1">
                  <c:v>202.9</c:v>
                </c:pt>
              </c:numCache>
            </c:numRef>
          </c:val>
          <c:extLst>
            <c:ext xmlns:c16="http://schemas.microsoft.com/office/drawing/2014/chart" uri="{C3380CC4-5D6E-409C-BE32-E72D297353CC}">
              <c16:uniqueId val="{00000002-F79A-4C44-A673-42FDBBBF5C94}"/>
            </c:ext>
          </c:extLst>
        </c:ser>
        <c:ser>
          <c:idx val="1"/>
          <c:order val="1"/>
          <c:tx>
            <c:strRef>
              <c:f>Sheet1!$A$13</c:f>
              <c:strCache>
                <c:ptCount val="1"/>
                <c:pt idx="0">
                  <c:v>    Natural gas</c:v>
                </c:pt>
              </c:strCache>
            </c:strRef>
          </c:tx>
          <c:spPr>
            <a:solidFill>
              <a:srgbClr val="00ADFB"/>
            </a:solidFill>
            <a:ln>
              <a:noFill/>
            </a:ln>
            <a:effectLst/>
          </c:spPr>
          <c:invertIfNegative val="0"/>
          <c:dLbls>
            <c:dLbl>
              <c:idx val="0"/>
              <c:tx>
                <c:rich>
                  <a:bodyPr/>
                  <a:lstStyle/>
                  <a:p>
                    <a:r>
                      <a:rPr lang="en-US"/>
                      <a:t>15%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9A-4C44-A673-42FDBBBF5C94}"/>
                </c:ext>
              </c:extLst>
            </c:dLbl>
            <c:dLbl>
              <c:idx val="1"/>
              <c:tx>
                <c:rich>
                  <a:bodyPr/>
                  <a:lstStyle/>
                  <a:p>
                    <a:r>
                      <a:rPr lang="en-US"/>
                      <a:t>15%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9A-4C44-A673-42FDBBBF5C9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Sheet1!$B$11:$C$11</c:f>
              <c:numCache>
                <c:formatCode>General</c:formatCode>
                <c:ptCount val="2"/>
                <c:pt idx="0">
                  <c:v>2015</c:v>
                </c:pt>
                <c:pt idx="1">
                  <c:v>2030</c:v>
                </c:pt>
              </c:numCache>
            </c:numRef>
          </c:cat>
          <c:val>
            <c:numRef>
              <c:f>Sheet1!$B$13:$C$13</c:f>
              <c:numCache>
                <c:formatCode>General</c:formatCode>
                <c:ptCount val="2"/>
                <c:pt idx="0">
                  <c:v>85.3</c:v>
                </c:pt>
                <c:pt idx="1">
                  <c:v>102.2</c:v>
                </c:pt>
              </c:numCache>
            </c:numRef>
          </c:val>
          <c:extLst>
            <c:ext xmlns:c16="http://schemas.microsoft.com/office/drawing/2014/chart" uri="{C3380CC4-5D6E-409C-BE32-E72D297353CC}">
              <c16:uniqueId val="{00000005-F79A-4C44-A673-42FDBBBF5C94}"/>
            </c:ext>
          </c:extLst>
        </c:ser>
        <c:ser>
          <c:idx val="2"/>
          <c:order val="2"/>
          <c:tx>
            <c:strRef>
              <c:f>Sheet1!$A$14</c:f>
              <c:strCache>
                <c:ptCount val="1"/>
                <c:pt idx="0">
                  <c:v>    Coal</c:v>
                </c:pt>
              </c:strCache>
            </c:strRef>
          </c:tx>
          <c:spPr>
            <a:solidFill>
              <a:schemeClr val="tx1"/>
            </a:solidFill>
            <a:ln>
              <a:noFill/>
            </a:ln>
            <a:effectLst/>
          </c:spPr>
          <c:invertIfNegative val="0"/>
          <c:dLbls>
            <c:dLbl>
              <c:idx val="0"/>
              <c:tx>
                <c:rich>
                  <a:bodyPr/>
                  <a:lstStyle/>
                  <a:p>
                    <a:r>
                      <a:rPr lang="en-US"/>
                      <a:t>12%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9A-4C44-A673-42FDBBBF5C94}"/>
                </c:ext>
              </c:extLst>
            </c:dLbl>
            <c:dLbl>
              <c:idx val="1"/>
              <c:tx>
                <c:rich>
                  <a:bodyPr/>
                  <a:lstStyle/>
                  <a:p>
                    <a:r>
                      <a:rPr lang="en-US"/>
                      <a:t>10%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79A-4C44-A673-42FDBBBF5C9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Sheet1!$B$11:$C$11</c:f>
              <c:numCache>
                <c:formatCode>General</c:formatCode>
                <c:ptCount val="2"/>
                <c:pt idx="0">
                  <c:v>2015</c:v>
                </c:pt>
                <c:pt idx="1">
                  <c:v>2030</c:v>
                </c:pt>
              </c:numCache>
            </c:numRef>
          </c:cat>
          <c:val>
            <c:numRef>
              <c:f>Sheet1!$B$14:$C$14</c:f>
              <c:numCache>
                <c:formatCode>General</c:formatCode>
                <c:ptCount val="2"/>
                <c:pt idx="0">
                  <c:v>69.2</c:v>
                </c:pt>
                <c:pt idx="1">
                  <c:v>67.400000000000006</c:v>
                </c:pt>
              </c:numCache>
            </c:numRef>
          </c:val>
          <c:extLst>
            <c:ext xmlns:c16="http://schemas.microsoft.com/office/drawing/2014/chart" uri="{C3380CC4-5D6E-409C-BE32-E72D297353CC}">
              <c16:uniqueId val="{00000008-F79A-4C44-A673-42FDBBBF5C94}"/>
            </c:ext>
          </c:extLst>
        </c:ser>
        <c:ser>
          <c:idx val="4"/>
          <c:order val="3"/>
          <c:tx>
            <c:strRef>
              <c:f>Sheet1!$A$17</c:f>
              <c:strCache>
                <c:ptCount val="1"/>
                <c:pt idx="0">
                  <c:v>    Renewables</c:v>
                </c:pt>
              </c:strCache>
            </c:strRef>
          </c:tx>
          <c:spPr>
            <a:solidFill>
              <a:srgbClr val="10BC9F"/>
            </a:solidFill>
            <a:ln>
              <a:noFill/>
            </a:ln>
            <a:effectLst/>
          </c:spPr>
          <c:invertIfNegative val="0"/>
          <c:dLbls>
            <c:dLbl>
              <c:idx val="0"/>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79A-4C44-A673-42FDBBBF5C94}"/>
                </c:ext>
              </c:extLst>
            </c:dLbl>
            <c:dLbl>
              <c:idx val="1"/>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79A-4C44-A673-42FDBBBF5C9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Sheet1!$B$11:$C$11</c:f>
              <c:numCache>
                <c:formatCode>General</c:formatCode>
                <c:ptCount val="2"/>
                <c:pt idx="0">
                  <c:v>2015</c:v>
                </c:pt>
                <c:pt idx="1">
                  <c:v>2030</c:v>
                </c:pt>
              </c:numCache>
            </c:numRef>
          </c:cat>
          <c:val>
            <c:numRef>
              <c:f>Sheet1!$B$17:$C$17</c:f>
              <c:numCache>
                <c:formatCode>General</c:formatCode>
                <c:ptCount val="2"/>
                <c:pt idx="0">
                  <c:v>19.7</c:v>
                </c:pt>
                <c:pt idx="1">
                  <c:v>21.7</c:v>
                </c:pt>
              </c:numCache>
            </c:numRef>
          </c:val>
          <c:extLst>
            <c:ext xmlns:c16="http://schemas.microsoft.com/office/drawing/2014/chart" uri="{C3380CC4-5D6E-409C-BE32-E72D297353CC}">
              <c16:uniqueId val="{0000000B-F79A-4C44-A673-42FDBBBF5C94}"/>
            </c:ext>
          </c:extLst>
        </c:ser>
        <c:ser>
          <c:idx val="3"/>
          <c:order val="4"/>
          <c:tx>
            <c:strRef>
              <c:f>Sheet1!$A$15</c:f>
              <c:strCache>
                <c:ptCount val="1"/>
                <c:pt idx="0">
                  <c:v>    Electricity</c:v>
                </c:pt>
              </c:strCache>
            </c:strRef>
          </c:tx>
          <c:spPr>
            <a:solidFill>
              <a:srgbClr val="C00000"/>
            </a:solidFill>
            <a:ln>
              <a:noFill/>
            </a:ln>
            <a:effectLst/>
          </c:spPr>
          <c:invertIfNegative val="0"/>
          <c:dLbls>
            <c:dLbl>
              <c:idx val="0"/>
              <c:tx>
                <c:rich>
                  <a:bodyPr/>
                  <a:lstStyle/>
                  <a:p>
                    <a:r>
                      <a:rPr lang="en-US"/>
                      <a:t>13%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79A-4C44-A673-42FDBBBF5C94}"/>
                </c:ext>
              </c:extLst>
            </c:dLbl>
            <c:dLbl>
              <c:idx val="1"/>
              <c:tx>
                <c:rich>
                  <a:bodyPr/>
                  <a:lstStyle/>
                  <a:p>
                    <a:r>
                      <a:rPr lang="en-US"/>
                      <a:t>14%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79A-4C44-A673-42FDBBBF5C9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Sheet1!$B$11:$C$11</c:f>
              <c:numCache>
                <c:formatCode>General</c:formatCode>
                <c:ptCount val="2"/>
                <c:pt idx="0">
                  <c:v>2015</c:v>
                </c:pt>
                <c:pt idx="1">
                  <c:v>2030</c:v>
                </c:pt>
              </c:numCache>
            </c:numRef>
          </c:cat>
          <c:val>
            <c:numRef>
              <c:f>Sheet1!$B$15:$C$15</c:f>
              <c:numCache>
                <c:formatCode>General</c:formatCode>
                <c:ptCount val="2"/>
                <c:pt idx="0">
                  <c:v>72.099999999999994</c:v>
                </c:pt>
                <c:pt idx="1">
                  <c:v>90.8</c:v>
                </c:pt>
              </c:numCache>
            </c:numRef>
          </c:val>
          <c:extLst>
            <c:ext xmlns:c16="http://schemas.microsoft.com/office/drawing/2014/chart" uri="{C3380CC4-5D6E-409C-BE32-E72D297353CC}">
              <c16:uniqueId val="{0000000E-F79A-4C44-A673-42FDBBBF5C94}"/>
            </c:ext>
          </c:extLst>
        </c:ser>
        <c:ser>
          <c:idx val="6"/>
          <c:order val="5"/>
          <c:tx>
            <c:strRef>
              <c:f>Sheet1!$A$16</c:f>
              <c:strCache>
                <c:ptCount val="1"/>
                <c:pt idx="0">
                  <c:v>    Electricity-related losses</c:v>
                </c:pt>
              </c:strCache>
            </c:strRef>
          </c:tx>
          <c:spPr>
            <a:solidFill>
              <a:srgbClr val="CD5FA0"/>
            </a:solidFill>
            <a:ln>
              <a:noFill/>
            </a:ln>
            <a:effectLst/>
          </c:spPr>
          <c:invertIfNegative val="0"/>
          <c:dLbls>
            <c:dLbl>
              <c:idx val="0"/>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79A-4C44-A673-42FDBBBF5C94}"/>
                </c:ext>
              </c:extLst>
            </c:dLbl>
            <c:dLbl>
              <c:idx val="1"/>
              <c:tx>
                <c:rich>
                  <a:bodyPr/>
                  <a:lstStyle/>
                  <a:p>
                    <a:r>
                      <a:rPr lang="en-US"/>
                      <a:t>27%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79A-4C44-A673-42FDBBBF5C9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Sheet1!$B$11:$C$11</c:f>
              <c:numCache>
                <c:formatCode>General</c:formatCode>
                <c:ptCount val="2"/>
                <c:pt idx="0">
                  <c:v>2015</c:v>
                </c:pt>
                <c:pt idx="1">
                  <c:v>2030</c:v>
                </c:pt>
              </c:numCache>
            </c:numRef>
          </c:cat>
          <c:val>
            <c:numRef>
              <c:f>Sheet1!$B$16:$C$16</c:f>
              <c:numCache>
                <c:formatCode>General</c:formatCode>
                <c:ptCount val="2"/>
                <c:pt idx="0">
                  <c:v>146.30000000000001</c:v>
                </c:pt>
                <c:pt idx="1">
                  <c:v>178.1</c:v>
                </c:pt>
              </c:numCache>
            </c:numRef>
          </c:val>
          <c:extLst>
            <c:ext xmlns:c16="http://schemas.microsoft.com/office/drawing/2014/chart" uri="{C3380CC4-5D6E-409C-BE32-E72D297353CC}">
              <c16:uniqueId val="{00000011-F79A-4C44-A673-42FDBBBF5C94}"/>
            </c:ext>
          </c:extLst>
        </c:ser>
        <c:dLbls>
          <c:showLegendKey val="0"/>
          <c:showVal val="0"/>
          <c:showCatName val="0"/>
          <c:showSerName val="0"/>
          <c:showPercent val="0"/>
          <c:showBubbleSize val="0"/>
        </c:dLbls>
        <c:gapWidth val="150"/>
        <c:overlap val="100"/>
        <c:axId val="-2130511192"/>
        <c:axId val="-2130532536"/>
      </c:barChart>
      <c:catAx>
        <c:axId val="-2130511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30532536"/>
        <c:crosses val="autoZero"/>
        <c:auto val="1"/>
        <c:lblAlgn val="ctr"/>
        <c:lblOffset val="100"/>
        <c:noMultiLvlLbl val="0"/>
      </c:catAx>
      <c:valAx>
        <c:axId val="-2130532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30511192"/>
        <c:crosses val="autoZero"/>
        <c:crossBetween val="between"/>
        <c:majorUnit val="15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37136883313299E-2"/>
          <c:y val="8.1124782527615194E-2"/>
          <c:w val="0.92473350508584895"/>
          <c:h val="0.82367492568679301"/>
        </c:manualLayout>
      </c:layout>
      <c:areaChart>
        <c:grouping val="stacked"/>
        <c:varyColors val="0"/>
        <c:ser>
          <c:idx val="0"/>
          <c:order val="0"/>
          <c:tx>
            <c:strRef>
              <c:f>Sheet3!$B$1</c:f>
              <c:strCache>
                <c:ptCount val="1"/>
                <c:pt idx="0">
                  <c:v>Crude Oil</c:v>
                </c:pt>
              </c:strCache>
            </c:strRef>
          </c:tx>
          <c:spPr>
            <a:solidFill>
              <a:schemeClr val="accent1"/>
            </a:solidFill>
            <a:ln>
              <a:noFill/>
            </a:ln>
            <a:effectLst/>
          </c:spPr>
          <c:cat>
            <c:numRef>
              <c:f>Sheet3!$A$2:$A$181</c:f>
              <c:numCache>
                <c:formatCode>yyyy\-mm\-dd</c:formatCode>
                <c:ptCount val="180"/>
                <c:pt idx="0">
                  <c:v>43070</c:v>
                </c:pt>
                <c:pt idx="1">
                  <c:v>43040</c:v>
                </c:pt>
                <c:pt idx="2">
                  <c:v>43009</c:v>
                </c:pt>
                <c:pt idx="3">
                  <c:v>42979</c:v>
                </c:pt>
                <c:pt idx="4">
                  <c:v>42948</c:v>
                </c:pt>
                <c:pt idx="5">
                  <c:v>42917</c:v>
                </c:pt>
                <c:pt idx="6">
                  <c:v>42887</c:v>
                </c:pt>
                <c:pt idx="7">
                  <c:v>42856</c:v>
                </c:pt>
                <c:pt idx="8">
                  <c:v>42826</c:v>
                </c:pt>
                <c:pt idx="9">
                  <c:v>42795</c:v>
                </c:pt>
                <c:pt idx="10">
                  <c:v>42767</c:v>
                </c:pt>
                <c:pt idx="11">
                  <c:v>42736</c:v>
                </c:pt>
                <c:pt idx="12">
                  <c:v>42705</c:v>
                </c:pt>
                <c:pt idx="13">
                  <c:v>42675</c:v>
                </c:pt>
                <c:pt idx="14">
                  <c:v>42644</c:v>
                </c:pt>
                <c:pt idx="15">
                  <c:v>42614</c:v>
                </c:pt>
                <c:pt idx="16">
                  <c:v>42583</c:v>
                </c:pt>
                <c:pt idx="17">
                  <c:v>42552</c:v>
                </c:pt>
                <c:pt idx="18">
                  <c:v>42522</c:v>
                </c:pt>
                <c:pt idx="19">
                  <c:v>42491</c:v>
                </c:pt>
                <c:pt idx="20">
                  <c:v>42461</c:v>
                </c:pt>
                <c:pt idx="21">
                  <c:v>42430</c:v>
                </c:pt>
                <c:pt idx="22">
                  <c:v>42401</c:v>
                </c:pt>
                <c:pt idx="23">
                  <c:v>42370</c:v>
                </c:pt>
                <c:pt idx="24">
                  <c:v>42339</c:v>
                </c:pt>
                <c:pt idx="25">
                  <c:v>42309</c:v>
                </c:pt>
                <c:pt idx="26">
                  <c:v>42278</c:v>
                </c:pt>
                <c:pt idx="27">
                  <c:v>42248</c:v>
                </c:pt>
                <c:pt idx="28">
                  <c:v>42217</c:v>
                </c:pt>
                <c:pt idx="29">
                  <c:v>42186</c:v>
                </c:pt>
                <c:pt idx="30">
                  <c:v>42156</c:v>
                </c:pt>
                <c:pt idx="31">
                  <c:v>42125</c:v>
                </c:pt>
                <c:pt idx="32">
                  <c:v>42095</c:v>
                </c:pt>
                <c:pt idx="33">
                  <c:v>42064</c:v>
                </c:pt>
                <c:pt idx="34">
                  <c:v>42036</c:v>
                </c:pt>
                <c:pt idx="35">
                  <c:v>42005</c:v>
                </c:pt>
                <c:pt idx="36">
                  <c:v>41974</c:v>
                </c:pt>
                <c:pt idx="37">
                  <c:v>41944</c:v>
                </c:pt>
                <c:pt idx="38">
                  <c:v>41913</c:v>
                </c:pt>
                <c:pt idx="39">
                  <c:v>41883</c:v>
                </c:pt>
                <c:pt idx="40">
                  <c:v>41852</c:v>
                </c:pt>
                <c:pt idx="41">
                  <c:v>41821</c:v>
                </c:pt>
                <c:pt idx="42">
                  <c:v>41791</c:v>
                </c:pt>
                <c:pt idx="43">
                  <c:v>41760</c:v>
                </c:pt>
                <c:pt idx="44">
                  <c:v>41730</c:v>
                </c:pt>
                <c:pt idx="45">
                  <c:v>41699</c:v>
                </c:pt>
                <c:pt idx="46">
                  <c:v>41671</c:v>
                </c:pt>
                <c:pt idx="47">
                  <c:v>41640</c:v>
                </c:pt>
                <c:pt idx="48">
                  <c:v>41609</c:v>
                </c:pt>
                <c:pt idx="49">
                  <c:v>41579</c:v>
                </c:pt>
                <c:pt idx="50">
                  <c:v>41548</c:v>
                </c:pt>
                <c:pt idx="51">
                  <c:v>41518</c:v>
                </c:pt>
                <c:pt idx="52">
                  <c:v>41487</c:v>
                </c:pt>
                <c:pt idx="53">
                  <c:v>41456</c:v>
                </c:pt>
                <c:pt idx="54">
                  <c:v>41426</c:v>
                </c:pt>
                <c:pt idx="55">
                  <c:v>41395</c:v>
                </c:pt>
                <c:pt idx="56">
                  <c:v>41365</c:v>
                </c:pt>
                <c:pt idx="57">
                  <c:v>41334</c:v>
                </c:pt>
                <c:pt idx="58">
                  <c:v>41306</c:v>
                </c:pt>
                <c:pt idx="59">
                  <c:v>41275</c:v>
                </c:pt>
                <c:pt idx="60">
                  <c:v>41244</c:v>
                </c:pt>
                <c:pt idx="61">
                  <c:v>41214</c:v>
                </c:pt>
                <c:pt idx="62">
                  <c:v>41183</c:v>
                </c:pt>
                <c:pt idx="63">
                  <c:v>41153</c:v>
                </c:pt>
                <c:pt idx="64">
                  <c:v>41122</c:v>
                </c:pt>
                <c:pt idx="65">
                  <c:v>41091</c:v>
                </c:pt>
                <c:pt idx="66">
                  <c:v>41061</c:v>
                </c:pt>
                <c:pt idx="67">
                  <c:v>41030</c:v>
                </c:pt>
                <c:pt idx="68">
                  <c:v>41000</c:v>
                </c:pt>
                <c:pt idx="69">
                  <c:v>40969</c:v>
                </c:pt>
                <c:pt idx="70">
                  <c:v>40940</c:v>
                </c:pt>
                <c:pt idx="71">
                  <c:v>40909</c:v>
                </c:pt>
                <c:pt idx="72">
                  <c:v>40878</c:v>
                </c:pt>
                <c:pt idx="73">
                  <c:v>40848</c:v>
                </c:pt>
                <c:pt idx="74">
                  <c:v>40817</c:v>
                </c:pt>
                <c:pt idx="75">
                  <c:v>40787</c:v>
                </c:pt>
                <c:pt idx="76">
                  <c:v>40756</c:v>
                </c:pt>
                <c:pt idx="77">
                  <c:v>40725</c:v>
                </c:pt>
                <c:pt idx="78">
                  <c:v>40695</c:v>
                </c:pt>
                <c:pt idx="79">
                  <c:v>40664</c:v>
                </c:pt>
                <c:pt idx="80">
                  <c:v>40634</c:v>
                </c:pt>
                <c:pt idx="81">
                  <c:v>40603</c:v>
                </c:pt>
                <c:pt idx="82">
                  <c:v>40575</c:v>
                </c:pt>
                <c:pt idx="83">
                  <c:v>40544</c:v>
                </c:pt>
                <c:pt idx="84">
                  <c:v>40513</c:v>
                </c:pt>
                <c:pt idx="85">
                  <c:v>40483</c:v>
                </c:pt>
                <c:pt idx="86">
                  <c:v>40452</c:v>
                </c:pt>
                <c:pt idx="87">
                  <c:v>40422</c:v>
                </c:pt>
                <c:pt idx="88">
                  <c:v>40391</c:v>
                </c:pt>
                <c:pt idx="89">
                  <c:v>40360</c:v>
                </c:pt>
                <c:pt idx="90">
                  <c:v>40330</c:v>
                </c:pt>
                <c:pt idx="91">
                  <c:v>40299</c:v>
                </c:pt>
                <c:pt idx="92">
                  <c:v>40269</c:v>
                </c:pt>
                <c:pt idx="93">
                  <c:v>40238</c:v>
                </c:pt>
                <c:pt idx="94">
                  <c:v>40210</c:v>
                </c:pt>
                <c:pt idx="95">
                  <c:v>40179</c:v>
                </c:pt>
                <c:pt idx="96">
                  <c:v>40148</c:v>
                </c:pt>
                <c:pt idx="97">
                  <c:v>40118</c:v>
                </c:pt>
                <c:pt idx="98">
                  <c:v>40087</c:v>
                </c:pt>
                <c:pt idx="99">
                  <c:v>40057</c:v>
                </c:pt>
                <c:pt idx="100">
                  <c:v>40026</c:v>
                </c:pt>
                <c:pt idx="101">
                  <c:v>39995</c:v>
                </c:pt>
                <c:pt idx="102">
                  <c:v>39965</c:v>
                </c:pt>
                <c:pt idx="103">
                  <c:v>39934</c:v>
                </c:pt>
                <c:pt idx="104">
                  <c:v>39904</c:v>
                </c:pt>
                <c:pt idx="105">
                  <c:v>39873</c:v>
                </c:pt>
                <c:pt idx="106">
                  <c:v>39845</c:v>
                </c:pt>
                <c:pt idx="107">
                  <c:v>39814</c:v>
                </c:pt>
                <c:pt idx="108">
                  <c:v>39783</c:v>
                </c:pt>
                <c:pt idx="109">
                  <c:v>39753</c:v>
                </c:pt>
                <c:pt idx="110">
                  <c:v>39722</c:v>
                </c:pt>
                <c:pt idx="111">
                  <c:v>39692</c:v>
                </c:pt>
                <c:pt idx="112">
                  <c:v>39661</c:v>
                </c:pt>
                <c:pt idx="113">
                  <c:v>39630</c:v>
                </c:pt>
                <c:pt idx="114">
                  <c:v>39600</c:v>
                </c:pt>
                <c:pt idx="115">
                  <c:v>39569</c:v>
                </c:pt>
                <c:pt idx="116">
                  <c:v>39539</c:v>
                </c:pt>
                <c:pt idx="117">
                  <c:v>39508</c:v>
                </c:pt>
                <c:pt idx="118">
                  <c:v>39479</c:v>
                </c:pt>
                <c:pt idx="119">
                  <c:v>39448</c:v>
                </c:pt>
                <c:pt idx="120">
                  <c:v>39417</c:v>
                </c:pt>
                <c:pt idx="121">
                  <c:v>39387</c:v>
                </c:pt>
                <c:pt idx="122">
                  <c:v>39356</c:v>
                </c:pt>
                <c:pt idx="123">
                  <c:v>39326</c:v>
                </c:pt>
                <c:pt idx="124">
                  <c:v>39295</c:v>
                </c:pt>
                <c:pt idx="125">
                  <c:v>39264</c:v>
                </c:pt>
                <c:pt idx="126">
                  <c:v>39234</c:v>
                </c:pt>
                <c:pt idx="127">
                  <c:v>39203</c:v>
                </c:pt>
                <c:pt idx="128">
                  <c:v>39173</c:v>
                </c:pt>
                <c:pt idx="129">
                  <c:v>39142</c:v>
                </c:pt>
                <c:pt idx="130">
                  <c:v>39114</c:v>
                </c:pt>
                <c:pt idx="131">
                  <c:v>39083</c:v>
                </c:pt>
                <c:pt idx="132">
                  <c:v>39052</c:v>
                </c:pt>
                <c:pt idx="133">
                  <c:v>39022</c:v>
                </c:pt>
                <c:pt idx="134">
                  <c:v>38991</c:v>
                </c:pt>
                <c:pt idx="135">
                  <c:v>38961</c:v>
                </c:pt>
                <c:pt idx="136">
                  <c:v>38930</c:v>
                </c:pt>
                <c:pt idx="137">
                  <c:v>38899</c:v>
                </c:pt>
                <c:pt idx="138">
                  <c:v>38869</c:v>
                </c:pt>
                <c:pt idx="139">
                  <c:v>38838</c:v>
                </c:pt>
                <c:pt idx="140">
                  <c:v>38808</c:v>
                </c:pt>
                <c:pt idx="141">
                  <c:v>38777</c:v>
                </c:pt>
                <c:pt idx="142">
                  <c:v>38749</c:v>
                </c:pt>
                <c:pt idx="143">
                  <c:v>38718</c:v>
                </c:pt>
                <c:pt idx="144">
                  <c:v>38687</c:v>
                </c:pt>
                <c:pt idx="145">
                  <c:v>38657</c:v>
                </c:pt>
                <c:pt idx="146">
                  <c:v>38626</c:v>
                </c:pt>
                <c:pt idx="147">
                  <c:v>38596</c:v>
                </c:pt>
                <c:pt idx="148">
                  <c:v>38565</c:v>
                </c:pt>
                <c:pt idx="149">
                  <c:v>38534</c:v>
                </c:pt>
                <c:pt idx="150">
                  <c:v>38504</c:v>
                </c:pt>
                <c:pt idx="151">
                  <c:v>38473</c:v>
                </c:pt>
                <c:pt idx="152">
                  <c:v>38443</c:v>
                </c:pt>
                <c:pt idx="153">
                  <c:v>38412</c:v>
                </c:pt>
                <c:pt idx="154">
                  <c:v>38384</c:v>
                </c:pt>
                <c:pt idx="155">
                  <c:v>38353</c:v>
                </c:pt>
                <c:pt idx="156">
                  <c:v>38322</c:v>
                </c:pt>
                <c:pt idx="157">
                  <c:v>38292</c:v>
                </c:pt>
                <c:pt idx="158">
                  <c:v>38261</c:v>
                </c:pt>
                <c:pt idx="159">
                  <c:v>38231</c:v>
                </c:pt>
                <c:pt idx="160">
                  <c:v>38200</c:v>
                </c:pt>
                <c:pt idx="161">
                  <c:v>38169</c:v>
                </c:pt>
                <c:pt idx="162">
                  <c:v>38139</c:v>
                </c:pt>
                <c:pt idx="163">
                  <c:v>38108</c:v>
                </c:pt>
                <c:pt idx="164">
                  <c:v>38078</c:v>
                </c:pt>
                <c:pt idx="165">
                  <c:v>38047</c:v>
                </c:pt>
                <c:pt idx="166">
                  <c:v>38018</c:v>
                </c:pt>
                <c:pt idx="167">
                  <c:v>37987</c:v>
                </c:pt>
                <c:pt idx="168">
                  <c:v>37956</c:v>
                </c:pt>
                <c:pt idx="169">
                  <c:v>37926</c:v>
                </c:pt>
                <c:pt idx="170">
                  <c:v>37895</c:v>
                </c:pt>
                <c:pt idx="171">
                  <c:v>37865</c:v>
                </c:pt>
                <c:pt idx="172">
                  <c:v>37834</c:v>
                </c:pt>
                <c:pt idx="173">
                  <c:v>37803</c:v>
                </c:pt>
                <c:pt idx="174">
                  <c:v>37773</c:v>
                </c:pt>
                <c:pt idx="175">
                  <c:v>37742</c:v>
                </c:pt>
                <c:pt idx="176">
                  <c:v>37712</c:v>
                </c:pt>
                <c:pt idx="177">
                  <c:v>37681</c:v>
                </c:pt>
                <c:pt idx="178">
                  <c:v>37653</c:v>
                </c:pt>
                <c:pt idx="179">
                  <c:v>37622</c:v>
                </c:pt>
              </c:numCache>
            </c:numRef>
          </c:cat>
          <c:val>
            <c:numRef>
              <c:f>Sheet3!$B$2:$B$181</c:f>
            </c:numRef>
          </c:val>
          <c:extLst>
            <c:ext xmlns:c16="http://schemas.microsoft.com/office/drawing/2014/chart" uri="{C3380CC4-5D6E-409C-BE32-E72D297353CC}">
              <c16:uniqueId val="{00000000-2E45-4B98-90DC-45AE07010617}"/>
            </c:ext>
          </c:extLst>
        </c:ser>
        <c:ser>
          <c:idx val="1"/>
          <c:order val="1"/>
          <c:tx>
            <c:strRef>
              <c:f>Sheet3!$C$1</c:f>
              <c:strCache>
                <c:ptCount val="1"/>
              </c:strCache>
            </c:strRef>
          </c:tx>
          <c:spPr>
            <a:solidFill>
              <a:schemeClr val="accent2"/>
            </a:solidFill>
            <a:ln>
              <a:noFill/>
            </a:ln>
            <a:effectLst/>
          </c:spPr>
          <c:cat>
            <c:numRef>
              <c:f>Sheet3!$A$2:$A$181</c:f>
              <c:numCache>
                <c:formatCode>yyyy\-mm\-dd</c:formatCode>
                <c:ptCount val="180"/>
                <c:pt idx="0">
                  <c:v>43070</c:v>
                </c:pt>
                <c:pt idx="1">
                  <c:v>43040</c:v>
                </c:pt>
                <c:pt idx="2">
                  <c:v>43009</c:v>
                </c:pt>
                <c:pt idx="3">
                  <c:v>42979</c:v>
                </c:pt>
                <c:pt idx="4">
                  <c:v>42948</c:v>
                </c:pt>
                <c:pt idx="5">
                  <c:v>42917</c:v>
                </c:pt>
                <c:pt idx="6">
                  <c:v>42887</c:v>
                </c:pt>
                <c:pt idx="7">
                  <c:v>42856</c:v>
                </c:pt>
                <c:pt idx="8">
                  <c:v>42826</c:v>
                </c:pt>
                <c:pt idx="9">
                  <c:v>42795</c:v>
                </c:pt>
                <c:pt idx="10">
                  <c:v>42767</c:v>
                </c:pt>
                <c:pt idx="11">
                  <c:v>42736</c:v>
                </c:pt>
                <c:pt idx="12">
                  <c:v>42705</c:v>
                </c:pt>
                <c:pt idx="13">
                  <c:v>42675</c:v>
                </c:pt>
                <c:pt idx="14">
                  <c:v>42644</c:v>
                </c:pt>
                <c:pt idx="15">
                  <c:v>42614</c:v>
                </c:pt>
                <c:pt idx="16">
                  <c:v>42583</c:v>
                </c:pt>
                <c:pt idx="17">
                  <c:v>42552</c:v>
                </c:pt>
                <c:pt idx="18">
                  <c:v>42522</c:v>
                </c:pt>
                <c:pt idx="19">
                  <c:v>42491</c:v>
                </c:pt>
                <c:pt idx="20">
                  <c:v>42461</c:v>
                </c:pt>
                <c:pt idx="21">
                  <c:v>42430</c:v>
                </c:pt>
                <c:pt idx="22">
                  <c:v>42401</c:v>
                </c:pt>
                <c:pt idx="23">
                  <c:v>42370</c:v>
                </c:pt>
                <c:pt idx="24">
                  <c:v>42339</c:v>
                </c:pt>
                <c:pt idx="25">
                  <c:v>42309</c:v>
                </c:pt>
                <c:pt idx="26">
                  <c:v>42278</c:v>
                </c:pt>
                <c:pt idx="27">
                  <c:v>42248</c:v>
                </c:pt>
                <c:pt idx="28">
                  <c:v>42217</c:v>
                </c:pt>
                <c:pt idx="29">
                  <c:v>42186</c:v>
                </c:pt>
                <c:pt idx="30">
                  <c:v>42156</c:v>
                </c:pt>
                <c:pt idx="31">
                  <c:v>42125</c:v>
                </c:pt>
                <c:pt idx="32">
                  <c:v>42095</c:v>
                </c:pt>
                <c:pt idx="33">
                  <c:v>42064</c:v>
                </c:pt>
                <c:pt idx="34">
                  <c:v>42036</c:v>
                </c:pt>
                <c:pt idx="35">
                  <c:v>42005</c:v>
                </c:pt>
                <c:pt idx="36">
                  <c:v>41974</c:v>
                </c:pt>
                <c:pt idx="37">
                  <c:v>41944</c:v>
                </c:pt>
                <c:pt idx="38">
                  <c:v>41913</c:v>
                </c:pt>
                <c:pt idx="39">
                  <c:v>41883</c:v>
                </c:pt>
                <c:pt idx="40">
                  <c:v>41852</c:v>
                </c:pt>
                <c:pt idx="41">
                  <c:v>41821</c:v>
                </c:pt>
                <c:pt idx="42">
                  <c:v>41791</c:v>
                </c:pt>
                <c:pt idx="43">
                  <c:v>41760</c:v>
                </c:pt>
                <c:pt idx="44">
                  <c:v>41730</c:v>
                </c:pt>
                <c:pt idx="45">
                  <c:v>41699</c:v>
                </c:pt>
                <c:pt idx="46">
                  <c:v>41671</c:v>
                </c:pt>
                <c:pt idx="47">
                  <c:v>41640</c:v>
                </c:pt>
                <c:pt idx="48">
                  <c:v>41609</c:v>
                </c:pt>
                <c:pt idx="49">
                  <c:v>41579</c:v>
                </c:pt>
                <c:pt idx="50">
                  <c:v>41548</c:v>
                </c:pt>
                <c:pt idx="51">
                  <c:v>41518</c:v>
                </c:pt>
                <c:pt idx="52">
                  <c:v>41487</c:v>
                </c:pt>
                <c:pt idx="53">
                  <c:v>41456</c:v>
                </c:pt>
                <c:pt idx="54">
                  <c:v>41426</c:v>
                </c:pt>
                <c:pt idx="55">
                  <c:v>41395</c:v>
                </c:pt>
                <c:pt idx="56">
                  <c:v>41365</c:v>
                </c:pt>
                <c:pt idx="57">
                  <c:v>41334</c:v>
                </c:pt>
                <c:pt idx="58">
                  <c:v>41306</c:v>
                </c:pt>
                <c:pt idx="59">
                  <c:v>41275</c:v>
                </c:pt>
                <c:pt idx="60">
                  <c:v>41244</c:v>
                </c:pt>
                <c:pt idx="61">
                  <c:v>41214</c:v>
                </c:pt>
                <c:pt idx="62">
                  <c:v>41183</c:v>
                </c:pt>
                <c:pt idx="63">
                  <c:v>41153</c:v>
                </c:pt>
                <c:pt idx="64">
                  <c:v>41122</c:v>
                </c:pt>
                <c:pt idx="65">
                  <c:v>41091</c:v>
                </c:pt>
                <c:pt idx="66">
                  <c:v>41061</c:v>
                </c:pt>
                <c:pt idx="67">
                  <c:v>41030</c:v>
                </c:pt>
                <c:pt idx="68">
                  <c:v>41000</c:v>
                </c:pt>
                <c:pt idx="69">
                  <c:v>40969</c:v>
                </c:pt>
                <c:pt idx="70">
                  <c:v>40940</c:v>
                </c:pt>
                <c:pt idx="71">
                  <c:v>40909</c:v>
                </c:pt>
                <c:pt idx="72">
                  <c:v>40878</c:v>
                </c:pt>
                <c:pt idx="73">
                  <c:v>40848</c:v>
                </c:pt>
                <c:pt idx="74">
                  <c:v>40817</c:v>
                </c:pt>
                <c:pt idx="75">
                  <c:v>40787</c:v>
                </c:pt>
                <c:pt idx="76">
                  <c:v>40756</c:v>
                </c:pt>
                <c:pt idx="77">
                  <c:v>40725</c:v>
                </c:pt>
                <c:pt idx="78">
                  <c:v>40695</c:v>
                </c:pt>
                <c:pt idx="79">
                  <c:v>40664</c:v>
                </c:pt>
                <c:pt idx="80">
                  <c:v>40634</c:v>
                </c:pt>
                <c:pt idx="81">
                  <c:v>40603</c:v>
                </c:pt>
                <c:pt idx="82">
                  <c:v>40575</c:v>
                </c:pt>
                <c:pt idx="83">
                  <c:v>40544</c:v>
                </c:pt>
                <c:pt idx="84">
                  <c:v>40513</c:v>
                </c:pt>
                <c:pt idx="85">
                  <c:v>40483</c:v>
                </c:pt>
                <c:pt idx="86">
                  <c:v>40452</c:v>
                </c:pt>
                <c:pt idx="87">
                  <c:v>40422</c:v>
                </c:pt>
                <c:pt idx="88">
                  <c:v>40391</c:v>
                </c:pt>
                <c:pt idx="89">
                  <c:v>40360</c:v>
                </c:pt>
                <c:pt idx="90">
                  <c:v>40330</c:v>
                </c:pt>
                <c:pt idx="91">
                  <c:v>40299</c:v>
                </c:pt>
                <c:pt idx="92">
                  <c:v>40269</c:v>
                </c:pt>
                <c:pt idx="93">
                  <c:v>40238</c:v>
                </c:pt>
                <c:pt idx="94">
                  <c:v>40210</c:v>
                </c:pt>
                <c:pt idx="95">
                  <c:v>40179</c:v>
                </c:pt>
                <c:pt idx="96">
                  <c:v>40148</c:v>
                </c:pt>
                <c:pt idx="97">
                  <c:v>40118</c:v>
                </c:pt>
                <c:pt idx="98">
                  <c:v>40087</c:v>
                </c:pt>
                <c:pt idx="99">
                  <c:v>40057</c:v>
                </c:pt>
                <c:pt idx="100">
                  <c:v>40026</c:v>
                </c:pt>
                <c:pt idx="101">
                  <c:v>39995</c:v>
                </c:pt>
                <c:pt idx="102">
                  <c:v>39965</c:v>
                </c:pt>
                <c:pt idx="103">
                  <c:v>39934</c:v>
                </c:pt>
                <c:pt idx="104">
                  <c:v>39904</c:v>
                </c:pt>
                <c:pt idx="105">
                  <c:v>39873</c:v>
                </c:pt>
                <c:pt idx="106">
                  <c:v>39845</c:v>
                </c:pt>
                <c:pt idx="107">
                  <c:v>39814</c:v>
                </c:pt>
                <c:pt idx="108">
                  <c:v>39783</c:v>
                </c:pt>
                <c:pt idx="109">
                  <c:v>39753</c:v>
                </c:pt>
                <c:pt idx="110">
                  <c:v>39722</c:v>
                </c:pt>
                <c:pt idx="111">
                  <c:v>39692</c:v>
                </c:pt>
                <c:pt idx="112">
                  <c:v>39661</c:v>
                </c:pt>
                <c:pt idx="113">
                  <c:v>39630</c:v>
                </c:pt>
                <c:pt idx="114">
                  <c:v>39600</c:v>
                </c:pt>
                <c:pt idx="115">
                  <c:v>39569</c:v>
                </c:pt>
                <c:pt idx="116">
                  <c:v>39539</c:v>
                </c:pt>
                <c:pt idx="117">
                  <c:v>39508</c:v>
                </c:pt>
                <c:pt idx="118">
                  <c:v>39479</c:v>
                </c:pt>
                <c:pt idx="119">
                  <c:v>39448</c:v>
                </c:pt>
                <c:pt idx="120">
                  <c:v>39417</c:v>
                </c:pt>
                <c:pt idx="121">
                  <c:v>39387</c:v>
                </c:pt>
                <c:pt idx="122">
                  <c:v>39356</c:v>
                </c:pt>
                <c:pt idx="123">
                  <c:v>39326</c:v>
                </c:pt>
                <c:pt idx="124">
                  <c:v>39295</c:v>
                </c:pt>
                <c:pt idx="125">
                  <c:v>39264</c:v>
                </c:pt>
                <c:pt idx="126">
                  <c:v>39234</c:v>
                </c:pt>
                <c:pt idx="127">
                  <c:v>39203</c:v>
                </c:pt>
                <c:pt idx="128">
                  <c:v>39173</c:v>
                </c:pt>
                <c:pt idx="129">
                  <c:v>39142</c:v>
                </c:pt>
                <c:pt idx="130">
                  <c:v>39114</c:v>
                </c:pt>
                <c:pt idx="131">
                  <c:v>39083</c:v>
                </c:pt>
                <c:pt idx="132">
                  <c:v>39052</c:v>
                </c:pt>
                <c:pt idx="133">
                  <c:v>39022</c:v>
                </c:pt>
                <c:pt idx="134">
                  <c:v>38991</c:v>
                </c:pt>
                <c:pt idx="135">
                  <c:v>38961</c:v>
                </c:pt>
                <c:pt idx="136">
                  <c:v>38930</c:v>
                </c:pt>
                <c:pt idx="137">
                  <c:v>38899</c:v>
                </c:pt>
                <c:pt idx="138">
                  <c:v>38869</c:v>
                </c:pt>
                <c:pt idx="139">
                  <c:v>38838</c:v>
                </c:pt>
                <c:pt idx="140">
                  <c:v>38808</c:v>
                </c:pt>
                <c:pt idx="141">
                  <c:v>38777</c:v>
                </c:pt>
                <c:pt idx="142">
                  <c:v>38749</c:v>
                </c:pt>
                <c:pt idx="143">
                  <c:v>38718</c:v>
                </c:pt>
                <c:pt idx="144">
                  <c:v>38687</c:v>
                </c:pt>
                <c:pt idx="145">
                  <c:v>38657</c:v>
                </c:pt>
                <c:pt idx="146">
                  <c:v>38626</c:v>
                </c:pt>
                <c:pt idx="147">
                  <c:v>38596</c:v>
                </c:pt>
                <c:pt idx="148">
                  <c:v>38565</c:v>
                </c:pt>
                <c:pt idx="149">
                  <c:v>38534</c:v>
                </c:pt>
                <c:pt idx="150">
                  <c:v>38504</c:v>
                </c:pt>
                <c:pt idx="151">
                  <c:v>38473</c:v>
                </c:pt>
                <c:pt idx="152">
                  <c:v>38443</c:v>
                </c:pt>
                <c:pt idx="153">
                  <c:v>38412</c:v>
                </c:pt>
                <c:pt idx="154">
                  <c:v>38384</c:v>
                </c:pt>
                <c:pt idx="155">
                  <c:v>38353</c:v>
                </c:pt>
                <c:pt idx="156">
                  <c:v>38322</c:v>
                </c:pt>
                <c:pt idx="157">
                  <c:v>38292</c:v>
                </c:pt>
                <c:pt idx="158">
                  <c:v>38261</c:v>
                </c:pt>
                <c:pt idx="159">
                  <c:v>38231</c:v>
                </c:pt>
                <c:pt idx="160">
                  <c:v>38200</c:v>
                </c:pt>
                <c:pt idx="161">
                  <c:v>38169</c:v>
                </c:pt>
                <c:pt idx="162">
                  <c:v>38139</c:v>
                </c:pt>
                <c:pt idx="163">
                  <c:v>38108</c:v>
                </c:pt>
                <c:pt idx="164">
                  <c:v>38078</c:v>
                </c:pt>
                <c:pt idx="165">
                  <c:v>38047</c:v>
                </c:pt>
                <c:pt idx="166">
                  <c:v>38018</c:v>
                </c:pt>
                <c:pt idx="167">
                  <c:v>37987</c:v>
                </c:pt>
                <c:pt idx="168">
                  <c:v>37956</c:v>
                </c:pt>
                <c:pt idx="169">
                  <c:v>37926</c:v>
                </c:pt>
                <c:pt idx="170">
                  <c:v>37895</c:v>
                </c:pt>
                <c:pt idx="171">
                  <c:v>37865</c:v>
                </c:pt>
                <c:pt idx="172">
                  <c:v>37834</c:v>
                </c:pt>
                <c:pt idx="173">
                  <c:v>37803</c:v>
                </c:pt>
                <c:pt idx="174">
                  <c:v>37773</c:v>
                </c:pt>
                <c:pt idx="175">
                  <c:v>37742</c:v>
                </c:pt>
                <c:pt idx="176">
                  <c:v>37712</c:v>
                </c:pt>
                <c:pt idx="177">
                  <c:v>37681</c:v>
                </c:pt>
                <c:pt idx="178">
                  <c:v>37653</c:v>
                </c:pt>
                <c:pt idx="179">
                  <c:v>37622</c:v>
                </c:pt>
              </c:numCache>
            </c:numRef>
          </c:cat>
          <c:val>
            <c:numRef>
              <c:f>Sheet3!$C$2:$C$181</c:f>
            </c:numRef>
          </c:val>
          <c:extLst>
            <c:ext xmlns:c16="http://schemas.microsoft.com/office/drawing/2014/chart" uri="{C3380CC4-5D6E-409C-BE32-E72D297353CC}">
              <c16:uniqueId val="{00000001-2E45-4B98-90DC-45AE07010617}"/>
            </c:ext>
          </c:extLst>
        </c:ser>
        <c:ser>
          <c:idx val="2"/>
          <c:order val="2"/>
          <c:tx>
            <c:strRef>
              <c:f>Sheet3!$D$1</c:f>
              <c:strCache>
                <c:ptCount val="1"/>
                <c:pt idx="0">
                  <c:v>date</c:v>
                </c:pt>
              </c:strCache>
            </c:strRef>
          </c:tx>
          <c:spPr>
            <a:solidFill>
              <a:schemeClr val="accent3"/>
            </a:solidFill>
            <a:ln w="25400">
              <a:noFill/>
            </a:ln>
            <a:effectLst/>
          </c:spPr>
          <c:cat>
            <c:numRef>
              <c:f>Sheet3!$A$2:$A$181</c:f>
              <c:numCache>
                <c:formatCode>yyyy\-mm\-dd</c:formatCode>
                <c:ptCount val="180"/>
                <c:pt idx="0">
                  <c:v>43070</c:v>
                </c:pt>
                <c:pt idx="1">
                  <c:v>43040</c:v>
                </c:pt>
                <c:pt idx="2">
                  <c:v>43009</c:v>
                </c:pt>
                <c:pt idx="3">
                  <c:v>42979</c:v>
                </c:pt>
                <c:pt idx="4">
                  <c:v>42948</c:v>
                </c:pt>
                <c:pt idx="5">
                  <c:v>42917</c:v>
                </c:pt>
                <c:pt idx="6">
                  <c:v>42887</c:v>
                </c:pt>
                <c:pt idx="7">
                  <c:v>42856</c:v>
                </c:pt>
                <c:pt idx="8">
                  <c:v>42826</c:v>
                </c:pt>
                <c:pt idx="9">
                  <c:v>42795</c:v>
                </c:pt>
                <c:pt idx="10">
                  <c:v>42767</c:v>
                </c:pt>
                <c:pt idx="11">
                  <c:v>42736</c:v>
                </c:pt>
                <c:pt idx="12">
                  <c:v>42705</c:v>
                </c:pt>
                <c:pt idx="13">
                  <c:v>42675</c:v>
                </c:pt>
                <c:pt idx="14">
                  <c:v>42644</c:v>
                </c:pt>
                <c:pt idx="15">
                  <c:v>42614</c:v>
                </c:pt>
                <c:pt idx="16">
                  <c:v>42583</c:v>
                </c:pt>
                <c:pt idx="17">
                  <c:v>42552</c:v>
                </c:pt>
                <c:pt idx="18">
                  <c:v>42522</c:v>
                </c:pt>
                <c:pt idx="19">
                  <c:v>42491</c:v>
                </c:pt>
                <c:pt idx="20">
                  <c:v>42461</c:v>
                </c:pt>
                <c:pt idx="21">
                  <c:v>42430</c:v>
                </c:pt>
                <c:pt idx="22">
                  <c:v>42401</c:v>
                </c:pt>
                <c:pt idx="23">
                  <c:v>42370</c:v>
                </c:pt>
                <c:pt idx="24">
                  <c:v>42339</c:v>
                </c:pt>
                <c:pt idx="25">
                  <c:v>42309</c:v>
                </c:pt>
                <c:pt idx="26">
                  <c:v>42278</c:v>
                </c:pt>
                <c:pt idx="27">
                  <c:v>42248</c:v>
                </c:pt>
                <c:pt idx="28">
                  <c:v>42217</c:v>
                </c:pt>
                <c:pt idx="29">
                  <c:v>42186</c:v>
                </c:pt>
                <c:pt idx="30">
                  <c:v>42156</c:v>
                </c:pt>
                <c:pt idx="31">
                  <c:v>42125</c:v>
                </c:pt>
                <c:pt idx="32">
                  <c:v>42095</c:v>
                </c:pt>
                <c:pt idx="33">
                  <c:v>42064</c:v>
                </c:pt>
                <c:pt idx="34">
                  <c:v>42036</c:v>
                </c:pt>
                <c:pt idx="35">
                  <c:v>42005</c:v>
                </c:pt>
                <c:pt idx="36">
                  <c:v>41974</c:v>
                </c:pt>
                <c:pt idx="37">
                  <c:v>41944</c:v>
                </c:pt>
                <c:pt idx="38">
                  <c:v>41913</c:v>
                </c:pt>
                <c:pt idx="39">
                  <c:v>41883</c:v>
                </c:pt>
                <c:pt idx="40">
                  <c:v>41852</c:v>
                </c:pt>
                <c:pt idx="41">
                  <c:v>41821</c:v>
                </c:pt>
                <c:pt idx="42">
                  <c:v>41791</c:v>
                </c:pt>
                <c:pt idx="43">
                  <c:v>41760</c:v>
                </c:pt>
                <c:pt idx="44">
                  <c:v>41730</c:v>
                </c:pt>
                <c:pt idx="45">
                  <c:v>41699</c:v>
                </c:pt>
                <c:pt idx="46">
                  <c:v>41671</c:v>
                </c:pt>
                <c:pt idx="47">
                  <c:v>41640</c:v>
                </c:pt>
                <c:pt idx="48">
                  <c:v>41609</c:v>
                </c:pt>
                <c:pt idx="49">
                  <c:v>41579</c:v>
                </c:pt>
                <c:pt idx="50">
                  <c:v>41548</c:v>
                </c:pt>
                <c:pt idx="51">
                  <c:v>41518</c:v>
                </c:pt>
                <c:pt idx="52">
                  <c:v>41487</c:v>
                </c:pt>
                <c:pt idx="53">
                  <c:v>41456</c:v>
                </c:pt>
                <c:pt idx="54">
                  <c:v>41426</c:v>
                </c:pt>
                <c:pt idx="55">
                  <c:v>41395</c:v>
                </c:pt>
                <c:pt idx="56">
                  <c:v>41365</c:v>
                </c:pt>
                <c:pt idx="57">
                  <c:v>41334</c:v>
                </c:pt>
                <c:pt idx="58">
                  <c:v>41306</c:v>
                </c:pt>
                <c:pt idx="59">
                  <c:v>41275</c:v>
                </c:pt>
                <c:pt idx="60">
                  <c:v>41244</c:v>
                </c:pt>
                <c:pt idx="61">
                  <c:v>41214</c:v>
                </c:pt>
                <c:pt idx="62">
                  <c:v>41183</c:v>
                </c:pt>
                <c:pt idx="63">
                  <c:v>41153</c:v>
                </c:pt>
                <c:pt idx="64">
                  <c:v>41122</c:v>
                </c:pt>
                <c:pt idx="65">
                  <c:v>41091</c:v>
                </c:pt>
                <c:pt idx="66">
                  <c:v>41061</c:v>
                </c:pt>
                <c:pt idx="67">
                  <c:v>41030</c:v>
                </c:pt>
                <c:pt idx="68">
                  <c:v>41000</c:v>
                </c:pt>
                <c:pt idx="69">
                  <c:v>40969</c:v>
                </c:pt>
                <c:pt idx="70">
                  <c:v>40940</c:v>
                </c:pt>
                <c:pt idx="71">
                  <c:v>40909</c:v>
                </c:pt>
                <c:pt idx="72">
                  <c:v>40878</c:v>
                </c:pt>
                <c:pt idx="73">
                  <c:v>40848</c:v>
                </c:pt>
                <c:pt idx="74">
                  <c:v>40817</c:v>
                </c:pt>
                <c:pt idx="75">
                  <c:v>40787</c:v>
                </c:pt>
                <c:pt idx="76">
                  <c:v>40756</c:v>
                </c:pt>
                <c:pt idx="77">
                  <c:v>40725</c:v>
                </c:pt>
                <c:pt idx="78">
                  <c:v>40695</c:v>
                </c:pt>
                <c:pt idx="79">
                  <c:v>40664</c:v>
                </c:pt>
                <c:pt idx="80">
                  <c:v>40634</c:v>
                </c:pt>
                <c:pt idx="81">
                  <c:v>40603</c:v>
                </c:pt>
                <c:pt idx="82">
                  <c:v>40575</c:v>
                </c:pt>
                <c:pt idx="83">
                  <c:v>40544</c:v>
                </c:pt>
                <c:pt idx="84">
                  <c:v>40513</c:v>
                </c:pt>
                <c:pt idx="85">
                  <c:v>40483</c:v>
                </c:pt>
                <c:pt idx="86">
                  <c:v>40452</c:v>
                </c:pt>
                <c:pt idx="87">
                  <c:v>40422</c:v>
                </c:pt>
                <c:pt idx="88">
                  <c:v>40391</c:v>
                </c:pt>
                <c:pt idx="89">
                  <c:v>40360</c:v>
                </c:pt>
                <c:pt idx="90">
                  <c:v>40330</c:v>
                </c:pt>
                <c:pt idx="91">
                  <c:v>40299</c:v>
                </c:pt>
                <c:pt idx="92">
                  <c:v>40269</c:v>
                </c:pt>
                <c:pt idx="93">
                  <c:v>40238</c:v>
                </c:pt>
                <c:pt idx="94">
                  <c:v>40210</c:v>
                </c:pt>
                <c:pt idx="95">
                  <c:v>40179</c:v>
                </c:pt>
                <c:pt idx="96">
                  <c:v>40148</c:v>
                </c:pt>
                <c:pt idx="97">
                  <c:v>40118</c:v>
                </c:pt>
                <c:pt idx="98">
                  <c:v>40087</c:v>
                </c:pt>
                <c:pt idx="99">
                  <c:v>40057</c:v>
                </c:pt>
                <c:pt idx="100">
                  <c:v>40026</c:v>
                </c:pt>
                <c:pt idx="101">
                  <c:v>39995</c:v>
                </c:pt>
                <c:pt idx="102">
                  <c:v>39965</c:v>
                </c:pt>
                <c:pt idx="103">
                  <c:v>39934</c:v>
                </c:pt>
                <c:pt idx="104">
                  <c:v>39904</c:v>
                </c:pt>
                <c:pt idx="105">
                  <c:v>39873</c:v>
                </c:pt>
                <c:pt idx="106">
                  <c:v>39845</c:v>
                </c:pt>
                <c:pt idx="107">
                  <c:v>39814</c:v>
                </c:pt>
                <c:pt idx="108">
                  <c:v>39783</c:v>
                </c:pt>
                <c:pt idx="109">
                  <c:v>39753</c:v>
                </c:pt>
                <c:pt idx="110">
                  <c:v>39722</c:v>
                </c:pt>
                <c:pt idx="111">
                  <c:v>39692</c:v>
                </c:pt>
                <c:pt idx="112">
                  <c:v>39661</c:v>
                </c:pt>
                <c:pt idx="113">
                  <c:v>39630</c:v>
                </c:pt>
                <c:pt idx="114">
                  <c:v>39600</c:v>
                </c:pt>
                <c:pt idx="115">
                  <c:v>39569</c:v>
                </c:pt>
                <c:pt idx="116">
                  <c:v>39539</c:v>
                </c:pt>
                <c:pt idx="117">
                  <c:v>39508</c:v>
                </c:pt>
                <c:pt idx="118">
                  <c:v>39479</c:v>
                </c:pt>
                <c:pt idx="119">
                  <c:v>39448</c:v>
                </c:pt>
                <c:pt idx="120">
                  <c:v>39417</c:v>
                </c:pt>
                <c:pt idx="121">
                  <c:v>39387</c:v>
                </c:pt>
                <c:pt idx="122">
                  <c:v>39356</c:v>
                </c:pt>
                <c:pt idx="123">
                  <c:v>39326</c:v>
                </c:pt>
                <c:pt idx="124">
                  <c:v>39295</c:v>
                </c:pt>
                <c:pt idx="125">
                  <c:v>39264</c:v>
                </c:pt>
                <c:pt idx="126">
                  <c:v>39234</c:v>
                </c:pt>
                <c:pt idx="127">
                  <c:v>39203</c:v>
                </c:pt>
                <c:pt idx="128">
                  <c:v>39173</c:v>
                </c:pt>
                <c:pt idx="129">
                  <c:v>39142</c:v>
                </c:pt>
                <c:pt idx="130">
                  <c:v>39114</c:v>
                </c:pt>
                <c:pt idx="131">
                  <c:v>39083</c:v>
                </c:pt>
                <c:pt idx="132">
                  <c:v>39052</c:v>
                </c:pt>
                <c:pt idx="133">
                  <c:v>39022</c:v>
                </c:pt>
                <c:pt idx="134">
                  <c:v>38991</c:v>
                </c:pt>
                <c:pt idx="135">
                  <c:v>38961</c:v>
                </c:pt>
                <c:pt idx="136">
                  <c:v>38930</c:v>
                </c:pt>
                <c:pt idx="137">
                  <c:v>38899</c:v>
                </c:pt>
                <c:pt idx="138">
                  <c:v>38869</c:v>
                </c:pt>
                <c:pt idx="139">
                  <c:v>38838</c:v>
                </c:pt>
                <c:pt idx="140">
                  <c:v>38808</c:v>
                </c:pt>
                <c:pt idx="141">
                  <c:v>38777</c:v>
                </c:pt>
                <c:pt idx="142">
                  <c:v>38749</c:v>
                </c:pt>
                <c:pt idx="143">
                  <c:v>38718</c:v>
                </c:pt>
                <c:pt idx="144">
                  <c:v>38687</c:v>
                </c:pt>
                <c:pt idx="145">
                  <c:v>38657</c:v>
                </c:pt>
                <c:pt idx="146">
                  <c:v>38626</c:v>
                </c:pt>
                <c:pt idx="147">
                  <c:v>38596</c:v>
                </c:pt>
                <c:pt idx="148">
                  <c:v>38565</c:v>
                </c:pt>
                <c:pt idx="149">
                  <c:v>38534</c:v>
                </c:pt>
                <c:pt idx="150">
                  <c:v>38504</c:v>
                </c:pt>
                <c:pt idx="151">
                  <c:v>38473</c:v>
                </c:pt>
                <c:pt idx="152">
                  <c:v>38443</c:v>
                </c:pt>
                <c:pt idx="153">
                  <c:v>38412</c:v>
                </c:pt>
                <c:pt idx="154">
                  <c:v>38384</c:v>
                </c:pt>
                <c:pt idx="155">
                  <c:v>38353</c:v>
                </c:pt>
                <c:pt idx="156">
                  <c:v>38322</c:v>
                </c:pt>
                <c:pt idx="157">
                  <c:v>38292</c:v>
                </c:pt>
                <c:pt idx="158">
                  <c:v>38261</c:v>
                </c:pt>
                <c:pt idx="159">
                  <c:v>38231</c:v>
                </c:pt>
                <c:pt idx="160">
                  <c:v>38200</c:v>
                </c:pt>
                <c:pt idx="161">
                  <c:v>38169</c:v>
                </c:pt>
                <c:pt idx="162">
                  <c:v>38139</c:v>
                </c:pt>
                <c:pt idx="163">
                  <c:v>38108</c:v>
                </c:pt>
                <c:pt idx="164">
                  <c:v>38078</c:v>
                </c:pt>
                <c:pt idx="165">
                  <c:v>38047</c:v>
                </c:pt>
                <c:pt idx="166">
                  <c:v>38018</c:v>
                </c:pt>
                <c:pt idx="167">
                  <c:v>37987</c:v>
                </c:pt>
                <c:pt idx="168">
                  <c:v>37956</c:v>
                </c:pt>
                <c:pt idx="169">
                  <c:v>37926</c:v>
                </c:pt>
                <c:pt idx="170">
                  <c:v>37895</c:v>
                </c:pt>
                <c:pt idx="171">
                  <c:v>37865</c:v>
                </c:pt>
                <c:pt idx="172">
                  <c:v>37834</c:v>
                </c:pt>
                <c:pt idx="173">
                  <c:v>37803</c:v>
                </c:pt>
                <c:pt idx="174">
                  <c:v>37773</c:v>
                </c:pt>
                <c:pt idx="175">
                  <c:v>37742</c:v>
                </c:pt>
                <c:pt idx="176">
                  <c:v>37712</c:v>
                </c:pt>
                <c:pt idx="177">
                  <c:v>37681</c:v>
                </c:pt>
                <c:pt idx="178">
                  <c:v>37653</c:v>
                </c:pt>
                <c:pt idx="179">
                  <c:v>37622</c:v>
                </c:pt>
              </c:numCache>
            </c:numRef>
          </c:cat>
          <c:val>
            <c:numRef>
              <c:f>Sheet3!$D$2:$D$181</c:f>
            </c:numRef>
          </c:val>
          <c:extLst>
            <c:ext xmlns:c16="http://schemas.microsoft.com/office/drawing/2014/chart" uri="{C3380CC4-5D6E-409C-BE32-E72D297353CC}">
              <c16:uniqueId val="{00000002-2E45-4B98-90DC-45AE07010617}"/>
            </c:ext>
          </c:extLst>
        </c:ser>
        <c:ser>
          <c:idx val="5"/>
          <c:order val="5"/>
          <c:tx>
            <c:strRef>
              <c:f>Sheet3!$G$1</c:f>
              <c:strCache>
                <c:ptCount val="1"/>
                <c:pt idx="0">
                  <c:v>Natural Gas Liquids</c:v>
                </c:pt>
              </c:strCache>
            </c:strRef>
          </c:tx>
          <c:spPr>
            <a:solidFill>
              <a:schemeClr val="accent6"/>
            </a:solidFill>
            <a:ln w="25400">
              <a:noFill/>
            </a:ln>
            <a:effectLst/>
          </c:spPr>
          <c:cat>
            <c:numRef>
              <c:f>Sheet3!$A$2:$A$181</c:f>
              <c:numCache>
                <c:formatCode>yyyy\-mm\-dd</c:formatCode>
                <c:ptCount val="180"/>
                <c:pt idx="0">
                  <c:v>43070</c:v>
                </c:pt>
                <c:pt idx="1">
                  <c:v>43040</c:v>
                </c:pt>
                <c:pt idx="2">
                  <c:v>43009</c:v>
                </c:pt>
                <c:pt idx="3">
                  <c:v>42979</c:v>
                </c:pt>
                <c:pt idx="4">
                  <c:v>42948</c:v>
                </c:pt>
                <c:pt idx="5">
                  <c:v>42917</c:v>
                </c:pt>
                <c:pt idx="6">
                  <c:v>42887</c:v>
                </c:pt>
                <c:pt idx="7">
                  <c:v>42856</c:v>
                </c:pt>
                <c:pt idx="8">
                  <c:v>42826</c:v>
                </c:pt>
                <c:pt idx="9">
                  <c:v>42795</c:v>
                </c:pt>
                <c:pt idx="10">
                  <c:v>42767</c:v>
                </c:pt>
                <c:pt idx="11">
                  <c:v>42736</c:v>
                </c:pt>
                <c:pt idx="12">
                  <c:v>42705</c:v>
                </c:pt>
                <c:pt idx="13">
                  <c:v>42675</c:v>
                </c:pt>
                <c:pt idx="14">
                  <c:v>42644</c:v>
                </c:pt>
                <c:pt idx="15">
                  <c:v>42614</c:v>
                </c:pt>
                <c:pt idx="16">
                  <c:v>42583</c:v>
                </c:pt>
                <c:pt idx="17">
                  <c:v>42552</c:v>
                </c:pt>
                <c:pt idx="18">
                  <c:v>42522</c:v>
                </c:pt>
                <c:pt idx="19">
                  <c:v>42491</c:v>
                </c:pt>
                <c:pt idx="20">
                  <c:v>42461</c:v>
                </c:pt>
                <c:pt idx="21">
                  <c:v>42430</c:v>
                </c:pt>
                <c:pt idx="22">
                  <c:v>42401</c:v>
                </c:pt>
                <c:pt idx="23">
                  <c:v>42370</c:v>
                </c:pt>
                <c:pt idx="24">
                  <c:v>42339</c:v>
                </c:pt>
                <c:pt idx="25">
                  <c:v>42309</c:v>
                </c:pt>
                <c:pt idx="26">
                  <c:v>42278</c:v>
                </c:pt>
                <c:pt idx="27">
                  <c:v>42248</c:v>
                </c:pt>
                <c:pt idx="28">
                  <c:v>42217</c:v>
                </c:pt>
                <c:pt idx="29">
                  <c:v>42186</c:v>
                </c:pt>
                <c:pt idx="30">
                  <c:v>42156</c:v>
                </c:pt>
                <c:pt idx="31">
                  <c:v>42125</c:v>
                </c:pt>
                <c:pt idx="32">
                  <c:v>42095</c:v>
                </c:pt>
                <c:pt idx="33">
                  <c:v>42064</c:v>
                </c:pt>
                <c:pt idx="34">
                  <c:v>42036</c:v>
                </c:pt>
                <c:pt idx="35">
                  <c:v>42005</c:v>
                </c:pt>
                <c:pt idx="36">
                  <c:v>41974</c:v>
                </c:pt>
                <c:pt idx="37">
                  <c:v>41944</c:v>
                </c:pt>
                <c:pt idx="38">
                  <c:v>41913</c:v>
                </c:pt>
                <c:pt idx="39">
                  <c:v>41883</c:v>
                </c:pt>
                <c:pt idx="40">
                  <c:v>41852</c:v>
                </c:pt>
                <c:pt idx="41">
                  <c:v>41821</c:v>
                </c:pt>
                <c:pt idx="42">
                  <c:v>41791</c:v>
                </c:pt>
                <c:pt idx="43">
                  <c:v>41760</c:v>
                </c:pt>
                <c:pt idx="44">
                  <c:v>41730</c:v>
                </c:pt>
                <c:pt idx="45">
                  <c:v>41699</c:v>
                </c:pt>
                <c:pt idx="46">
                  <c:v>41671</c:v>
                </c:pt>
                <c:pt idx="47">
                  <c:v>41640</c:v>
                </c:pt>
                <c:pt idx="48">
                  <c:v>41609</c:v>
                </c:pt>
                <c:pt idx="49">
                  <c:v>41579</c:v>
                </c:pt>
                <c:pt idx="50">
                  <c:v>41548</c:v>
                </c:pt>
                <c:pt idx="51">
                  <c:v>41518</c:v>
                </c:pt>
                <c:pt idx="52">
                  <c:v>41487</c:v>
                </c:pt>
                <c:pt idx="53">
                  <c:v>41456</c:v>
                </c:pt>
                <c:pt idx="54">
                  <c:v>41426</c:v>
                </c:pt>
                <c:pt idx="55">
                  <c:v>41395</c:v>
                </c:pt>
                <c:pt idx="56">
                  <c:v>41365</c:v>
                </c:pt>
                <c:pt idx="57">
                  <c:v>41334</c:v>
                </c:pt>
                <c:pt idx="58">
                  <c:v>41306</c:v>
                </c:pt>
                <c:pt idx="59">
                  <c:v>41275</c:v>
                </c:pt>
                <c:pt idx="60">
                  <c:v>41244</c:v>
                </c:pt>
                <c:pt idx="61">
                  <c:v>41214</c:v>
                </c:pt>
                <c:pt idx="62">
                  <c:v>41183</c:v>
                </c:pt>
                <c:pt idx="63">
                  <c:v>41153</c:v>
                </c:pt>
                <c:pt idx="64">
                  <c:v>41122</c:v>
                </c:pt>
                <c:pt idx="65">
                  <c:v>41091</c:v>
                </c:pt>
                <c:pt idx="66">
                  <c:v>41061</c:v>
                </c:pt>
                <c:pt idx="67">
                  <c:v>41030</c:v>
                </c:pt>
                <c:pt idx="68">
                  <c:v>41000</c:v>
                </c:pt>
                <c:pt idx="69">
                  <c:v>40969</c:v>
                </c:pt>
                <c:pt idx="70">
                  <c:v>40940</c:v>
                </c:pt>
                <c:pt idx="71">
                  <c:v>40909</c:v>
                </c:pt>
                <c:pt idx="72">
                  <c:v>40878</c:v>
                </c:pt>
                <c:pt idx="73">
                  <c:v>40848</c:v>
                </c:pt>
                <c:pt idx="74">
                  <c:v>40817</c:v>
                </c:pt>
                <c:pt idx="75">
                  <c:v>40787</c:v>
                </c:pt>
                <c:pt idx="76">
                  <c:v>40756</c:v>
                </c:pt>
                <c:pt idx="77">
                  <c:v>40725</c:v>
                </c:pt>
                <c:pt idx="78">
                  <c:v>40695</c:v>
                </c:pt>
                <c:pt idx="79">
                  <c:v>40664</c:v>
                </c:pt>
                <c:pt idx="80">
                  <c:v>40634</c:v>
                </c:pt>
                <c:pt idx="81">
                  <c:v>40603</c:v>
                </c:pt>
                <c:pt idx="82">
                  <c:v>40575</c:v>
                </c:pt>
                <c:pt idx="83">
                  <c:v>40544</c:v>
                </c:pt>
                <c:pt idx="84">
                  <c:v>40513</c:v>
                </c:pt>
                <c:pt idx="85">
                  <c:v>40483</c:v>
                </c:pt>
                <c:pt idx="86">
                  <c:v>40452</c:v>
                </c:pt>
                <c:pt idx="87">
                  <c:v>40422</c:v>
                </c:pt>
                <c:pt idx="88">
                  <c:v>40391</c:v>
                </c:pt>
                <c:pt idx="89">
                  <c:v>40360</c:v>
                </c:pt>
                <c:pt idx="90">
                  <c:v>40330</c:v>
                </c:pt>
                <c:pt idx="91">
                  <c:v>40299</c:v>
                </c:pt>
                <c:pt idx="92">
                  <c:v>40269</c:v>
                </c:pt>
                <c:pt idx="93">
                  <c:v>40238</c:v>
                </c:pt>
                <c:pt idx="94">
                  <c:v>40210</c:v>
                </c:pt>
                <c:pt idx="95">
                  <c:v>40179</c:v>
                </c:pt>
                <c:pt idx="96">
                  <c:v>40148</c:v>
                </c:pt>
                <c:pt idx="97">
                  <c:v>40118</c:v>
                </c:pt>
                <c:pt idx="98">
                  <c:v>40087</c:v>
                </c:pt>
                <c:pt idx="99">
                  <c:v>40057</c:v>
                </c:pt>
                <c:pt idx="100">
                  <c:v>40026</c:v>
                </c:pt>
                <c:pt idx="101">
                  <c:v>39995</c:v>
                </c:pt>
                <c:pt idx="102">
                  <c:v>39965</c:v>
                </c:pt>
                <c:pt idx="103">
                  <c:v>39934</c:v>
                </c:pt>
                <c:pt idx="104">
                  <c:v>39904</c:v>
                </c:pt>
                <c:pt idx="105">
                  <c:v>39873</c:v>
                </c:pt>
                <c:pt idx="106">
                  <c:v>39845</c:v>
                </c:pt>
                <c:pt idx="107">
                  <c:v>39814</c:v>
                </c:pt>
                <c:pt idx="108">
                  <c:v>39783</c:v>
                </c:pt>
                <c:pt idx="109">
                  <c:v>39753</c:v>
                </c:pt>
                <c:pt idx="110">
                  <c:v>39722</c:v>
                </c:pt>
                <c:pt idx="111">
                  <c:v>39692</c:v>
                </c:pt>
                <c:pt idx="112">
                  <c:v>39661</c:v>
                </c:pt>
                <c:pt idx="113">
                  <c:v>39630</c:v>
                </c:pt>
                <c:pt idx="114">
                  <c:v>39600</c:v>
                </c:pt>
                <c:pt idx="115">
                  <c:v>39569</c:v>
                </c:pt>
                <c:pt idx="116">
                  <c:v>39539</c:v>
                </c:pt>
                <c:pt idx="117">
                  <c:v>39508</c:v>
                </c:pt>
                <c:pt idx="118">
                  <c:v>39479</c:v>
                </c:pt>
                <c:pt idx="119">
                  <c:v>39448</c:v>
                </c:pt>
                <c:pt idx="120">
                  <c:v>39417</c:v>
                </c:pt>
                <c:pt idx="121">
                  <c:v>39387</c:v>
                </c:pt>
                <c:pt idx="122">
                  <c:v>39356</c:v>
                </c:pt>
                <c:pt idx="123">
                  <c:v>39326</c:v>
                </c:pt>
                <c:pt idx="124">
                  <c:v>39295</c:v>
                </c:pt>
                <c:pt idx="125">
                  <c:v>39264</c:v>
                </c:pt>
                <c:pt idx="126">
                  <c:v>39234</c:v>
                </c:pt>
                <c:pt idx="127">
                  <c:v>39203</c:v>
                </c:pt>
                <c:pt idx="128">
                  <c:v>39173</c:v>
                </c:pt>
                <c:pt idx="129">
                  <c:v>39142</c:v>
                </c:pt>
                <c:pt idx="130">
                  <c:v>39114</c:v>
                </c:pt>
                <c:pt idx="131">
                  <c:v>39083</c:v>
                </c:pt>
                <c:pt idx="132">
                  <c:v>39052</c:v>
                </c:pt>
                <c:pt idx="133">
                  <c:v>39022</c:v>
                </c:pt>
                <c:pt idx="134">
                  <c:v>38991</c:v>
                </c:pt>
                <c:pt idx="135">
                  <c:v>38961</c:v>
                </c:pt>
                <c:pt idx="136">
                  <c:v>38930</c:v>
                </c:pt>
                <c:pt idx="137">
                  <c:v>38899</c:v>
                </c:pt>
                <c:pt idx="138">
                  <c:v>38869</c:v>
                </c:pt>
                <c:pt idx="139">
                  <c:v>38838</c:v>
                </c:pt>
                <c:pt idx="140">
                  <c:v>38808</c:v>
                </c:pt>
                <c:pt idx="141">
                  <c:v>38777</c:v>
                </c:pt>
                <c:pt idx="142">
                  <c:v>38749</c:v>
                </c:pt>
                <c:pt idx="143">
                  <c:v>38718</c:v>
                </c:pt>
                <c:pt idx="144">
                  <c:v>38687</c:v>
                </c:pt>
                <c:pt idx="145">
                  <c:v>38657</c:v>
                </c:pt>
                <c:pt idx="146">
                  <c:v>38626</c:v>
                </c:pt>
                <c:pt idx="147">
                  <c:v>38596</c:v>
                </c:pt>
                <c:pt idx="148">
                  <c:v>38565</c:v>
                </c:pt>
                <c:pt idx="149">
                  <c:v>38534</c:v>
                </c:pt>
                <c:pt idx="150">
                  <c:v>38504</c:v>
                </c:pt>
                <c:pt idx="151">
                  <c:v>38473</c:v>
                </c:pt>
                <c:pt idx="152">
                  <c:v>38443</c:v>
                </c:pt>
                <c:pt idx="153">
                  <c:v>38412</c:v>
                </c:pt>
                <c:pt idx="154">
                  <c:v>38384</c:v>
                </c:pt>
                <c:pt idx="155">
                  <c:v>38353</c:v>
                </c:pt>
                <c:pt idx="156">
                  <c:v>38322</c:v>
                </c:pt>
                <c:pt idx="157">
                  <c:v>38292</c:v>
                </c:pt>
                <c:pt idx="158">
                  <c:v>38261</c:v>
                </c:pt>
                <c:pt idx="159">
                  <c:v>38231</c:v>
                </c:pt>
                <c:pt idx="160">
                  <c:v>38200</c:v>
                </c:pt>
                <c:pt idx="161">
                  <c:v>38169</c:v>
                </c:pt>
                <c:pt idx="162">
                  <c:v>38139</c:v>
                </c:pt>
                <c:pt idx="163">
                  <c:v>38108</c:v>
                </c:pt>
                <c:pt idx="164">
                  <c:v>38078</c:v>
                </c:pt>
                <c:pt idx="165">
                  <c:v>38047</c:v>
                </c:pt>
                <c:pt idx="166">
                  <c:v>38018</c:v>
                </c:pt>
                <c:pt idx="167">
                  <c:v>37987</c:v>
                </c:pt>
                <c:pt idx="168">
                  <c:v>37956</c:v>
                </c:pt>
                <c:pt idx="169">
                  <c:v>37926</c:v>
                </c:pt>
                <c:pt idx="170">
                  <c:v>37895</c:v>
                </c:pt>
                <c:pt idx="171">
                  <c:v>37865</c:v>
                </c:pt>
                <c:pt idx="172">
                  <c:v>37834</c:v>
                </c:pt>
                <c:pt idx="173">
                  <c:v>37803</c:v>
                </c:pt>
                <c:pt idx="174">
                  <c:v>37773</c:v>
                </c:pt>
                <c:pt idx="175">
                  <c:v>37742</c:v>
                </c:pt>
                <c:pt idx="176">
                  <c:v>37712</c:v>
                </c:pt>
                <c:pt idx="177">
                  <c:v>37681</c:v>
                </c:pt>
                <c:pt idx="178">
                  <c:v>37653</c:v>
                </c:pt>
                <c:pt idx="179">
                  <c:v>37622</c:v>
                </c:pt>
              </c:numCache>
            </c:numRef>
          </c:cat>
          <c:val>
            <c:numRef>
              <c:f>Sheet3!$G$2:$G$181</c:f>
            </c:numRef>
          </c:val>
          <c:extLst>
            <c:ext xmlns:c16="http://schemas.microsoft.com/office/drawing/2014/chart" uri="{C3380CC4-5D6E-409C-BE32-E72D297353CC}">
              <c16:uniqueId val="{00000003-2E45-4B98-90DC-45AE07010617}"/>
            </c:ext>
          </c:extLst>
        </c:ser>
        <c:ser>
          <c:idx val="6"/>
          <c:order val="6"/>
          <c:tx>
            <c:strRef>
              <c:f>Sheet3!$H$1</c:f>
              <c:strCache>
                <c:ptCount val="1"/>
              </c:strCache>
            </c:strRef>
          </c:tx>
          <c:spPr>
            <a:solidFill>
              <a:schemeClr val="accent1">
                <a:lumMod val="60000"/>
              </a:schemeClr>
            </a:solidFill>
            <a:ln w="25400">
              <a:noFill/>
            </a:ln>
            <a:effectLst/>
          </c:spPr>
          <c:cat>
            <c:numRef>
              <c:f>Sheet3!$A$2:$A$181</c:f>
              <c:numCache>
                <c:formatCode>yyyy\-mm\-dd</c:formatCode>
                <c:ptCount val="180"/>
                <c:pt idx="0">
                  <c:v>43070</c:v>
                </c:pt>
                <c:pt idx="1">
                  <c:v>43040</c:v>
                </c:pt>
                <c:pt idx="2">
                  <c:v>43009</c:v>
                </c:pt>
                <c:pt idx="3">
                  <c:v>42979</c:v>
                </c:pt>
                <c:pt idx="4">
                  <c:v>42948</c:v>
                </c:pt>
                <c:pt idx="5">
                  <c:v>42917</c:v>
                </c:pt>
                <c:pt idx="6">
                  <c:v>42887</c:v>
                </c:pt>
                <c:pt idx="7">
                  <c:v>42856</c:v>
                </c:pt>
                <c:pt idx="8">
                  <c:v>42826</c:v>
                </c:pt>
                <c:pt idx="9">
                  <c:v>42795</c:v>
                </c:pt>
                <c:pt idx="10">
                  <c:v>42767</c:v>
                </c:pt>
                <c:pt idx="11">
                  <c:v>42736</c:v>
                </c:pt>
                <c:pt idx="12">
                  <c:v>42705</c:v>
                </c:pt>
                <c:pt idx="13">
                  <c:v>42675</c:v>
                </c:pt>
                <c:pt idx="14">
                  <c:v>42644</c:v>
                </c:pt>
                <c:pt idx="15">
                  <c:v>42614</c:v>
                </c:pt>
                <c:pt idx="16">
                  <c:v>42583</c:v>
                </c:pt>
                <c:pt idx="17">
                  <c:v>42552</c:v>
                </c:pt>
                <c:pt idx="18">
                  <c:v>42522</c:v>
                </c:pt>
                <c:pt idx="19">
                  <c:v>42491</c:v>
                </c:pt>
                <c:pt idx="20">
                  <c:v>42461</c:v>
                </c:pt>
                <c:pt idx="21">
                  <c:v>42430</c:v>
                </c:pt>
                <c:pt idx="22">
                  <c:v>42401</c:v>
                </c:pt>
                <c:pt idx="23">
                  <c:v>42370</c:v>
                </c:pt>
                <c:pt idx="24">
                  <c:v>42339</c:v>
                </c:pt>
                <c:pt idx="25">
                  <c:v>42309</c:v>
                </c:pt>
                <c:pt idx="26">
                  <c:v>42278</c:v>
                </c:pt>
                <c:pt idx="27">
                  <c:v>42248</c:v>
                </c:pt>
                <c:pt idx="28">
                  <c:v>42217</c:v>
                </c:pt>
                <c:pt idx="29">
                  <c:v>42186</c:v>
                </c:pt>
                <c:pt idx="30">
                  <c:v>42156</c:v>
                </c:pt>
                <c:pt idx="31">
                  <c:v>42125</c:v>
                </c:pt>
                <c:pt idx="32">
                  <c:v>42095</c:v>
                </c:pt>
                <c:pt idx="33">
                  <c:v>42064</c:v>
                </c:pt>
                <c:pt idx="34">
                  <c:v>42036</c:v>
                </c:pt>
                <c:pt idx="35">
                  <c:v>42005</c:v>
                </c:pt>
                <c:pt idx="36">
                  <c:v>41974</c:v>
                </c:pt>
                <c:pt idx="37">
                  <c:v>41944</c:v>
                </c:pt>
                <c:pt idx="38">
                  <c:v>41913</c:v>
                </c:pt>
                <c:pt idx="39">
                  <c:v>41883</c:v>
                </c:pt>
                <c:pt idx="40">
                  <c:v>41852</c:v>
                </c:pt>
                <c:pt idx="41">
                  <c:v>41821</c:v>
                </c:pt>
                <c:pt idx="42">
                  <c:v>41791</c:v>
                </c:pt>
                <c:pt idx="43">
                  <c:v>41760</c:v>
                </c:pt>
                <c:pt idx="44">
                  <c:v>41730</c:v>
                </c:pt>
                <c:pt idx="45">
                  <c:v>41699</c:v>
                </c:pt>
                <c:pt idx="46">
                  <c:v>41671</c:v>
                </c:pt>
                <c:pt idx="47">
                  <c:v>41640</c:v>
                </c:pt>
                <c:pt idx="48">
                  <c:v>41609</c:v>
                </c:pt>
                <c:pt idx="49">
                  <c:v>41579</c:v>
                </c:pt>
                <c:pt idx="50">
                  <c:v>41548</c:v>
                </c:pt>
                <c:pt idx="51">
                  <c:v>41518</c:v>
                </c:pt>
                <c:pt idx="52">
                  <c:v>41487</c:v>
                </c:pt>
                <c:pt idx="53">
                  <c:v>41456</c:v>
                </c:pt>
                <c:pt idx="54">
                  <c:v>41426</c:v>
                </c:pt>
                <c:pt idx="55">
                  <c:v>41395</c:v>
                </c:pt>
                <c:pt idx="56">
                  <c:v>41365</c:v>
                </c:pt>
                <c:pt idx="57">
                  <c:v>41334</c:v>
                </c:pt>
                <c:pt idx="58">
                  <c:v>41306</c:v>
                </c:pt>
                <c:pt idx="59">
                  <c:v>41275</c:v>
                </c:pt>
                <c:pt idx="60">
                  <c:v>41244</c:v>
                </c:pt>
                <c:pt idx="61">
                  <c:v>41214</c:v>
                </c:pt>
                <c:pt idx="62">
                  <c:v>41183</c:v>
                </c:pt>
                <c:pt idx="63">
                  <c:v>41153</c:v>
                </c:pt>
                <c:pt idx="64">
                  <c:v>41122</c:v>
                </c:pt>
                <c:pt idx="65">
                  <c:v>41091</c:v>
                </c:pt>
                <c:pt idx="66">
                  <c:v>41061</c:v>
                </c:pt>
                <c:pt idx="67">
                  <c:v>41030</c:v>
                </c:pt>
                <c:pt idx="68">
                  <c:v>41000</c:v>
                </c:pt>
                <c:pt idx="69">
                  <c:v>40969</c:v>
                </c:pt>
                <c:pt idx="70">
                  <c:v>40940</c:v>
                </c:pt>
                <c:pt idx="71">
                  <c:v>40909</c:v>
                </c:pt>
                <c:pt idx="72">
                  <c:v>40878</c:v>
                </c:pt>
                <c:pt idx="73">
                  <c:v>40848</c:v>
                </c:pt>
                <c:pt idx="74">
                  <c:v>40817</c:v>
                </c:pt>
                <c:pt idx="75">
                  <c:v>40787</c:v>
                </c:pt>
                <c:pt idx="76">
                  <c:v>40756</c:v>
                </c:pt>
                <c:pt idx="77">
                  <c:v>40725</c:v>
                </c:pt>
                <c:pt idx="78">
                  <c:v>40695</c:v>
                </c:pt>
                <c:pt idx="79">
                  <c:v>40664</c:v>
                </c:pt>
                <c:pt idx="80">
                  <c:v>40634</c:v>
                </c:pt>
                <c:pt idx="81">
                  <c:v>40603</c:v>
                </c:pt>
                <c:pt idx="82">
                  <c:v>40575</c:v>
                </c:pt>
                <c:pt idx="83">
                  <c:v>40544</c:v>
                </c:pt>
                <c:pt idx="84">
                  <c:v>40513</c:v>
                </c:pt>
                <c:pt idx="85">
                  <c:v>40483</c:v>
                </c:pt>
                <c:pt idx="86">
                  <c:v>40452</c:v>
                </c:pt>
                <c:pt idx="87">
                  <c:v>40422</c:v>
                </c:pt>
                <c:pt idx="88">
                  <c:v>40391</c:v>
                </c:pt>
                <c:pt idx="89">
                  <c:v>40360</c:v>
                </c:pt>
                <c:pt idx="90">
                  <c:v>40330</c:v>
                </c:pt>
                <c:pt idx="91">
                  <c:v>40299</c:v>
                </c:pt>
                <c:pt idx="92">
                  <c:v>40269</c:v>
                </c:pt>
                <c:pt idx="93">
                  <c:v>40238</c:v>
                </c:pt>
                <c:pt idx="94">
                  <c:v>40210</c:v>
                </c:pt>
                <c:pt idx="95">
                  <c:v>40179</c:v>
                </c:pt>
                <c:pt idx="96">
                  <c:v>40148</c:v>
                </c:pt>
                <c:pt idx="97">
                  <c:v>40118</c:v>
                </c:pt>
                <c:pt idx="98">
                  <c:v>40087</c:v>
                </c:pt>
                <c:pt idx="99">
                  <c:v>40057</c:v>
                </c:pt>
                <c:pt idx="100">
                  <c:v>40026</c:v>
                </c:pt>
                <c:pt idx="101">
                  <c:v>39995</c:v>
                </c:pt>
                <c:pt idx="102">
                  <c:v>39965</c:v>
                </c:pt>
                <c:pt idx="103">
                  <c:v>39934</c:v>
                </c:pt>
                <c:pt idx="104">
                  <c:v>39904</c:v>
                </c:pt>
                <c:pt idx="105">
                  <c:v>39873</c:v>
                </c:pt>
                <c:pt idx="106">
                  <c:v>39845</c:v>
                </c:pt>
                <c:pt idx="107">
                  <c:v>39814</c:v>
                </c:pt>
                <c:pt idx="108">
                  <c:v>39783</c:v>
                </c:pt>
                <c:pt idx="109">
                  <c:v>39753</c:v>
                </c:pt>
                <c:pt idx="110">
                  <c:v>39722</c:v>
                </c:pt>
                <c:pt idx="111">
                  <c:v>39692</c:v>
                </c:pt>
                <c:pt idx="112">
                  <c:v>39661</c:v>
                </c:pt>
                <c:pt idx="113">
                  <c:v>39630</c:v>
                </c:pt>
                <c:pt idx="114">
                  <c:v>39600</c:v>
                </c:pt>
                <c:pt idx="115">
                  <c:v>39569</c:v>
                </c:pt>
                <c:pt idx="116">
                  <c:v>39539</c:v>
                </c:pt>
                <c:pt idx="117">
                  <c:v>39508</c:v>
                </c:pt>
                <c:pt idx="118">
                  <c:v>39479</c:v>
                </c:pt>
                <c:pt idx="119">
                  <c:v>39448</c:v>
                </c:pt>
                <c:pt idx="120">
                  <c:v>39417</c:v>
                </c:pt>
                <c:pt idx="121">
                  <c:v>39387</c:v>
                </c:pt>
                <c:pt idx="122">
                  <c:v>39356</c:v>
                </c:pt>
                <c:pt idx="123">
                  <c:v>39326</c:v>
                </c:pt>
                <c:pt idx="124">
                  <c:v>39295</c:v>
                </c:pt>
                <c:pt idx="125">
                  <c:v>39264</c:v>
                </c:pt>
                <c:pt idx="126">
                  <c:v>39234</c:v>
                </c:pt>
                <c:pt idx="127">
                  <c:v>39203</c:v>
                </c:pt>
                <c:pt idx="128">
                  <c:v>39173</c:v>
                </c:pt>
                <c:pt idx="129">
                  <c:v>39142</c:v>
                </c:pt>
                <c:pt idx="130">
                  <c:v>39114</c:v>
                </c:pt>
                <c:pt idx="131">
                  <c:v>39083</c:v>
                </c:pt>
                <c:pt idx="132">
                  <c:v>39052</c:v>
                </c:pt>
                <c:pt idx="133">
                  <c:v>39022</c:v>
                </c:pt>
                <c:pt idx="134">
                  <c:v>38991</c:v>
                </c:pt>
                <c:pt idx="135">
                  <c:v>38961</c:v>
                </c:pt>
                <c:pt idx="136">
                  <c:v>38930</c:v>
                </c:pt>
                <c:pt idx="137">
                  <c:v>38899</c:v>
                </c:pt>
                <c:pt idx="138">
                  <c:v>38869</c:v>
                </c:pt>
                <c:pt idx="139">
                  <c:v>38838</c:v>
                </c:pt>
                <c:pt idx="140">
                  <c:v>38808</c:v>
                </c:pt>
                <c:pt idx="141">
                  <c:v>38777</c:v>
                </c:pt>
                <c:pt idx="142">
                  <c:v>38749</c:v>
                </c:pt>
                <c:pt idx="143">
                  <c:v>38718</c:v>
                </c:pt>
                <c:pt idx="144">
                  <c:v>38687</c:v>
                </c:pt>
                <c:pt idx="145">
                  <c:v>38657</c:v>
                </c:pt>
                <c:pt idx="146">
                  <c:v>38626</c:v>
                </c:pt>
                <c:pt idx="147">
                  <c:v>38596</c:v>
                </c:pt>
                <c:pt idx="148">
                  <c:v>38565</c:v>
                </c:pt>
                <c:pt idx="149">
                  <c:v>38534</c:v>
                </c:pt>
                <c:pt idx="150">
                  <c:v>38504</c:v>
                </c:pt>
                <c:pt idx="151">
                  <c:v>38473</c:v>
                </c:pt>
                <c:pt idx="152">
                  <c:v>38443</c:v>
                </c:pt>
                <c:pt idx="153">
                  <c:v>38412</c:v>
                </c:pt>
                <c:pt idx="154">
                  <c:v>38384</c:v>
                </c:pt>
                <c:pt idx="155">
                  <c:v>38353</c:v>
                </c:pt>
                <c:pt idx="156">
                  <c:v>38322</c:v>
                </c:pt>
                <c:pt idx="157">
                  <c:v>38292</c:v>
                </c:pt>
                <c:pt idx="158">
                  <c:v>38261</c:v>
                </c:pt>
                <c:pt idx="159">
                  <c:v>38231</c:v>
                </c:pt>
                <c:pt idx="160">
                  <c:v>38200</c:v>
                </c:pt>
                <c:pt idx="161">
                  <c:v>38169</c:v>
                </c:pt>
                <c:pt idx="162">
                  <c:v>38139</c:v>
                </c:pt>
                <c:pt idx="163">
                  <c:v>38108</c:v>
                </c:pt>
                <c:pt idx="164">
                  <c:v>38078</c:v>
                </c:pt>
                <c:pt idx="165">
                  <c:v>38047</c:v>
                </c:pt>
                <c:pt idx="166">
                  <c:v>38018</c:v>
                </c:pt>
                <c:pt idx="167">
                  <c:v>37987</c:v>
                </c:pt>
                <c:pt idx="168">
                  <c:v>37956</c:v>
                </c:pt>
                <c:pt idx="169">
                  <c:v>37926</c:v>
                </c:pt>
                <c:pt idx="170">
                  <c:v>37895</c:v>
                </c:pt>
                <c:pt idx="171">
                  <c:v>37865</c:v>
                </c:pt>
                <c:pt idx="172">
                  <c:v>37834</c:v>
                </c:pt>
                <c:pt idx="173">
                  <c:v>37803</c:v>
                </c:pt>
                <c:pt idx="174">
                  <c:v>37773</c:v>
                </c:pt>
                <c:pt idx="175">
                  <c:v>37742</c:v>
                </c:pt>
                <c:pt idx="176">
                  <c:v>37712</c:v>
                </c:pt>
                <c:pt idx="177">
                  <c:v>37681</c:v>
                </c:pt>
                <c:pt idx="178">
                  <c:v>37653</c:v>
                </c:pt>
                <c:pt idx="179">
                  <c:v>37622</c:v>
                </c:pt>
              </c:numCache>
            </c:numRef>
          </c:cat>
          <c:val>
            <c:numRef>
              <c:f>Sheet3!$H$2:$H$181</c:f>
            </c:numRef>
          </c:val>
          <c:extLst>
            <c:ext xmlns:c16="http://schemas.microsoft.com/office/drawing/2014/chart" uri="{C3380CC4-5D6E-409C-BE32-E72D297353CC}">
              <c16:uniqueId val="{00000004-2E45-4B98-90DC-45AE07010617}"/>
            </c:ext>
          </c:extLst>
        </c:ser>
        <c:ser>
          <c:idx val="7"/>
          <c:order val="7"/>
          <c:tx>
            <c:strRef>
              <c:f>Sheet3!$I$1</c:f>
              <c:strCache>
                <c:ptCount val="1"/>
                <c:pt idx="0">
                  <c:v>Crude oil</c:v>
                </c:pt>
              </c:strCache>
            </c:strRef>
          </c:tx>
          <c:spPr>
            <a:solidFill>
              <a:srgbClr val="003D65"/>
            </a:solidFill>
            <a:ln w="25400">
              <a:noFill/>
            </a:ln>
            <a:effectLst/>
          </c:spPr>
          <c:cat>
            <c:numRef>
              <c:f>Sheet3!$A$2:$A$181</c:f>
              <c:numCache>
                <c:formatCode>yyyy\-mm\-dd</c:formatCode>
                <c:ptCount val="180"/>
                <c:pt idx="0">
                  <c:v>43070</c:v>
                </c:pt>
                <c:pt idx="1">
                  <c:v>43040</c:v>
                </c:pt>
                <c:pt idx="2">
                  <c:v>43009</c:v>
                </c:pt>
                <c:pt idx="3">
                  <c:v>42979</c:v>
                </c:pt>
                <c:pt idx="4">
                  <c:v>42948</c:v>
                </c:pt>
                <c:pt idx="5">
                  <c:v>42917</c:v>
                </c:pt>
                <c:pt idx="6">
                  <c:v>42887</c:v>
                </c:pt>
                <c:pt idx="7">
                  <c:v>42856</c:v>
                </c:pt>
                <c:pt idx="8">
                  <c:v>42826</c:v>
                </c:pt>
                <c:pt idx="9">
                  <c:v>42795</c:v>
                </c:pt>
                <c:pt idx="10">
                  <c:v>42767</c:v>
                </c:pt>
                <c:pt idx="11">
                  <c:v>42736</c:v>
                </c:pt>
                <c:pt idx="12">
                  <c:v>42705</c:v>
                </c:pt>
                <c:pt idx="13">
                  <c:v>42675</c:v>
                </c:pt>
                <c:pt idx="14">
                  <c:v>42644</c:v>
                </c:pt>
                <c:pt idx="15">
                  <c:v>42614</c:v>
                </c:pt>
                <c:pt idx="16">
                  <c:v>42583</c:v>
                </c:pt>
                <c:pt idx="17">
                  <c:v>42552</c:v>
                </c:pt>
                <c:pt idx="18">
                  <c:v>42522</c:v>
                </c:pt>
                <c:pt idx="19">
                  <c:v>42491</c:v>
                </c:pt>
                <c:pt idx="20">
                  <c:v>42461</c:v>
                </c:pt>
                <c:pt idx="21">
                  <c:v>42430</c:v>
                </c:pt>
                <c:pt idx="22">
                  <c:v>42401</c:v>
                </c:pt>
                <c:pt idx="23">
                  <c:v>42370</c:v>
                </c:pt>
                <c:pt idx="24">
                  <c:v>42339</c:v>
                </c:pt>
                <c:pt idx="25">
                  <c:v>42309</c:v>
                </c:pt>
                <c:pt idx="26">
                  <c:v>42278</c:v>
                </c:pt>
                <c:pt idx="27">
                  <c:v>42248</c:v>
                </c:pt>
                <c:pt idx="28">
                  <c:v>42217</c:v>
                </c:pt>
                <c:pt idx="29">
                  <c:v>42186</c:v>
                </c:pt>
                <c:pt idx="30">
                  <c:v>42156</c:v>
                </c:pt>
                <c:pt idx="31">
                  <c:v>42125</c:v>
                </c:pt>
                <c:pt idx="32">
                  <c:v>42095</c:v>
                </c:pt>
                <c:pt idx="33">
                  <c:v>42064</c:v>
                </c:pt>
                <c:pt idx="34">
                  <c:v>42036</c:v>
                </c:pt>
                <c:pt idx="35">
                  <c:v>42005</c:v>
                </c:pt>
                <c:pt idx="36">
                  <c:v>41974</c:v>
                </c:pt>
                <c:pt idx="37">
                  <c:v>41944</c:v>
                </c:pt>
                <c:pt idx="38">
                  <c:v>41913</c:v>
                </c:pt>
                <c:pt idx="39">
                  <c:v>41883</c:v>
                </c:pt>
                <c:pt idx="40">
                  <c:v>41852</c:v>
                </c:pt>
                <c:pt idx="41">
                  <c:v>41821</c:v>
                </c:pt>
                <c:pt idx="42">
                  <c:v>41791</c:v>
                </c:pt>
                <c:pt idx="43">
                  <c:v>41760</c:v>
                </c:pt>
                <c:pt idx="44">
                  <c:v>41730</c:v>
                </c:pt>
                <c:pt idx="45">
                  <c:v>41699</c:v>
                </c:pt>
                <c:pt idx="46">
                  <c:v>41671</c:v>
                </c:pt>
                <c:pt idx="47">
                  <c:v>41640</c:v>
                </c:pt>
                <c:pt idx="48">
                  <c:v>41609</c:v>
                </c:pt>
                <c:pt idx="49">
                  <c:v>41579</c:v>
                </c:pt>
                <c:pt idx="50">
                  <c:v>41548</c:v>
                </c:pt>
                <c:pt idx="51">
                  <c:v>41518</c:v>
                </c:pt>
                <c:pt idx="52">
                  <c:v>41487</c:v>
                </c:pt>
                <c:pt idx="53">
                  <c:v>41456</c:v>
                </c:pt>
                <c:pt idx="54">
                  <c:v>41426</c:v>
                </c:pt>
                <c:pt idx="55">
                  <c:v>41395</c:v>
                </c:pt>
                <c:pt idx="56">
                  <c:v>41365</c:v>
                </c:pt>
                <c:pt idx="57">
                  <c:v>41334</c:v>
                </c:pt>
                <c:pt idx="58">
                  <c:v>41306</c:v>
                </c:pt>
                <c:pt idx="59">
                  <c:v>41275</c:v>
                </c:pt>
                <c:pt idx="60">
                  <c:v>41244</c:v>
                </c:pt>
                <c:pt idx="61">
                  <c:v>41214</c:v>
                </c:pt>
                <c:pt idx="62">
                  <c:v>41183</c:v>
                </c:pt>
                <c:pt idx="63">
                  <c:v>41153</c:v>
                </c:pt>
                <c:pt idx="64">
                  <c:v>41122</c:v>
                </c:pt>
                <c:pt idx="65">
                  <c:v>41091</c:v>
                </c:pt>
                <c:pt idx="66">
                  <c:v>41061</c:v>
                </c:pt>
                <c:pt idx="67">
                  <c:v>41030</c:v>
                </c:pt>
                <c:pt idx="68">
                  <c:v>41000</c:v>
                </c:pt>
                <c:pt idx="69">
                  <c:v>40969</c:v>
                </c:pt>
                <c:pt idx="70">
                  <c:v>40940</c:v>
                </c:pt>
                <c:pt idx="71">
                  <c:v>40909</c:v>
                </c:pt>
                <c:pt idx="72">
                  <c:v>40878</c:v>
                </c:pt>
                <c:pt idx="73">
                  <c:v>40848</c:v>
                </c:pt>
                <c:pt idx="74">
                  <c:v>40817</c:v>
                </c:pt>
                <c:pt idx="75">
                  <c:v>40787</c:v>
                </c:pt>
                <c:pt idx="76">
                  <c:v>40756</c:v>
                </c:pt>
                <c:pt idx="77">
                  <c:v>40725</c:v>
                </c:pt>
                <c:pt idx="78">
                  <c:v>40695</c:v>
                </c:pt>
                <c:pt idx="79">
                  <c:v>40664</c:v>
                </c:pt>
                <c:pt idx="80">
                  <c:v>40634</c:v>
                </c:pt>
                <c:pt idx="81">
                  <c:v>40603</c:v>
                </c:pt>
                <c:pt idx="82">
                  <c:v>40575</c:v>
                </c:pt>
                <c:pt idx="83">
                  <c:v>40544</c:v>
                </c:pt>
                <c:pt idx="84">
                  <c:v>40513</c:v>
                </c:pt>
                <c:pt idx="85">
                  <c:v>40483</c:v>
                </c:pt>
                <c:pt idx="86">
                  <c:v>40452</c:v>
                </c:pt>
                <c:pt idx="87">
                  <c:v>40422</c:v>
                </c:pt>
                <c:pt idx="88">
                  <c:v>40391</c:v>
                </c:pt>
                <c:pt idx="89">
                  <c:v>40360</c:v>
                </c:pt>
                <c:pt idx="90">
                  <c:v>40330</c:v>
                </c:pt>
                <c:pt idx="91">
                  <c:v>40299</c:v>
                </c:pt>
                <c:pt idx="92">
                  <c:v>40269</c:v>
                </c:pt>
                <c:pt idx="93">
                  <c:v>40238</c:v>
                </c:pt>
                <c:pt idx="94">
                  <c:v>40210</c:v>
                </c:pt>
                <c:pt idx="95">
                  <c:v>40179</c:v>
                </c:pt>
                <c:pt idx="96">
                  <c:v>40148</c:v>
                </c:pt>
                <c:pt idx="97">
                  <c:v>40118</c:v>
                </c:pt>
                <c:pt idx="98">
                  <c:v>40087</c:v>
                </c:pt>
                <c:pt idx="99">
                  <c:v>40057</c:v>
                </c:pt>
                <c:pt idx="100">
                  <c:v>40026</c:v>
                </c:pt>
                <c:pt idx="101">
                  <c:v>39995</c:v>
                </c:pt>
                <c:pt idx="102">
                  <c:v>39965</c:v>
                </c:pt>
                <c:pt idx="103">
                  <c:v>39934</c:v>
                </c:pt>
                <c:pt idx="104">
                  <c:v>39904</c:v>
                </c:pt>
                <c:pt idx="105">
                  <c:v>39873</c:v>
                </c:pt>
                <c:pt idx="106">
                  <c:v>39845</c:v>
                </c:pt>
                <c:pt idx="107">
                  <c:v>39814</c:v>
                </c:pt>
                <c:pt idx="108">
                  <c:v>39783</c:v>
                </c:pt>
                <c:pt idx="109">
                  <c:v>39753</c:v>
                </c:pt>
                <c:pt idx="110">
                  <c:v>39722</c:v>
                </c:pt>
                <c:pt idx="111">
                  <c:v>39692</c:v>
                </c:pt>
                <c:pt idx="112">
                  <c:v>39661</c:v>
                </c:pt>
                <c:pt idx="113">
                  <c:v>39630</c:v>
                </c:pt>
                <c:pt idx="114">
                  <c:v>39600</c:v>
                </c:pt>
                <c:pt idx="115">
                  <c:v>39569</c:v>
                </c:pt>
                <c:pt idx="116">
                  <c:v>39539</c:v>
                </c:pt>
                <c:pt idx="117">
                  <c:v>39508</c:v>
                </c:pt>
                <c:pt idx="118">
                  <c:v>39479</c:v>
                </c:pt>
                <c:pt idx="119">
                  <c:v>39448</c:v>
                </c:pt>
                <c:pt idx="120">
                  <c:v>39417</c:v>
                </c:pt>
                <c:pt idx="121">
                  <c:v>39387</c:v>
                </c:pt>
                <c:pt idx="122">
                  <c:v>39356</c:v>
                </c:pt>
                <c:pt idx="123">
                  <c:v>39326</c:v>
                </c:pt>
                <c:pt idx="124">
                  <c:v>39295</c:v>
                </c:pt>
                <c:pt idx="125">
                  <c:v>39264</c:v>
                </c:pt>
                <c:pt idx="126">
                  <c:v>39234</c:v>
                </c:pt>
                <c:pt idx="127">
                  <c:v>39203</c:v>
                </c:pt>
                <c:pt idx="128">
                  <c:v>39173</c:v>
                </c:pt>
                <c:pt idx="129">
                  <c:v>39142</c:v>
                </c:pt>
                <c:pt idx="130">
                  <c:v>39114</c:v>
                </c:pt>
                <c:pt idx="131">
                  <c:v>39083</c:v>
                </c:pt>
                <c:pt idx="132">
                  <c:v>39052</c:v>
                </c:pt>
                <c:pt idx="133">
                  <c:v>39022</c:v>
                </c:pt>
                <c:pt idx="134">
                  <c:v>38991</c:v>
                </c:pt>
                <c:pt idx="135">
                  <c:v>38961</c:v>
                </c:pt>
                <c:pt idx="136">
                  <c:v>38930</c:v>
                </c:pt>
                <c:pt idx="137">
                  <c:v>38899</c:v>
                </c:pt>
                <c:pt idx="138">
                  <c:v>38869</c:v>
                </c:pt>
                <c:pt idx="139">
                  <c:v>38838</c:v>
                </c:pt>
                <c:pt idx="140">
                  <c:v>38808</c:v>
                </c:pt>
                <c:pt idx="141">
                  <c:v>38777</c:v>
                </c:pt>
                <c:pt idx="142">
                  <c:v>38749</c:v>
                </c:pt>
                <c:pt idx="143">
                  <c:v>38718</c:v>
                </c:pt>
                <c:pt idx="144">
                  <c:v>38687</c:v>
                </c:pt>
                <c:pt idx="145">
                  <c:v>38657</c:v>
                </c:pt>
                <c:pt idx="146">
                  <c:v>38626</c:v>
                </c:pt>
                <c:pt idx="147">
                  <c:v>38596</c:v>
                </c:pt>
                <c:pt idx="148">
                  <c:v>38565</c:v>
                </c:pt>
                <c:pt idx="149">
                  <c:v>38534</c:v>
                </c:pt>
                <c:pt idx="150">
                  <c:v>38504</c:v>
                </c:pt>
                <c:pt idx="151">
                  <c:v>38473</c:v>
                </c:pt>
                <c:pt idx="152">
                  <c:v>38443</c:v>
                </c:pt>
                <c:pt idx="153">
                  <c:v>38412</c:v>
                </c:pt>
                <c:pt idx="154">
                  <c:v>38384</c:v>
                </c:pt>
                <c:pt idx="155">
                  <c:v>38353</c:v>
                </c:pt>
                <c:pt idx="156">
                  <c:v>38322</c:v>
                </c:pt>
                <c:pt idx="157">
                  <c:v>38292</c:v>
                </c:pt>
                <c:pt idx="158">
                  <c:v>38261</c:v>
                </c:pt>
                <c:pt idx="159">
                  <c:v>38231</c:v>
                </c:pt>
                <c:pt idx="160">
                  <c:v>38200</c:v>
                </c:pt>
                <c:pt idx="161">
                  <c:v>38169</c:v>
                </c:pt>
                <c:pt idx="162">
                  <c:v>38139</c:v>
                </c:pt>
                <c:pt idx="163">
                  <c:v>38108</c:v>
                </c:pt>
                <c:pt idx="164">
                  <c:v>38078</c:v>
                </c:pt>
                <c:pt idx="165">
                  <c:v>38047</c:v>
                </c:pt>
                <c:pt idx="166">
                  <c:v>38018</c:v>
                </c:pt>
                <c:pt idx="167">
                  <c:v>37987</c:v>
                </c:pt>
                <c:pt idx="168">
                  <c:v>37956</c:v>
                </c:pt>
                <c:pt idx="169">
                  <c:v>37926</c:v>
                </c:pt>
                <c:pt idx="170">
                  <c:v>37895</c:v>
                </c:pt>
                <c:pt idx="171">
                  <c:v>37865</c:v>
                </c:pt>
                <c:pt idx="172">
                  <c:v>37834</c:v>
                </c:pt>
                <c:pt idx="173">
                  <c:v>37803</c:v>
                </c:pt>
                <c:pt idx="174">
                  <c:v>37773</c:v>
                </c:pt>
                <c:pt idx="175">
                  <c:v>37742</c:v>
                </c:pt>
                <c:pt idx="176">
                  <c:v>37712</c:v>
                </c:pt>
                <c:pt idx="177">
                  <c:v>37681</c:v>
                </c:pt>
                <c:pt idx="178">
                  <c:v>37653</c:v>
                </c:pt>
                <c:pt idx="179">
                  <c:v>37622</c:v>
                </c:pt>
              </c:numCache>
            </c:numRef>
          </c:cat>
          <c:val>
            <c:numRef>
              <c:f>Sheet3!$I$2:$I$181</c:f>
              <c:numCache>
                <c:formatCode>General</c:formatCode>
                <c:ptCount val="180"/>
                <c:pt idx="0">
                  <c:v>1.5149999999999999</c:v>
                </c:pt>
                <c:pt idx="1">
                  <c:v>1.534</c:v>
                </c:pt>
                <c:pt idx="2">
                  <c:v>1.7310000000000001</c:v>
                </c:pt>
                <c:pt idx="3">
                  <c:v>1.4730000000000001</c:v>
                </c:pt>
                <c:pt idx="4">
                  <c:v>0.77200000000000002</c:v>
                </c:pt>
                <c:pt idx="5">
                  <c:v>0.89300000000000002</c:v>
                </c:pt>
                <c:pt idx="6">
                  <c:v>0.78600000000000003</c:v>
                </c:pt>
                <c:pt idx="7">
                  <c:v>1.0229999999999999</c:v>
                </c:pt>
                <c:pt idx="8">
                  <c:v>1.0009999999999999</c:v>
                </c:pt>
                <c:pt idx="9">
                  <c:v>0.83399999999999996</c:v>
                </c:pt>
                <c:pt idx="10">
                  <c:v>1.1160000000000001</c:v>
                </c:pt>
                <c:pt idx="11">
                  <c:v>0.746</c:v>
                </c:pt>
                <c:pt idx="12">
                  <c:v>0.46800000000000003</c:v>
                </c:pt>
                <c:pt idx="13">
                  <c:v>0.60599999999999998</c:v>
                </c:pt>
                <c:pt idx="14">
                  <c:v>0.502</c:v>
                </c:pt>
                <c:pt idx="15">
                  <c:v>0.77500000000000002</c:v>
                </c:pt>
                <c:pt idx="16">
                  <c:v>0.72</c:v>
                </c:pt>
                <c:pt idx="17">
                  <c:v>0.53600000000000003</c:v>
                </c:pt>
                <c:pt idx="18">
                  <c:v>0.53</c:v>
                </c:pt>
                <c:pt idx="19">
                  <c:v>0.78800000000000003</c:v>
                </c:pt>
                <c:pt idx="20">
                  <c:v>0.624</c:v>
                </c:pt>
                <c:pt idx="21">
                  <c:v>0.59599999999999997</c:v>
                </c:pt>
                <c:pt idx="22">
                  <c:v>0.45400000000000001</c:v>
                </c:pt>
                <c:pt idx="23">
                  <c:v>0.49</c:v>
                </c:pt>
                <c:pt idx="24">
                  <c:v>0.39200000000000002</c:v>
                </c:pt>
                <c:pt idx="25">
                  <c:v>0.32</c:v>
                </c:pt>
                <c:pt idx="26">
                  <c:v>0.5</c:v>
                </c:pt>
                <c:pt idx="27">
                  <c:v>0.41</c:v>
                </c:pt>
                <c:pt idx="28">
                  <c:v>0.46100000000000002</c:v>
                </c:pt>
                <c:pt idx="29">
                  <c:v>0.54600000000000004</c:v>
                </c:pt>
                <c:pt idx="30">
                  <c:v>0.44500000000000001</c:v>
                </c:pt>
                <c:pt idx="31">
                  <c:v>0.52700000000000002</c:v>
                </c:pt>
                <c:pt idx="32">
                  <c:v>0.59899999999999998</c:v>
                </c:pt>
                <c:pt idx="33">
                  <c:v>0.438</c:v>
                </c:pt>
                <c:pt idx="34">
                  <c:v>0.442</c:v>
                </c:pt>
                <c:pt idx="35">
                  <c:v>0.495</c:v>
                </c:pt>
                <c:pt idx="36">
                  <c:v>0.42099999999999999</c:v>
                </c:pt>
                <c:pt idx="37">
                  <c:v>0.52100000000000002</c:v>
                </c:pt>
                <c:pt idx="38">
                  <c:v>0.376</c:v>
                </c:pt>
                <c:pt idx="39">
                  <c:v>0.34899999999999998</c:v>
                </c:pt>
                <c:pt idx="40">
                  <c:v>0.39100000000000001</c:v>
                </c:pt>
                <c:pt idx="41">
                  <c:v>0.42099999999999999</c:v>
                </c:pt>
                <c:pt idx="42">
                  <c:v>0.39400000000000002</c:v>
                </c:pt>
                <c:pt idx="43">
                  <c:v>0.309</c:v>
                </c:pt>
                <c:pt idx="44">
                  <c:v>0.28199999999999997</c:v>
                </c:pt>
                <c:pt idx="45">
                  <c:v>0.251</c:v>
                </c:pt>
                <c:pt idx="46">
                  <c:v>0.247</c:v>
                </c:pt>
                <c:pt idx="47">
                  <c:v>0.248</c:v>
                </c:pt>
                <c:pt idx="48">
                  <c:v>0.22</c:v>
                </c:pt>
                <c:pt idx="49">
                  <c:v>0.253</c:v>
                </c:pt>
                <c:pt idx="50">
                  <c:v>0.11899999999999999</c:v>
                </c:pt>
                <c:pt idx="51">
                  <c:v>0.105</c:v>
                </c:pt>
                <c:pt idx="52">
                  <c:v>7.0999999999999994E-2</c:v>
                </c:pt>
                <c:pt idx="53">
                  <c:v>0.104</c:v>
                </c:pt>
                <c:pt idx="54">
                  <c:v>0.124</c:v>
                </c:pt>
                <c:pt idx="55">
                  <c:v>0.13</c:v>
                </c:pt>
                <c:pt idx="56">
                  <c:v>0.13800000000000001</c:v>
                </c:pt>
                <c:pt idx="57">
                  <c:v>0.107</c:v>
                </c:pt>
                <c:pt idx="58">
                  <c:v>0.13200000000000001</c:v>
                </c:pt>
                <c:pt idx="59">
                  <c:v>0.109</c:v>
                </c:pt>
                <c:pt idx="60">
                  <c:v>7.0999999999999994E-2</c:v>
                </c:pt>
                <c:pt idx="61">
                  <c:v>7.2999999999999995E-2</c:v>
                </c:pt>
                <c:pt idx="62">
                  <c:v>6.7000000000000004E-2</c:v>
                </c:pt>
                <c:pt idx="63">
                  <c:v>6.8000000000000005E-2</c:v>
                </c:pt>
                <c:pt idx="64">
                  <c:v>0.06</c:v>
                </c:pt>
                <c:pt idx="65">
                  <c:v>7.6999999999999999E-2</c:v>
                </c:pt>
                <c:pt idx="66">
                  <c:v>4.5999999999999999E-2</c:v>
                </c:pt>
                <c:pt idx="67">
                  <c:v>8.3000000000000004E-2</c:v>
                </c:pt>
                <c:pt idx="68">
                  <c:v>4.1000000000000002E-2</c:v>
                </c:pt>
                <c:pt idx="69">
                  <c:v>7.0999999999999994E-2</c:v>
                </c:pt>
                <c:pt idx="70">
                  <c:v>7.2999999999999995E-2</c:v>
                </c:pt>
                <c:pt idx="71">
                  <c:v>7.8E-2</c:v>
                </c:pt>
                <c:pt idx="72">
                  <c:v>5.2999999999999999E-2</c:v>
                </c:pt>
                <c:pt idx="73">
                  <c:v>6.4000000000000001E-2</c:v>
                </c:pt>
                <c:pt idx="74">
                  <c:v>5.0999999999999997E-2</c:v>
                </c:pt>
                <c:pt idx="75">
                  <c:v>3.5000000000000003E-2</c:v>
                </c:pt>
                <c:pt idx="76">
                  <c:v>3.4000000000000002E-2</c:v>
                </c:pt>
                <c:pt idx="77">
                  <c:v>7.2999999999999995E-2</c:v>
                </c:pt>
                <c:pt idx="78">
                  <c:v>3.5999999999999997E-2</c:v>
                </c:pt>
                <c:pt idx="79">
                  <c:v>3.6999999999999998E-2</c:v>
                </c:pt>
                <c:pt idx="80">
                  <c:v>4.1000000000000002E-2</c:v>
                </c:pt>
                <c:pt idx="81">
                  <c:v>3.5999999999999997E-2</c:v>
                </c:pt>
                <c:pt idx="82">
                  <c:v>0.03</c:v>
                </c:pt>
                <c:pt idx="83">
                  <c:v>7.1999999999999995E-2</c:v>
                </c:pt>
                <c:pt idx="84">
                  <c:v>0.04</c:v>
                </c:pt>
                <c:pt idx="85">
                  <c:v>3.2000000000000001E-2</c:v>
                </c:pt>
                <c:pt idx="86">
                  <c:v>2.3E-2</c:v>
                </c:pt>
                <c:pt idx="87">
                  <c:v>6.0999999999999999E-2</c:v>
                </c:pt>
                <c:pt idx="88">
                  <c:v>3.5999999999999997E-2</c:v>
                </c:pt>
                <c:pt idx="89">
                  <c:v>6.9000000000000006E-2</c:v>
                </c:pt>
                <c:pt idx="90">
                  <c:v>3.1E-2</c:v>
                </c:pt>
                <c:pt idx="91">
                  <c:v>3.5999999999999997E-2</c:v>
                </c:pt>
                <c:pt idx="92">
                  <c:v>3.6999999999999998E-2</c:v>
                </c:pt>
                <c:pt idx="93">
                  <c:v>4.4999999999999998E-2</c:v>
                </c:pt>
                <c:pt idx="94">
                  <c:v>5.8000000000000003E-2</c:v>
                </c:pt>
                <c:pt idx="95">
                  <c:v>3.3000000000000002E-2</c:v>
                </c:pt>
                <c:pt idx="96">
                  <c:v>6.5000000000000002E-2</c:v>
                </c:pt>
                <c:pt idx="97">
                  <c:v>4.5999999999999999E-2</c:v>
                </c:pt>
                <c:pt idx="98">
                  <c:v>7.1999999999999995E-2</c:v>
                </c:pt>
                <c:pt idx="99">
                  <c:v>4.2000000000000003E-2</c:v>
                </c:pt>
                <c:pt idx="100">
                  <c:v>3.5000000000000003E-2</c:v>
                </c:pt>
                <c:pt idx="101">
                  <c:v>3.1E-2</c:v>
                </c:pt>
                <c:pt idx="102">
                  <c:v>5.7000000000000002E-2</c:v>
                </c:pt>
                <c:pt idx="103">
                  <c:v>5.2999999999999999E-2</c:v>
                </c:pt>
                <c:pt idx="104">
                  <c:v>2.7E-2</c:v>
                </c:pt>
                <c:pt idx="105">
                  <c:v>0.03</c:v>
                </c:pt>
                <c:pt idx="106">
                  <c:v>0.03</c:v>
                </c:pt>
                <c:pt idx="107">
                  <c:v>3.5999999999999997E-2</c:v>
                </c:pt>
                <c:pt idx="108">
                  <c:v>4.5999999999999999E-2</c:v>
                </c:pt>
                <c:pt idx="109">
                  <c:v>3.1E-2</c:v>
                </c:pt>
                <c:pt idx="110">
                  <c:v>4.2999999999999997E-2</c:v>
                </c:pt>
                <c:pt idx="111">
                  <c:v>3.9E-2</c:v>
                </c:pt>
                <c:pt idx="112">
                  <c:v>0.04</c:v>
                </c:pt>
                <c:pt idx="113">
                  <c:v>2.9000000000000001E-2</c:v>
                </c:pt>
                <c:pt idx="114">
                  <c:v>2.1999999999999999E-2</c:v>
                </c:pt>
                <c:pt idx="115">
                  <c:v>1.9E-2</c:v>
                </c:pt>
                <c:pt idx="116">
                  <c:v>1.4E-2</c:v>
                </c:pt>
                <c:pt idx="117">
                  <c:v>2.9000000000000001E-2</c:v>
                </c:pt>
                <c:pt idx="118">
                  <c:v>0.02</c:v>
                </c:pt>
                <c:pt idx="119">
                  <c:v>1.2E-2</c:v>
                </c:pt>
                <c:pt idx="120">
                  <c:v>0.02</c:v>
                </c:pt>
                <c:pt idx="121">
                  <c:v>0.02</c:v>
                </c:pt>
                <c:pt idx="122">
                  <c:v>1.0999999999999999E-2</c:v>
                </c:pt>
                <c:pt idx="123">
                  <c:v>3.4000000000000002E-2</c:v>
                </c:pt>
                <c:pt idx="124">
                  <c:v>4.2000000000000003E-2</c:v>
                </c:pt>
                <c:pt idx="125">
                  <c:v>2.7E-2</c:v>
                </c:pt>
                <c:pt idx="126">
                  <c:v>5.1999999999999998E-2</c:v>
                </c:pt>
                <c:pt idx="127">
                  <c:v>3.5999999999999997E-2</c:v>
                </c:pt>
                <c:pt idx="128">
                  <c:v>1.9E-2</c:v>
                </c:pt>
                <c:pt idx="129">
                  <c:v>3.4000000000000002E-2</c:v>
                </c:pt>
                <c:pt idx="130">
                  <c:v>2.5000000000000001E-2</c:v>
                </c:pt>
                <c:pt idx="131">
                  <c:v>8.9999999999999993E-3</c:v>
                </c:pt>
                <c:pt idx="132">
                  <c:v>2.7E-2</c:v>
                </c:pt>
                <c:pt idx="133">
                  <c:v>2.4E-2</c:v>
                </c:pt>
                <c:pt idx="134">
                  <c:v>3.6999999999999998E-2</c:v>
                </c:pt>
                <c:pt idx="135">
                  <c:v>2.1000000000000001E-2</c:v>
                </c:pt>
                <c:pt idx="136">
                  <c:v>1.4999999999999999E-2</c:v>
                </c:pt>
                <c:pt idx="137">
                  <c:v>1.2999999999999999E-2</c:v>
                </c:pt>
                <c:pt idx="138">
                  <c:v>3.3000000000000002E-2</c:v>
                </c:pt>
                <c:pt idx="139">
                  <c:v>2.7E-2</c:v>
                </c:pt>
                <c:pt idx="140">
                  <c:v>2.5999999999999999E-2</c:v>
                </c:pt>
                <c:pt idx="141">
                  <c:v>2.9000000000000001E-2</c:v>
                </c:pt>
                <c:pt idx="142">
                  <c:v>1.4999999999999999E-2</c:v>
                </c:pt>
                <c:pt idx="143">
                  <c:v>2.7E-2</c:v>
                </c:pt>
                <c:pt idx="144">
                  <c:v>2.4E-2</c:v>
                </c:pt>
                <c:pt idx="145">
                  <c:v>4.8000000000000001E-2</c:v>
                </c:pt>
                <c:pt idx="146">
                  <c:v>1.7000000000000001E-2</c:v>
                </c:pt>
                <c:pt idx="147">
                  <c:v>2.4E-2</c:v>
                </c:pt>
                <c:pt idx="148">
                  <c:v>1.7000000000000001E-2</c:v>
                </c:pt>
                <c:pt idx="149">
                  <c:v>3.4000000000000002E-2</c:v>
                </c:pt>
                <c:pt idx="150">
                  <c:v>2.1000000000000001E-2</c:v>
                </c:pt>
                <c:pt idx="151">
                  <c:v>5.5E-2</c:v>
                </c:pt>
                <c:pt idx="152">
                  <c:v>4.4999999999999998E-2</c:v>
                </c:pt>
                <c:pt idx="153">
                  <c:v>3.5999999999999997E-2</c:v>
                </c:pt>
                <c:pt idx="154">
                  <c:v>1.9E-2</c:v>
                </c:pt>
                <c:pt idx="155">
                  <c:v>0.04</c:v>
                </c:pt>
                <c:pt idx="156">
                  <c:v>0.03</c:v>
                </c:pt>
                <c:pt idx="157">
                  <c:v>4.2000000000000003E-2</c:v>
                </c:pt>
                <c:pt idx="158">
                  <c:v>2.5000000000000001E-2</c:v>
                </c:pt>
                <c:pt idx="159">
                  <c:v>3.5000000000000003E-2</c:v>
                </c:pt>
                <c:pt idx="160">
                  <c:v>1.2999999999999999E-2</c:v>
                </c:pt>
                <c:pt idx="161">
                  <c:v>1.7999999999999999E-2</c:v>
                </c:pt>
                <c:pt idx="162">
                  <c:v>4.4999999999999998E-2</c:v>
                </c:pt>
                <c:pt idx="163">
                  <c:v>2.5999999999999999E-2</c:v>
                </c:pt>
                <c:pt idx="164">
                  <c:v>5.5E-2</c:v>
                </c:pt>
                <c:pt idx="165">
                  <c:v>1.9E-2</c:v>
                </c:pt>
                <c:pt idx="166">
                  <c:v>8.0000000000000002E-3</c:v>
                </c:pt>
                <c:pt idx="167">
                  <c:v>6.0000000000000001E-3</c:v>
                </c:pt>
                <c:pt idx="168">
                  <c:v>4.0000000000000001E-3</c:v>
                </c:pt>
                <c:pt idx="169">
                  <c:v>2.1000000000000001E-2</c:v>
                </c:pt>
                <c:pt idx="170">
                  <c:v>1.4E-2</c:v>
                </c:pt>
                <c:pt idx="171">
                  <c:v>3.0000000000000001E-3</c:v>
                </c:pt>
                <c:pt idx="172">
                  <c:v>4.0000000000000001E-3</c:v>
                </c:pt>
                <c:pt idx="173">
                  <c:v>7.0000000000000001E-3</c:v>
                </c:pt>
                <c:pt idx="174">
                  <c:v>4.4999999999999998E-2</c:v>
                </c:pt>
                <c:pt idx="175">
                  <c:v>1.4999999999999999E-2</c:v>
                </c:pt>
                <c:pt idx="176">
                  <c:v>1.2E-2</c:v>
                </c:pt>
                <c:pt idx="177">
                  <c:v>0.01</c:v>
                </c:pt>
                <c:pt idx="178">
                  <c:v>5.0000000000000001E-3</c:v>
                </c:pt>
                <c:pt idx="179">
                  <c:v>0.01</c:v>
                </c:pt>
              </c:numCache>
            </c:numRef>
          </c:val>
          <c:extLst>
            <c:ext xmlns:c16="http://schemas.microsoft.com/office/drawing/2014/chart" uri="{C3380CC4-5D6E-409C-BE32-E72D297353CC}">
              <c16:uniqueId val="{00000005-2E45-4B98-90DC-45AE07010617}"/>
            </c:ext>
          </c:extLst>
        </c:ser>
        <c:ser>
          <c:idx val="8"/>
          <c:order val="8"/>
          <c:tx>
            <c:strRef>
              <c:f>Sheet3!$J$1</c:f>
              <c:strCache>
                <c:ptCount val="1"/>
                <c:pt idx="0">
                  <c:v>Petroleum Products</c:v>
                </c:pt>
              </c:strCache>
            </c:strRef>
          </c:tx>
          <c:spPr>
            <a:solidFill>
              <a:srgbClr val="10BC9F"/>
            </a:solidFill>
            <a:ln w="25400">
              <a:noFill/>
            </a:ln>
            <a:effectLst/>
          </c:spPr>
          <c:cat>
            <c:numRef>
              <c:f>Sheet3!$A$2:$A$181</c:f>
              <c:numCache>
                <c:formatCode>yyyy\-mm\-dd</c:formatCode>
                <c:ptCount val="180"/>
                <c:pt idx="0">
                  <c:v>43070</c:v>
                </c:pt>
                <c:pt idx="1">
                  <c:v>43040</c:v>
                </c:pt>
                <c:pt idx="2">
                  <c:v>43009</c:v>
                </c:pt>
                <c:pt idx="3">
                  <c:v>42979</c:v>
                </c:pt>
                <c:pt idx="4">
                  <c:v>42948</c:v>
                </c:pt>
                <c:pt idx="5">
                  <c:v>42917</c:v>
                </c:pt>
                <c:pt idx="6">
                  <c:v>42887</c:v>
                </c:pt>
                <c:pt idx="7">
                  <c:v>42856</c:v>
                </c:pt>
                <c:pt idx="8">
                  <c:v>42826</c:v>
                </c:pt>
                <c:pt idx="9">
                  <c:v>42795</c:v>
                </c:pt>
                <c:pt idx="10">
                  <c:v>42767</c:v>
                </c:pt>
                <c:pt idx="11">
                  <c:v>42736</c:v>
                </c:pt>
                <c:pt idx="12">
                  <c:v>42705</c:v>
                </c:pt>
                <c:pt idx="13">
                  <c:v>42675</c:v>
                </c:pt>
                <c:pt idx="14">
                  <c:v>42644</c:v>
                </c:pt>
                <c:pt idx="15">
                  <c:v>42614</c:v>
                </c:pt>
                <c:pt idx="16">
                  <c:v>42583</c:v>
                </c:pt>
                <c:pt idx="17">
                  <c:v>42552</c:v>
                </c:pt>
                <c:pt idx="18">
                  <c:v>42522</c:v>
                </c:pt>
                <c:pt idx="19">
                  <c:v>42491</c:v>
                </c:pt>
                <c:pt idx="20">
                  <c:v>42461</c:v>
                </c:pt>
                <c:pt idx="21">
                  <c:v>42430</c:v>
                </c:pt>
                <c:pt idx="22">
                  <c:v>42401</c:v>
                </c:pt>
                <c:pt idx="23">
                  <c:v>42370</c:v>
                </c:pt>
                <c:pt idx="24">
                  <c:v>42339</c:v>
                </c:pt>
                <c:pt idx="25">
                  <c:v>42309</c:v>
                </c:pt>
                <c:pt idx="26">
                  <c:v>42278</c:v>
                </c:pt>
                <c:pt idx="27">
                  <c:v>42248</c:v>
                </c:pt>
                <c:pt idx="28">
                  <c:v>42217</c:v>
                </c:pt>
                <c:pt idx="29">
                  <c:v>42186</c:v>
                </c:pt>
                <c:pt idx="30">
                  <c:v>42156</c:v>
                </c:pt>
                <c:pt idx="31">
                  <c:v>42125</c:v>
                </c:pt>
                <c:pt idx="32">
                  <c:v>42095</c:v>
                </c:pt>
                <c:pt idx="33">
                  <c:v>42064</c:v>
                </c:pt>
                <c:pt idx="34">
                  <c:v>42036</c:v>
                </c:pt>
                <c:pt idx="35">
                  <c:v>42005</c:v>
                </c:pt>
                <c:pt idx="36">
                  <c:v>41974</c:v>
                </c:pt>
                <c:pt idx="37">
                  <c:v>41944</c:v>
                </c:pt>
                <c:pt idx="38">
                  <c:v>41913</c:v>
                </c:pt>
                <c:pt idx="39">
                  <c:v>41883</c:v>
                </c:pt>
                <c:pt idx="40">
                  <c:v>41852</c:v>
                </c:pt>
                <c:pt idx="41">
                  <c:v>41821</c:v>
                </c:pt>
                <c:pt idx="42">
                  <c:v>41791</c:v>
                </c:pt>
                <c:pt idx="43">
                  <c:v>41760</c:v>
                </c:pt>
                <c:pt idx="44">
                  <c:v>41730</c:v>
                </c:pt>
                <c:pt idx="45">
                  <c:v>41699</c:v>
                </c:pt>
                <c:pt idx="46">
                  <c:v>41671</c:v>
                </c:pt>
                <c:pt idx="47">
                  <c:v>41640</c:v>
                </c:pt>
                <c:pt idx="48">
                  <c:v>41609</c:v>
                </c:pt>
                <c:pt idx="49">
                  <c:v>41579</c:v>
                </c:pt>
                <c:pt idx="50">
                  <c:v>41548</c:v>
                </c:pt>
                <c:pt idx="51">
                  <c:v>41518</c:v>
                </c:pt>
                <c:pt idx="52">
                  <c:v>41487</c:v>
                </c:pt>
                <c:pt idx="53">
                  <c:v>41456</c:v>
                </c:pt>
                <c:pt idx="54">
                  <c:v>41426</c:v>
                </c:pt>
                <c:pt idx="55">
                  <c:v>41395</c:v>
                </c:pt>
                <c:pt idx="56">
                  <c:v>41365</c:v>
                </c:pt>
                <c:pt idx="57">
                  <c:v>41334</c:v>
                </c:pt>
                <c:pt idx="58">
                  <c:v>41306</c:v>
                </c:pt>
                <c:pt idx="59">
                  <c:v>41275</c:v>
                </c:pt>
                <c:pt idx="60">
                  <c:v>41244</c:v>
                </c:pt>
                <c:pt idx="61">
                  <c:v>41214</c:v>
                </c:pt>
                <c:pt idx="62">
                  <c:v>41183</c:v>
                </c:pt>
                <c:pt idx="63">
                  <c:v>41153</c:v>
                </c:pt>
                <c:pt idx="64">
                  <c:v>41122</c:v>
                </c:pt>
                <c:pt idx="65">
                  <c:v>41091</c:v>
                </c:pt>
                <c:pt idx="66">
                  <c:v>41061</c:v>
                </c:pt>
                <c:pt idx="67">
                  <c:v>41030</c:v>
                </c:pt>
                <c:pt idx="68">
                  <c:v>41000</c:v>
                </c:pt>
                <c:pt idx="69">
                  <c:v>40969</c:v>
                </c:pt>
                <c:pt idx="70">
                  <c:v>40940</c:v>
                </c:pt>
                <c:pt idx="71">
                  <c:v>40909</c:v>
                </c:pt>
                <c:pt idx="72">
                  <c:v>40878</c:v>
                </c:pt>
                <c:pt idx="73">
                  <c:v>40848</c:v>
                </c:pt>
                <c:pt idx="74">
                  <c:v>40817</c:v>
                </c:pt>
                <c:pt idx="75">
                  <c:v>40787</c:v>
                </c:pt>
                <c:pt idx="76">
                  <c:v>40756</c:v>
                </c:pt>
                <c:pt idx="77">
                  <c:v>40725</c:v>
                </c:pt>
                <c:pt idx="78">
                  <c:v>40695</c:v>
                </c:pt>
                <c:pt idx="79">
                  <c:v>40664</c:v>
                </c:pt>
                <c:pt idx="80">
                  <c:v>40634</c:v>
                </c:pt>
                <c:pt idx="81">
                  <c:v>40603</c:v>
                </c:pt>
                <c:pt idx="82">
                  <c:v>40575</c:v>
                </c:pt>
                <c:pt idx="83">
                  <c:v>40544</c:v>
                </c:pt>
                <c:pt idx="84">
                  <c:v>40513</c:v>
                </c:pt>
                <c:pt idx="85">
                  <c:v>40483</c:v>
                </c:pt>
                <c:pt idx="86">
                  <c:v>40452</c:v>
                </c:pt>
                <c:pt idx="87">
                  <c:v>40422</c:v>
                </c:pt>
                <c:pt idx="88">
                  <c:v>40391</c:v>
                </c:pt>
                <c:pt idx="89">
                  <c:v>40360</c:v>
                </c:pt>
                <c:pt idx="90">
                  <c:v>40330</c:v>
                </c:pt>
                <c:pt idx="91">
                  <c:v>40299</c:v>
                </c:pt>
                <c:pt idx="92">
                  <c:v>40269</c:v>
                </c:pt>
                <c:pt idx="93">
                  <c:v>40238</c:v>
                </c:pt>
                <c:pt idx="94">
                  <c:v>40210</c:v>
                </c:pt>
                <c:pt idx="95">
                  <c:v>40179</c:v>
                </c:pt>
                <c:pt idx="96">
                  <c:v>40148</c:v>
                </c:pt>
                <c:pt idx="97">
                  <c:v>40118</c:v>
                </c:pt>
                <c:pt idx="98">
                  <c:v>40087</c:v>
                </c:pt>
                <c:pt idx="99">
                  <c:v>40057</c:v>
                </c:pt>
                <c:pt idx="100">
                  <c:v>40026</c:v>
                </c:pt>
                <c:pt idx="101">
                  <c:v>39995</c:v>
                </c:pt>
                <c:pt idx="102">
                  <c:v>39965</c:v>
                </c:pt>
                <c:pt idx="103">
                  <c:v>39934</c:v>
                </c:pt>
                <c:pt idx="104">
                  <c:v>39904</c:v>
                </c:pt>
                <c:pt idx="105">
                  <c:v>39873</c:v>
                </c:pt>
                <c:pt idx="106">
                  <c:v>39845</c:v>
                </c:pt>
                <c:pt idx="107">
                  <c:v>39814</c:v>
                </c:pt>
                <c:pt idx="108">
                  <c:v>39783</c:v>
                </c:pt>
                <c:pt idx="109">
                  <c:v>39753</c:v>
                </c:pt>
                <c:pt idx="110">
                  <c:v>39722</c:v>
                </c:pt>
                <c:pt idx="111">
                  <c:v>39692</c:v>
                </c:pt>
                <c:pt idx="112">
                  <c:v>39661</c:v>
                </c:pt>
                <c:pt idx="113">
                  <c:v>39630</c:v>
                </c:pt>
                <c:pt idx="114">
                  <c:v>39600</c:v>
                </c:pt>
                <c:pt idx="115">
                  <c:v>39569</c:v>
                </c:pt>
                <c:pt idx="116">
                  <c:v>39539</c:v>
                </c:pt>
                <c:pt idx="117">
                  <c:v>39508</c:v>
                </c:pt>
                <c:pt idx="118">
                  <c:v>39479</c:v>
                </c:pt>
                <c:pt idx="119">
                  <c:v>39448</c:v>
                </c:pt>
                <c:pt idx="120">
                  <c:v>39417</c:v>
                </c:pt>
                <c:pt idx="121">
                  <c:v>39387</c:v>
                </c:pt>
                <c:pt idx="122">
                  <c:v>39356</c:v>
                </c:pt>
                <c:pt idx="123">
                  <c:v>39326</c:v>
                </c:pt>
                <c:pt idx="124">
                  <c:v>39295</c:v>
                </c:pt>
                <c:pt idx="125">
                  <c:v>39264</c:v>
                </c:pt>
                <c:pt idx="126">
                  <c:v>39234</c:v>
                </c:pt>
                <c:pt idx="127">
                  <c:v>39203</c:v>
                </c:pt>
                <c:pt idx="128">
                  <c:v>39173</c:v>
                </c:pt>
                <c:pt idx="129">
                  <c:v>39142</c:v>
                </c:pt>
                <c:pt idx="130">
                  <c:v>39114</c:v>
                </c:pt>
                <c:pt idx="131">
                  <c:v>39083</c:v>
                </c:pt>
                <c:pt idx="132">
                  <c:v>39052</c:v>
                </c:pt>
                <c:pt idx="133">
                  <c:v>39022</c:v>
                </c:pt>
                <c:pt idx="134">
                  <c:v>38991</c:v>
                </c:pt>
                <c:pt idx="135">
                  <c:v>38961</c:v>
                </c:pt>
                <c:pt idx="136">
                  <c:v>38930</c:v>
                </c:pt>
                <c:pt idx="137">
                  <c:v>38899</c:v>
                </c:pt>
                <c:pt idx="138">
                  <c:v>38869</c:v>
                </c:pt>
                <c:pt idx="139">
                  <c:v>38838</c:v>
                </c:pt>
                <c:pt idx="140">
                  <c:v>38808</c:v>
                </c:pt>
                <c:pt idx="141">
                  <c:v>38777</c:v>
                </c:pt>
                <c:pt idx="142">
                  <c:v>38749</c:v>
                </c:pt>
                <c:pt idx="143">
                  <c:v>38718</c:v>
                </c:pt>
                <c:pt idx="144">
                  <c:v>38687</c:v>
                </c:pt>
                <c:pt idx="145">
                  <c:v>38657</c:v>
                </c:pt>
                <c:pt idx="146">
                  <c:v>38626</c:v>
                </c:pt>
                <c:pt idx="147">
                  <c:v>38596</c:v>
                </c:pt>
                <c:pt idx="148">
                  <c:v>38565</c:v>
                </c:pt>
                <c:pt idx="149">
                  <c:v>38534</c:v>
                </c:pt>
                <c:pt idx="150">
                  <c:v>38504</c:v>
                </c:pt>
                <c:pt idx="151">
                  <c:v>38473</c:v>
                </c:pt>
                <c:pt idx="152">
                  <c:v>38443</c:v>
                </c:pt>
                <c:pt idx="153">
                  <c:v>38412</c:v>
                </c:pt>
                <c:pt idx="154">
                  <c:v>38384</c:v>
                </c:pt>
                <c:pt idx="155">
                  <c:v>38353</c:v>
                </c:pt>
                <c:pt idx="156">
                  <c:v>38322</c:v>
                </c:pt>
                <c:pt idx="157">
                  <c:v>38292</c:v>
                </c:pt>
                <c:pt idx="158">
                  <c:v>38261</c:v>
                </c:pt>
                <c:pt idx="159">
                  <c:v>38231</c:v>
                </c:pt>
                <c:pt idx="160">
                  <c:v>38200</c:v>
                </c:pt>
                <c:pt idx="161">
                  <c:v>38169</c:v>
                </c:pt>
                <c:pt idx="162">
                  <c:v>38139</c:v>
                </c:pt>
                <c:pt idx="163">
                  <c:v>38108</c:v>
                </c:pt>
                <c:pt idx="164">
                  <c:v>38078</c:v>
                </c:pt>
                <c:pt idx="165">
                  <c:v>38047</c:v>
                </c:pt>
                <c:pt idx="166">
                  <c:v>38018</c:v>
                </c:pt>
                <c:pt idx="167">
                  <c:v>37987</c:v>
                </c:pt>
                <c:pt idx="168">
                  <c:v>37956</c:v>
                </c:pt>
                <c:pt idx="169">
                  <c:v>37926</c:v>
                </c:pt>
                <c:pt idx="170">
                  <c:v>37895</c:v>
                </c:pt>
                <c:pt idx="171">
                  <c:v>37865</c:v>
                </c:pt>
                <c:pt idx="172">
                  <c:v>37834</c:v>
                </c:pt>
                <c:pt idx="173">
                  <c:v>37803</c:v>
                </c:pt>
                <c:pt idx="174">
                  <c:v>37773</c:v>
                </c:pt>
                <c:pt idx="175">
                  <c:v>37742</c:v>
                </c:pt>
                <c:pt idx="176">
                  <c:v>37712</c:v>
                </c:pt>
                <c:pt idx="177">
                  <c:v>37681</c:v>
                </c:pt>
                <c:pt idx="178">
                  <c:v>37653</c:v>
                </c:pt>
                <c:pt idx="179">
                  <c:v>37622</c:v>
                </c:pt>
              </c:numCache>
            </c:numRef>
          </c:cat>
          <c:val>
            <c:numRef>
              <c:f>Sheet3!$J$2:$J$181</c:f>
              <c:numCache>
                <c:formatCode>General</c:formatCode>
                <c:ptCount val="180"/>
                <c:pt idx="0">
                  <c:v>5.7809999999999997</c:v>
                </c:pt>
                <c:pt idx="1">
                  <c:v>5.6239999999999917</c:v>
                </c:pt>
                <c:pt idx="2">
                  <c:v>5.4320000000000004</c:v>
                </c:pt>
                <c:pt idx="3">
                  <c:v>4.7910000000000004</c:v>
                </c:pt>
                <c:pt idx="4">
                  <c:v>4.8760000000000003</c:v>
                </c:pt>
                <c:pt idx="5">
                  <c:v>5.3390000000000004</c:v>
                </c:pt>
                <c:pt idx="6">
                  <c:v>5.3619999999999957</c:v>
                </c:pt>
                <c:pt idx="7">
                  <c:v>5.1189999999999944</c:v>
                </c:pt>
                <c:pt idx="8">
                  <c:v>5.0649999999999906</c:v>
                </c:pt>
                <c:pt idx="9">
                  <c:v>5.0519999999999996</c:v>
                </c:pt>
                <c:pt idx="10">
                  <c:v>5.3269999999999946</c:v>
                </c:pt>
                <c:pt idx="11">
                  <c:v>4.9450000000000003</c:v>
                </c:pt>
                <c:pt idx="12">
                  <c:v>5.1050000000000004</c:v>
                </c:pt>
                <c:pt idx="13">
                  <c:v>4.8199999999999976</c:v>
                </c:pt>
                <c:pt idx="14">
                  <c:v>4.4829999999999997</c:v>
                </c:pt>
                <c:pt idx="15">
                  <c:v>4.6649999999999867</c:v>
                </c:pt>
                <c:pt idx="16">
                  <c:v>4.3760000000000003</c:v>
                </c:pt>
                <c:pt idx="17">
                  <c:v>4.6899999999999986</c:v>
                </c:pt>
                <c:pt idx="18">
                  <c:v>4.9059999999999997</c:v>
                </c:pt>
                <c:pt idx="19">
                  <c:v>4.952</c:v>
                </c:pt>
                <c:pt idx="20">
                  <c:v>4.5709999999999997</c:v>
                </c:pt>
                <c:pt idx="21">
                  <c:v>4.4960000000000004</c:v>
                </c:pt>
                <c:pt idx="22">
                  <c:v>4.4800000000000004</c:v>
                </c:pt>
                <c:pt idx="23">
                  <c:v>4.4870000000000001</c:v>
                </c:pt>
                <c:pt idx="24">
                  <c:v>4.8739999999999997</c:v>
                </c:pt>
                <c:pt idx="25">
                  <c:v>4.5839999999999996</c:v>
                </c:pt>
                <c:pt idx="26">
                  <c:v>4.1159999999999917</c:v>
                </c:pt>
                <c:pt idx="27">
                  <c:v>4.4409999999999998</c:v>
                </c:pt>
                <c:pt idx="28">
                  <c:v>4.0469999999999997</c:v>
                </c:pt>
                <c:pt idx="29">
                  <c:v>4.4139999999999997</c:v>
                </c:pt>
                <c:pt idx="30">
                  <c:v>4.2110000000000003</c:v>
                </c:pt>
                <c:pt idx="31">
                  <c:v>4.3259999999999916</c:v>
                </c:pt>
                <c:pt idx="32">
                  <c:v>4.3390000000000004</c:v>
                </c:pt>
                <c:pt idx="33">
                  <c:v>3.6539999999999999</c:v>
                </c:pt>
                <c:pt idx="34">
                  <c:v>4.1979999999999906</c:v>
                </c:pt>
                <c:pt idx="35">
                  <c:v>4.08</c:v>
                </c:pt>
                <c:pt idx="36">
                  <c:v>4.4710000000000001</c:v>
                </c:pt>
                <c:pt idx="37">
                  <c:v>3.8319999999999981</c:v>
                </c:pt>
                <c:pt idx="38">
                  <c:v>3.758</c:v>
                </c:pt>
                <c:pt idx="39">
                  <c:v>3.5979999999999999</c:v>
                </c:pt>
                <c:pt idx="40">
                  <c:v>4.0659999999999936</c:v>
                </c:pt>
                <c:pt idx="41">
                  <c:v>4.0430000000000001</c:v>
                </c:pt>
                <c:pt idx="42">
                  <c:v>3.7610000000000001</c:v>
                </c:pt>
                <c:pt idx="43">
                  <c:v>3.8039999999999998</c:v>
                </c:pt>
                <c:pt idx="44">
                  <c:v>3.6930000000000001</c:v>
                </c:pt>
                <c:pt idx="45">
                  <c:v>3.7410000000000001</c:v>
                </c:pt>
                <c:pt idx="46">
                  <c:v>3.411</c:v>
                </c:pt>
                <c:pt idx="47">
                  <c:v>3.6629999999999998</c:v>
                </c:pt>
                <c:pt idx="48">
                  <c:v>4.3810000000000002</c:v>
                </c:pt>
                <c:pt idx="49">
                  <c:v>3.714</c:v>
                </c:pt>
                <c:pt idx="50">
                  <c:v>3.9550000000000001</c:v>
                </c:pt>
                <c:pt idx="51">
                  <c:v>3.5259999999999998</c:v>
                </c:pt>
                <c:pt idx="52">
                  <c:v>3.6539999999999999</c:v>
                </c:pt>
                <c:pt idx="53">
                  <c:v>3.7469999999999999</c:v>
                </c:pt>
                <c:pt idx="54">
                  <c:v>3.47</c:v>
                </c:pt>
                <c:pt idx="55">
                  <c:v>3.3410000000000002</c:v>
                </c:pt>
                <c:pt idx="56">
                  <c:v>3.0960000000000001</c:v>
                </c:pt>
                <c:pt idx="57">
                  <c:v>3.004</c:v>
                </c:pt>
                <c:pt idx="58">
                  <c:v>3.1480000000000001</c:v>
                </c:pt>
                <c:pt idx="59">
                  <c:v>2.7719999999999998</c:v>
                </c:pt>
                <c:pt idx="60">
                  <c:v>3.5649999999999999</c:v>
                </c:pt>
                <c:pt idx="61">
                  <c:v>3.3309999999999991</c:v>
                </c:pt>
                <c:pt idx="62">
                  <c:v>3.1880000000000002</c:v>
                </c:pt>
                <c:pt idx="63">
                  <c:v>3.0960000000000001</c:v>
                </c:pt>
                <c:pt idx="64">
                  <c:v>3.0209999999999999</c:v>
                </c:pt>
                <c:pt idx="65">
                  <c:v>3.16</c:v>
                </c:pt>
                <c:pt idx="66">
                  <c:v>3.17</c:v>
                </c:pt>
                <c:pt idx="67">
                  <c:v>3.1240000000000001</c:v>
                </c:pt>
                <c:pt idx="68">
                  <c:v>3.2309999999999999</c:v>
                </c:pt>
                <c:pt idx="69">
                  <c:v>3.0449999999999999</c:v>
                </c:pt>
                <c:pt idx="70">
                  <c:v>2.9209999999999998</c:v>
                </c:pt>
                <c:pt idx="71">
                  <c:v>2.7909999999999999</c:v>
                </c:pt>
                <c:pt idx="72">
                  <c:v>3.6139999999999999</c:v>
                </c:pt>
                <c:pt idx="73">
                  <c:v>3.0939999999999999</c:v>
                </c:pt>
                <c:pt idx="74">
                  <c:v>3.0569999999999991</c:v>
                </c:pt>
                <c:pt idx="75">
                  <c:v>3.1389999999999998</c:v>
                </c:pt>
                <c:pt idx="76">
                  <c:v>2.9689999999999999</c:v>
                </c:pt>
                <c:pt idx="77">
                  <c:v>2.98</c:v>
                </c:pt>
                <c:pt idx="78">
                  <c:v>2.68</c:v>
                </c:pt>
                <c:pt idx="79">
                  <c:v>2.698</c:v>
                </c:pt>
                <c:pt idx="80">
                  <c:v>3.0310000000000001</c:v>
                </c:pt>
                <c:pt idx="81">
                  <c:v>2.6960000000000002</c:v>
                </c:pt>
                <c:pt idx="82">
                  <c:v>2.6040000000000001</c:v>
                </c:pt>
                <c:pt idx="83">
                  <c:v>2.6779999999999999</c:v>
                </c:pt>
                <c:pt idx="84">
                  <c:v>2.6040000000000001</c:v>
                </c:pt>
                <c:pt idx="85">
                  <c:v>2.5670000000000002</c:v>
                </c:pt>
                <c:pt idx="86">
                  <c:v>2.4569999999999981</c:v>
                </c:pt>
                <c:pt idx="87">
                  <c:v>2.2829999999999999</c:v>
                </c:pt>
                <c:pt idx="88">
                  <c:v>2.3740000000000001</c:v>
                </c:pt>
                <c:pt idx="89">
                  <c:v>2.4470000000000001</c:v>
                </c:pt>
                <c:pt idx="90">
                  <c:v>2.2730000000000001</c:v>
                </c:pt>
                <c:pt idx="91">
                  <c:v>2.363</c:v>
                </c:pt>
                <c:pt idx="92">
                  <c:v>2.395999999999999</c:v>
                </c:pt>
                <c:pt idx="93">
                  <c:v>2.1040000000000001</c:v>
                </c:pt>
                <c:pt idx="94">
                  <c:v>1.976</c:v>
                </c:pt>
                <c:pt idx="95">
                  <c:v>1.8640000000000001</c:v>
                </c:pt>
                <c:pt idx="96">
                  <c:v>1.931</c:v>
                </c:pt>
                <c:pt idx="97">
                  <c:v>1.9830000000000001</c:v>
                </c:pt>
                <c:pt idx="98">
                  <c:v>2.1509999999999998</c:v>
                </c:pt>
                <c:pt idx="99">
                  <c:v>2.0630000000000002</c:v>
                </c:pt>
                <c:pt idx="100">
                  <c:v>2.0840000000000001</c:v>
                </c:pt>
                <c:pt idx="101">
                  <c:v>2.3170000000000002</c:v>
                </c:pt>
                <c:pt idx="102">
                  <c:v>1.905999999999999</c:v>
                </c:pt>
                <c:pt idx="103">
                  <c:v>1.962</c:v>
                </c:pt>
                <c:pt idx="104">
                  <c:v>1.8740000000000001</c:v>
                </c:pt>
                <c:pt idx="105">
                  <c:v>1.8069999999999999</c:v>
                </c:pt>
                <c:pt idx="106">
                  <c:v>1.778</c:v>
                </c:pt>
                <c:pt idx="107">
                  <c:v>1.885</c:v>
                </c:pt>
                <c:pt idx="108">
                  <c:v>1.81</c:v>
                </c:pt>
                <c:pt idx="109">
                  <c:v>1.69</c:v>
                </c:pt>
                <c:pt idx="110">
                  <c:v>1.615</c:v>
                </c:pt>
                <c:pt idx="111">
                  <c:v>1.2829999999999999</c:v>
                </c:pt>
                <c:pt idx="112">
                  <c:v>2.012999999999999</c:v>
                </c:pt>
                <c:pt idx="113">
                  <c:v>2.0219999999999998</c:v>
                </c:pt>
                <c:pt idx="114">
                  <c:v>2.1240000000000001</c:v>
                </c:pt>
                <c:pt idx="115">
                  <c:v>1.774</c:v>
                </c:pt>
                <c:pt idx="116">
                  <c:v>1.7250000000000001</c:v>
                </c:pt>
                <c:pt idx="117">
                  <c:v>1.778</c:v>
                </c:pt>
                <c:pt idx="118">
                  <c:v>1.8280000000000001</c:v>
                </c:pt>
                <c:pt idx="119">
                  <c:v>1.6080000000000001</c:v>
                </c:pt>
                <c:pt idx="120">
                  <c:v>1.522</c:v>
                </c:pt>
                <c:pt idx="121">
                  <c:v>1.7470000000000001</c:v>
                </c:pt>
                <c:pt idx="122">
                  <c:v>1.3140000000000001</c:v>
                </c:pt>
                <c:pt idx="123">
                  <c:v>1.327</c:v>
                </c:pt>
                <c:pt idx="124">
                  <c:v>1.4410000000000001</c:v>
                </c:pt>
                <c:pt idx="125">
                  <c:v>1.4790000000000001</c:v>
                </c:pt>
                <c:pt idx="126">
                  <c:v>1.2789999999999999</c:v>
                </c:pt>
                <c:pt idx="127">
                  <c:v>1.405</c:v>
                </c:pt>
                <c:pt idx="128">
                  <c:v>1.341</c:v>
                </c:pt>
                <c:pt idx="129">
                  <c:v>1.2410000000000001</c:v>
                </c:pt>
                <c:pt idx="130">
                  <c:v>1.325</c:v>
                </c:pt>
                <c:pt idx="131">
                  <c:v>1.4359999999999991</c:v>
                </c:pt>
                <c:pt idx="132">
                  <c:v>1.137</c:v>
                </c:pt>
                <c:pt idx="133">
                  <c:v>1.329</c:v>
                </c:pt>
                <c:pt idx="134">
                  <c:v>1.4690000000000001</c:v>
                </c:pt>
                <c:pt idx="135">
                  <c:v>1.5329999999999999</c:v>
                </c:pt>
                <c:pt idx="136">
                  <c:v>1.24</c:v>
                </c:pt>
                <c:pt idx="137">
                  <c:v>1.3740000000000001</c:v>
                </c:pt>
                <c:pt idx="138">
                  <c:v>1.3009999999999999</c:v>
                </c:pt>
                <c:pt idx="139">
                  <c:v>1.323</c:v>
                </c:pt>
                <c:pt idx="140">
                  <c:v>1.3720000000000001</c:v>
                </c:pt>
                <c:pt idx="141">
                  <c:v>1.1399999999999999</c:v>
                </c:pt>
                <c:pt idx="142">
                  <c:v>1.2609999999999999</c:v>
                </c:pt>
                <c:pt idx="143">
                  <c:v>1.032</c:v>
                </c:pt>
                <c:pt idx="144">
                  <c:v>1.081</c:v>
                </c:pt>
                <c:pt idx="145">
                  <c:v>0.91200000000000003</c:v>
                </c:pt>
                <c:pt idx="146">
                  <c:v>0.83699999999999997</c:v>
                </c:pt>
                <c:pt idx="147">
                  <c:v>0.81899999999999995</c:v>
                </c:pt>
                <c:pt idx="148">
                  <c:v>1.278</c:v>
                </c:pt>
                <c:pt idx="149">
                  <c:v>1.2250000000000001</c:v>
                </c:pt>
                <c:pt idx="150">
                  <c:v>1.456</c:v>
                </c:pt>
                <c:pt idx="151">
                  <c:v>1.325</c:v>
                </c:pt>
                <c:pt idx="152">
                  <c:v>1.2849999999999999</c:v>
                </c:pt>
                <c:pt idx="153">
                  <c:v>1.272</c:v>
                </c:pt>
                <c:pt idx="154">
                  <c:v>1.2370000000000001</c:v>
                </c:pt>
                <c:pt idx="155">
                  <c:v>0.877</c:v>
                </c:pt>
                <c:pt idx="156">
                  <c:v>1.2529999999999999</c:v>
                </c:pt>
                <c:pt idx="157">
                  <c:v>0.95</c:v>
                </c:pt>
                <c:pt idx="158">
                  <c:v>1.052</c:v>
                </c:pt>
                <c:pt idx="159">
                  <c:v>0.92600000000000005</c:v>
                </c:pt>
                <c:pt idx="160">
                  <c:v>1.0780000000000001</c:v>
                </c:pt>
                <c:pt idx="161">
                  <c:v>1.0620000000000001</c:v>
                </c:pt>
                <c:pt idx="162">
                  <c:v>1.0249999999999999</c:v>
                </c:pt>
                <c:pt idx="163">
                  <c:v>1.026</c:v>
                </c:pt>
                <c:pt idx="164">
                  <c:v>1.099</c:v>
                </c:pt>
                <c:pt idx="165">
                  <c:v>1.0049999999999999</c:v>
                </c:pt>
                <c:pt idx="166">
                  <c:v>1.038</c:v>
                </c:pt>
                <c:pt idx="167">
                  <c:v>0.74199999999999999</c:v>
                </c:pt>
                <c:pt idx="168">
                  <c:v>0.98599999999999999</c:v>
                </c:pt>
                <c:pt idx="169">
                  <c:v>0.91100000000000003</c:v>
                </c:pt>
                <c:pt idx="170">
                  <c:v>0.95599999999999996</c:v>
                </c:pt>
                <c:pt idx="171">
                  <c:v>0.95599999999999996</c:v>
                </c:pt>
                <c:pt idx="172">
                  <c:v>0.94299999999999995</c:v>
                </c:pt>
                <c:pt idx="173">
                  <c:v>0.96899999999999997</c:v>
                </c:pt>
                <c:pt idx="174">
                  <c:v>1.02</c:v>
                </c:pt>
                <c:pt idx="175">
                  <c:v>1.0820000000000001</c:v>
                </c:pt>
                <c:pt idx="176">
                  <c:v>1.0409999999999999</c:v>
                </c:pt>
                <c:pt idx="177">
                  <c:v>1.042</c:v>
                </c:pt>
                <c:pt idx="178">
                  <c:v>1.0620000000000001</c:v>
                </c:pt>
                <c:pt idx="179">
                  <c:v>1.202</c:v>
                </c:pt>
              </c:numCache>
            </c:numRef>
          </c:val>
          <c:extLst>
            <c:ext xmlns:c16="http://schemas.microsoft.com/office/drawing/2014/chart" uri="{C3380CC4-5D6E-409C-BE32-E72D297353CC}">
              <c16:uniqueId val="{00000006-2E45-4B98-90DC-45AE07010617}"/>
            </c:ext>
          </c:extLst>
        </c:ser>
        <c:ser>
          <c:idx val="9"/>
          <c:order val="9"/>
          <c:tx>
            <c:strRef>
              <c:f>Sheet3!$K$1</c:f>
              <c:strCache>
                <c:ptCount val="1"/>
                <c:pt idx="0">
                  <c:v>Natural Gas Liquids</c:v>
                </c:pt>
              </c:strCache>
            </c:strRef>
          </c:tx>
          <c:spPr>
            <a:solidFill>
              <a:srgbClr val="00ADFB"/>
            </a:solidFill>
            <a:ln w="25400">
              <a:noFill/>
            </a:ln>
            <a:effectLst/>
          </c:spPr>
          <c:cat>
            <c:numRef>
              <c:f>Sheet3!$A$2:$A$181</c:f>
              <c:numCache>
                <c:formatCode>yyyy\-mm\-dd</c:formatCode>
                <c:ptCount val="180"/>
                <c:pt idx="0">
                  <c:v>43070</c:v>
                </c:pt>
                <c:pt idx="1">
                  <c:v>43040</c:v>
                </c:pt>
                <c:pt idx="2">
                  <c:v>43009</c:v>
                </c:pt>
                <c:pt idx="3">
                  <c:v>42979</c:v>
                </c:pt>
                <c:pt idx="4">
                  <c:v>42948</c:v>
                </c:pt>
                <c:pt idx="5">
                  <c:v>42917</c:v>
                </c:pt>
                <c:pt idx="6">
                  <c:v>42887</c:v>
                </c:pt>
                <c:pt idx="7">
                  <c:v>42856</c:v>
                </c:pt>
                <c:pt idx="8">
                  <c:v>42826</c:v>
                </c:pt>
                <c:pt idx="9">
                  <c:v>42795</c:v>
                </c:pt>
                <c:pt idx="10">
                  <c:v>42767</c:v>
                </c:pt>
                <c:pt idx="11">
                  <c:v>42736</c:v>
                </c:pt>
                <c:pt idx="12">
                  <c:v>42705</c:v>
                </c:pt>
                <c:pt idx="13">
                  <c:v>42675</c:v>
                </c:pt>
                <c:pt idx="14">
                  <c:v>42644</c:v>
                </c:pt>
                <c:pt idx="15">
                  <c:v>42614</c:v>
                </c:pt>
                <c:pt idx="16">
                  <c:v>42583</c:v>
                </c:pt>
                <c:pt idx="17">
                  <c:v>42552</c:v>
                </c:pt>
                <c:pt idx="18">
                  <c:v>42522</c:v>
                </c:pt>
                <c:pt idx="19">
                  <c:v>42491</c:v>
                </c:pt>
                <c:pt idx="20">
                  <c:v>42461</c:v>
                </c:pt>
                <c:pt idx="21">
                  <c:v>42430</c:v>
                </c:pt>
                <c:pt idx="22">
                  <c:v>42401</c:v>
                </c:pt>
                <c:pt idx="23">
                  <c:v>42370</c:v>
                </c:pt>
                <c:pt idx="24">
                  <c:v>42339</c:v>
                </c:pt>
                <c:pt idx="25">
                  <c:v>42309</c:v>
                </c:pt>
                <c:pt idx="26">
                  <c:v>42278</c:v>
                </c:pt>
                <c:pt idx="27">
                  <c:v>42248</c:v>
                </c:pt>
                <c:pt idx="28">
                  <c:v>42217</c:v>
                </c:pt>
                <c:pt idx="29">
                  <c:v>42186</c:v>
                </c:pt>
                <c:pt idx="30">
                  <c:v>42156</c:v>
                </c:pt>
                <c:pt idx="31">
                  <c:v>42125</c:v>
                </c:pt>
                <c:pt idx="32">
                  <c:v>42095</c:v>
                </c:pt>
                <c:pt idx="33">
                  <c:v>42064</c:v>
                </c:pt>
                <c:pt idx="34">
                  <c:v>42036</c:v>
                </c:pt>
                <c:pt idx="35">
                  <c:v>42005</c:v>
                </c:pt>
                <c:pt idx="36">
                  <c:v>41974</c:v>
                </c:pt>
                <c:pt idx="37">
                  <c:v>41944</c:v>
                </c:pt>
                <c:pt idx="38">
                  <c:v>41913</c:v>
                </c:pt>
                <c:pt idx="39">
                  <c:v>41883</c:v>
                </c:pt>
                <c:pt idx="40">
                  <c:v>41852</c:v>
                </c:pt>
                <c:pt idx="41">
                  <c:v>41821</c:v>
                </c:pt>
                <c:pt idx="42">
                  <c:v>41791</c:v>
                </c:pt>
                <c:pt idx="43">
                  <c:v>41760</c:v>
                </c:pt>
                <c:pt idx="44">
                  <c:v>41730</c:v>
                </c:pt>
                <c:pt idx="45">
                  <c:v>41699</c:v>
                </c:pt>
                <c:pt idx="46">
                  <c:v>41671</c:v>
                </c:pt>
                <c:pt idx="47">
                  <c:v>41640</c:v>
                </c:pt>
                <c:pt idx="48">
                  <c:v>41609</c:v>
                </c:pt>
                <c:pt idx="49">
                  <c:v>41579</c:v>
                </c:pt>
                <c:pt idx="50">
                  <c:v>41548</c:v>
                </c:pt>
                <c:pt idx="51">
                  <c:v>41518</c:v>
                </c:pt>
                <c:pt idx="52">
                  <c:v>41487</c:v>
                </c:pt>
                <c:pt idx="53">
                  <c:v>41456</c:v>
                </c:pt>
                <c:pt idx="54">
                  <c:v>41426</c:v>
                </c:pt>
                <c:pt idx="55">
                  <c:v>41395</c:v>
                </c:pt>
                <c:pt idx="56">
                  <c:v>41365</c:v>
                </c:pt>
                <c:pt idx="57">
                  <c:v>41334</c:v>
                </c:pt>
                <c:pt idx="58">
                  <c:v>41306</c:v>
                </c:pt>
                <c:pt idx="59">
                  <c:v>41275</c:v>
                </c:pt>
                <c:pt idx="60">
                  <c:v>41244</c:v>
                </c:pt>
                <c:pt idx="61">
                  <c:v>41214</c:v>
                </c:pt>
                <c:pt idx="62">
                  <c:v>41183</c:v>
                </c:pt>
                <c:pt idx="63">
                  <c:v>41153</c:v>
                </c:pt>
                <c:pt idx="64">
                  <c:v>41122</c:v>
                </c:pt>
                <c:pt idx="65">
                  <c:v>41091</c:v>
                </c:pt>
                <c:pt idx="66">
                  <c:v>41061</c:v>
                </c:pt>
                <c:pt idx="67">
                  <c:v>41030</c:v>
                </c:pt>
                <c:pt idx="68">
                  <c:v>41000</c:v>
                </c:pt>
                <c:pt idx="69">
                  <c:v>40969</c:v>
                </c:pt>
                <c:pt idx="70">
                  <c:v>40940</c:v>
                </c:pt>
                <c:pt idx="71">
                  <c:v>40909</c:v>
                </c:pt>
                <c:pt idx="72">
                  <c:v>40878</c:v>
                </c:pt>
                <c:pt idx="73">
                  <c:v>40848</c:v>
                </c:pt>
                <c:pt idx="74">
                  <c:v>40817</c:v>
                </c:pt>
                <c:pt idx="75">
                  <c:v>40787</c:v>
                </c:pt>
                <c:pt idx="76">
                  <c:v>40756</c:v>
                </c:pt>
                <c:pt idx="77">
                  <c:v>40725</c:v>
                </c:pt>
                <c:pt idx="78">
                  <c:v>40695</c:v>
                </c:pt>
                <c:pt idx="79">
                  <c:v>40664</c:v>
                </c:pt>
                <c:pt idx="80">
                  <c:v>40634</c:v>
                </c:pt>
                <c:pt idx="81">
                  <c:v>40603</c:v>
                </c:pt>
                <c:pt idx="82">
                  <c:v>40575</c:v>
                </c:pt>
                <c:pt idx="83">
                  <c:v>40544</c:v>
                </c:pt>
                <c:pt idx="84">
                  <c:v>40513</c:v>
                </c:pt>
                <c:pt idx="85">
                  <c:v>40483</c:v>
                </c:pt>
                <c:pt idx="86">
                  <c:v>40452</c:v>
                </c:pt>
                <c:pt idx="87">
                  <c:v>40422</c:v>
                </c:pt>
                <c:pt idx="88">
                  <c:v>40391</c:v>
                </c:pt>
                <c:pt idx="89">
                  <c:v>40360</c:v>
                </c:pt>
                <c:pt idx="90">
                  <c:v>40330</c:v>
                </c:pt>
                <c:pt idx="91">
                  <c:v>40299</c:v>
                </c:pt>
                <c:pt idx="92">
                  <c:v>40269</c:v>
                </c:pt>
                <c:pt idx="93">
                  <c:v>40238</c:v>
                </c:pt>
                <c:pt idx="94">
                  <c:v>40210</c:v>
                </c:pt>
                <c:pt idx="95">
                  <c:v>40179</c:v>
                </c:pt>
                <c:pt idx="96">
                  <c:v>40148</c:v>
                </c:pt>
                <c:pt idx="97">
                  <c:v>40118</c:v>
                </c:pt>
                <c:pt idx="98">
                  <c:v>40087</c:v>
                </c:pt>
                <c:pt idx="99">
                  <c:v>40057</c:v>
                </c:pt>
                <c:pt idx="100">
                  <c:v>40026</c:v>
                </c:pt>
                <c:pt idx="101">
                  <c:v>39995</c:v>
                </c:pt>
                <c:pt idx="102">
                  <c:v>39965</c:v>
                </c:pt>
                <c:pt idx="103">
                  <c:v>39934</c:v>
                </c:pt>
                <c:pt idx="104">
                  <c:v>39904</c:v>
                </c:pt>
                <c:pt idx="105">
                  <c:v>39873</c:v>
                </c:pt>
                <c:pt idx="106">
                  <c:v>39845</c:v>
                </c:pt>
                <c:pt idx="107">
                  <c:v>39814</c:v>
                </c:pt>
                <c:pt idx="108">
                  <c:v>39783</c:v>
                </c:pt>
                <c:pt idx="109">
                  <c:v>39753</c:v>
                </c:pt>
                <c:pt idx="110">
                  <c:v>39722</c:v>
                </c:pt>
                <c:pt idx="111">
                  <c:v>39692</c:v>
                </c:pt>
                <c:pt idx="112">
                  <c:v>39661</c:v>
                </c:pt>
                <c:pt idx="113">
                  <c:v>39630</c:v>
                </c:pt>
                <c:pt idx="114">
                  <c:v>39600</c:v>
                </c:pt>
                <c:pt idx="115">
                  <c:v>39569</c:v>
                </c:pt>
                <c:pt idx="116">
                  <c:v>39539</c:v>
                </c:pt>
                <c:pt idx="117">
                  <c:v>39508</c:v>
                </c:pt>
                <c:pt idx="118">
                  <c:v>39479</c:v>
                </c:pt>
                <c:pt idx="119">
                  <c:v>39448</c:v>
                </c:pt>
                <c:pt idx="120">
                  <c:v>39417</c:v>
                </c:pt>
                <c:pt idx="121">
                  <c:v>39387</c:v>
                </c:pt>
                <c:pt idx="122">
                  <c:v>39356</c:v>
                </c:pt>
                <c:pt idx="123">
                  <c:v>39326</c:v>
                </c:pt>
                <c:pt idx="124">
                  <c:v>39295</c:v>
                </c:pt>
                <c:pt idx="125">
                  <c:v>39264</c:v>
                </c:pt>
                <c:pt idx="126">
                  <c:v>39234</c:v>
                </c:pt>
                <c:pt idx="127">
                  <c:v>39203</c:v>
                </c:pt>
                <c:pt idx="128">
                  <c:v>39173</c:v>
                </c:pt>
                <c:pt idx="129">
                  <c:v>39142</c:v>
                </c:pt>
                <c:pt idx="130">
                  <c:v>39114</c:v>
                </c:pt>
                <c:pt idx="131">
                  <c:v>39083</c:v>
                </c:pt>
                <c:pt idx="132">
                  <c:v>39052</c:v>
                </c:pt>
                <c:pt idx="133">
                  <c:v>39022</c:v>
                </c:pt>
                <c:pt idx="134">
                  <c:v>38991</c:v>
                </c:pt>
                <c:pt idx="135">
                  <c:v>38961</c:v>
                </c:pt>
                <c:pt idx="136">
                  <c:v>38930</c:v>
                </c:pt>
                <c:pt idx="137">
                  <c:v>38899</c:v>
                </c:pt>
                <c:pt idx="138">
                  <c:v>38869</c:v>
                </c:pt>
                <c:pt idx="139">
                  <c:v>38838</c:v>
                </c:pt>
                <c:pt idx="140">
                  <c:v>38808</c:v>
                </c:pt>
                <c:pt idx="141">
                  <c:v>38777</c:v>
                </c:pt>
                <c:pt idx="142">
                  <c:v>38749</c:v>
                </c:pt>
                <c:pt idx="143">
                  <c:v>38718</c:v>
                </c:pt>
                <c:pt idx="144">
                  <c:v>38687</c:v>
                </c:pt>
                <c:pt idx="145">
                  <c:v>38657</c:v>
                </c:pt>
                <c:pt idx="146">
                  <c:v>38626</c:v>
                </c:pt>
                <c:pt idx="147">
                  <c:v>38596</c:v>
                </c:pt>
                <c:pt idx="148">
                  <c:v>38565</c:v>
                </c:pt>
                <c:pt idx="149">
                  <c:v>38534</c:v>
                </c:pt>
                <c:pt idx="150">
                  <c:v>38504</c:v>
                </c:pt>
                <c:pt idx="151">
                  <c:v>38473</c:v>
                </c:pt>
                <c:pt idx="152">
                  <c:v>38443</c:v>
                </c:pt>
                <c:pt idx="153">
                  <c:v>38412</c:v>
                </c:pt>
                <c:pt idx="154">
                  <c:v>38384</c:v>
                </c:pt>
                <c:pt idx="155">
                  <c:v>38353</c:v>
                </c:pt>
                <c:pt idx="156">
                  <c:v>38322</c:v>
                </c:pt>
                <c:pt idx="157">
                  <c:v>38292</c:v>
                </c:pt>
                <c:pt idx="158">
                  <c:v>38261</c:v>
                </c:pt>
                <c:pt idx="159">
                  <c:v>38231</c:v>
                </c:pt>
                <c:pt idx="160">
                  <c:v>38200</c:v>
                </c:pt>
                <c:pt idx="161">
                  <c:v>38169</c:v>
                </c:pt>
                <c:pt idx="162">
                  <c:v>38139</c:v>
                </c:pt>
                <c:pt idx="163">
                  <c:v>38108</c:v>
                </c:pt>
                <c:pt idx="164">
                  <c:v>38078</c:v>
                </c:pt>
                <c:pt idx="165">
                  <c:v>38047</c:v>
                </c:pt>
                <c:pt idx="166">
                  <c:v>38018</c:v>
                </c:pt>
                <c:pt idx="167">
                  <c:v>37987</c:v>
                </c:pt>
                <c:pt idx="168">
                  <c:v>37956</c:v>
                </c:pt>
                <c:pt idx="169">
                  <c:v>37926</c:v>
                </c:pt>
                <c:pt idx="170">
                  <c:v>37895</c:v>
                </c:pt>
                <c:pt idx="171">
                  <c:v>37865</c:v>
                </c:pt>
                <c:pt idx="172">
                  <c:v>37834</c:v>
                </c:pt>
                <c:pt idx="173">
                  <c:v>37803</c:v>
                </c:pt>
                <c:pt idx="174">
                  <c:v>37773</c:v>
                </c:pt>
                <c:pt idx="175">
                  <c:v>37742</c:v>
                </c:pt>
                <c:pt idx="176">
                  <c:v>37712</c:v>
                </c:pt>
                <c:pt idx="177">
                  <c:v>37681</c:v>
                </c:pt>
                <c:pt idx="178">
                  <c:v>37653</c:v>
                </c:pt>
                <c:pt idx="179">
                  <c:v>37622</c:v>
                </c:pt>
              </c:numCache>
            </c:numRef>
          </c:cat>
          <c:val>
            <c:numRef>
              <c:f>Sheet3!$K$2:$K$181</c:f>
              <c:numCache>
                <c:formatCode>General</c:formatCode>
                <c:ptCount val="180"/>
                <c:pt idx="0">
                  <c:v>1.546</c:v>
                </c:pt>
                <c:pt idx="1">
                  <c:v>1.5089999999999999</c:v>
                </c:pt>
                <c:pt idx="2">
                  <c:v>1.4330000000000001</c:v>
                </c:pt>
                <c:pt idx="3">
                  <c:v>1.395</c:v>
                </c:pt>
                <c:pt idx="4">
                  <c:v>1.2709999999999999</c:v>
                </c:pt>
                <c:pt idx="5">
                  <c:v>1.274</c:v>
                </c:pt>
                <c:pt idx="6">
                  <c:v>1.2250000000000001</c:v>
                </c:pt>
                <c:pt idx="7">
                  <c:v>1.3320000000000001</c:v>
                </c:pt>
                <c:pt idx="8">
                  <c:v>1.4390000000000001</c:v>
                </c:pt>
                <c:pt idx="9">
                  <c:v>1.532</c:v>
                </c:pt>
                <c:pt idx="10">
                  <c:v>1.3879999999999999</c:v>
                </c:pt>
                <c:pt idx="11">
                  <c:v>1.401999999999999</c:v>
                </c:pt>
                <c:pt idx="12">
                  <c:v>1.4770000000000001</c:v>
                </c:pt>
                <c:pt idx="13">
                  <c:v>1.246</c:v>
                </c:pt>
                <c:pt idx="14">
                  <c:v>1.2330000000000001</c:v>
                </c:pt>
                <c:pt idx="15">
                  <c:v>1.1020000000000001</c:v>
                </c:pt>
                <c:pt idx="16">
                  <c:v>1.0740000000000001</c:v>
                </c:pt>
                <c:pt idx="17">
                  <c:v>1.161</c:v>
                </c:pt>
                <c:pt idx="18">
                  <c:v>1.173</c:v>
                </c:pt>
                <c:pt idx="19">
                  <c:v>1.345</c:v>
                </c:pt>
                <c:pt idx="20">
                  <c:v>1.1499999999999999</c:v>
                </c:pt>
                <c:pt idx="21">
                  <c:v>1.0880000000000001</c:v>
                </c:pt>
                <c:pt idx="22">
                  <c:v>1.2390000000000001</c:v>
                </c:pt>
                <c:pt idx="23">
                  <c:v>1.2450000000000001</c:v>
                </c:pt>
                <c:pt idx="24">
                  <c:v>1.0669999999999999</c:v>
                </c:pt>
                <c:pt idx="25">
                  <c:v>1.08</c:v>
                </c:pt>
                <c:pt idx="26">
                  <c:v>0.95299999999999996</c:v>
                </c:pt>
                <c:pt idx="27">
                  <c:v>1.1359999999999999</c:v>
                </c:pt>
                <c:pt idx="28">
                  <c:v>0.99099999999999999</c:v>
                </c:pt>
                <c:pt idx="29">
                  <c:v>1.0029999999999999</c:v>
                </c:pt>
                <c:pt idx="30">
                  <c:v>0.93200000000000005</c:v>
                </c:pt>
                <c:pt idx="31">
                  <c:v>0.95199999999999996</c:v>
                </c:pt>
                <c:pt idx="32">
                  <c:v>0.90900000000000003</c:v>
                </c:pt>
                <c:pt idx="33">
                  <c:v>0.752</c:v>
                </c:pt>
                <c:pt idx="34">
                  <c:v>1.0209999999999999</c:v>
                </c:pt>
                <c:pt idx="35">
                  <c:v>0.80800000000000005</c:v>
                </c:pt>
                <c:pt idx="36">
                  <c:v>0.81899999999999995</c:v>
                </c:pt>
                <c:pt idx="37">
                  <c:v>0.70199999999999996</c:v>
                </c:pt>
                <c:pt idx="38">
                  <c:v>0.82499999999999996</c:v>
                </c:pt>
                <c:pt idx="39">
                  <c:v>0.76200000000000001</c:v>
                </c:pt>
                <c:pt idx="40">
                  <c:v>0.74199999999999999</c:v>
                </c:pt>
                <c:pt idx="41">
                  <c:v>0.76800000000000002</c:v>
                </c:pt>
                <c:pt idx="42">
                  <c:v>0.67200000000000004</c:v>
                </c:pt>
                <c:pt idx="43">
                  <c:v>0.72199999999999998</c:v>
                </c:pt>
                <c:pt idx="44">
                  <c:v>0.67200000000000004</c:v>
                </c:pt>
                <c:pt idx="45">
                  <c:v>0.59</c:v>
                </c:pt>
                <c:pt idx="46">
                  <c:v>0.55000000000000004</c:v>
                </c:pt>
                <c:pt idx="47">
                  <c:v>0.59699999999999998</c:v>
                </c:pt>
                <c:pt idx="48">
                  <c:v>0.61899999999999999</c:v>
                </c:pt>
                <c:pt idx="49">
                  <c:v>0.496</c:v>
                </c:pt>
                <c:pt idx="50">
                  <c:v>0.67200000000000004</c:v>
                </c:pt>
                <c:pt idx="51">
                  <c:v>0.42599999999999999</c:v>
                </c:pt>
                <c:pt idx="52">
                  <c:v>0.504</c:v>
                </c:pt>
                <c:pt idx="53">
                  <c:v>0.55500000000000005</c:v>
                </c:pt>
                <c:pt idx="54">
                  <c:v>0.35099999999999998</c:v>
                </c:pt>
                <c:pt idx="55">
                  <c:v>0.47099999999999997</c:v>
                </c:pt>
                <c:pt idx="56">
                  <c:v>0.41499999999999998</c:v>
                </c:pt>
                <c:pt idx="57">
                  <c:v>0.43099999999999999</c:v>
                </c:pt>
                <c:pt idx="58">
                  <c:v>0.38900000000000001</c:v>
                </c:pt>
                <c:pt idx="59">
                  <c:v>0.27800000000000002</c:v>
                </c:pt>
                <c:pt idx="60">
                  <c:v>0.32600000000000001</c:v>
                </c:pt>
                <c:pt idx="61">
                  <c:v>0.379</c:v>
                </c:pt>
                <c:pt idx="62">
                  <c:v>0.33100000000000002</c:v>
                </c:pt>
                <c:pt idx="63">
                  <c:v>0.32700000000000001</c:v>
                </c:pt>
                <c:pt idx="64">
                  <c:v>0.28999999999999998</c:v>
                </c:pt>
                <c:pt idx="65">
                  <c:v>0.32100000000000001</c:v>
                </c:pt>
                <c:pt idx="66">
                  <c:v>0.32500000000000001</c:v>
                </c:pt>
                <c:pt idx="67">
                  <c:v>0.27</c:v>
                </c:pt>
                <c:pt idx="68">
                  <c:v>0.32600000000000001</c:v>
                </c:pt>
                <c:pt idx="69">
                  <c:v>0.29699999999999999</c:v>
                </c:pt>
                <c:pt idx="70">
                  <c:v>0.316</c:v>
                </c:pt>
                <c:pt idx="71">
                  <c:v>0.26800000000000002</c:v>
                </c:pt>
                <c:pt idx="72">
                  <c:v>0.24199999999999999</c:v>
                </c:pt>
                <c:pt idx="73">
                  <c:v>0.217</c:v>
                </c:pt>
                <c:pt idx="74">
                  <c:v>0.16800000000000001</c:v>
                </c:pt>
                <c:pt idx="75">
                  <c:v>0.25600000000000001</c:v>
                </c:pt>
                <c:pt idx="76">
                  <c:v>0.253</c:v>
                </c:pt>
                <c:pt idx="77">
                  <c:v>0.26200000000000001</c:v>
                </c:pt>
                <c:pt idx="78">
                  <c:v>0.27600000000000002</c:v>
                </c:pt>
                <c:pt idx="79">
                  <c:v>0.29199999999999998</c:v>
                </c:pt>
                <c:pt idx="80">
                  <c:v>0.34799999999999998</c:v>
                </c:pt>
                <c:pt idx="81">
                  <c:v>0.27</c:v>
                </c:pt>
                <c:pt idx="82">
                  <c:v>0.192</c:v>
                </c:pt>
                <c:pt idx="83">
                  <c:v>0.21299999999999999</c:v>
                </c:pt>
                <c:pt idx="84">
                  <c:v>0.19</c:v>
                </c:pt>
                <c:pt idx="85">
                  <c:v>0.16400000000000001</c:v>
                </c:pt>
                <c:pt idx="86">
                  <c:v>0.17199999999999999</c:v>
                </c:pt>
                <c:pt idx="87">
                  <c:v>0.155</c:v>
                </c:pt>
                <c:pt idx="88">
                  <c:v>0.13200000000000001</c:v>
                </c:pt>
                <c:pt idx="89">
                  <c:v>0.17</c:v>
                </c:pt>
                <c:pt idx="90">
                  <c:v>0.125</c:v>
                </c:pt>
                <c:pt idx="91">
                  <c:v>0.17599999999999999</c:v>
                </c:pt>
                <c:pt idx="92">
                  <c:v>0.17599999999999999</c:v>
                </c:pt>
                <c:pt idx="93">
                  <c:v>0.155</c:v>
                </c:pt>
                <c:pt idx="94">
                  <c:v>0.157</c:v>
                </c:pt>
                <c:pt idx="95">
                  <c:v>0.19400000000000001</c:v>
                </c:pt>
                <c:pt idx="96">
                  <c:v>0.17299999999999999</c:v>
                </c:pt>
                <c:pt idx="97">
                  <c:v>0.156</c:v>
                </c:pt>
                <c:pt idx="98">
                  <c:v>0.16500000000000001</c:v>
                </c:pt>
                <c:pt idx="99">
                  <c:v>0.126</c:v>
                </c:pt>
                <c:pt idx="100">
                  <c:v>0.156</c:v>
                </c:pt>
                <c:pt idx="101">
                  <c:v>0.11899999999999999</c:v>
                </c:pt>
                <c:pt idx="102">
                  <c:v>0.104</c:v>
                </c:pt>
                <c:pt idx="103">
                  <c:v>9.7000000000000003E-2</c:v>
                </c:pt>
                <c:pt idx="104">
                  <c:v>0.13200000000000001</c:v>
                </c:pt>
                <c:pt idx="105">
                  <c:v>0.13500000000000001</c:v>
                </c:pt>
                <c:pt idx="106">
                  <c:v>0.17100000000000001</c:v>
                </c:pt>
                <c:pt idx="107">
                  <c:v>0.13500000000000001</c:v>
                </c:pt>
                <c:pt idx="108">
                  <c:v>7.3999999999999996E-2</c:v>
                </c:pt>
                <c:pt idx="109">
                  <c:v>6.5000000000000002E-2</c:v>
                </c:pt>
                <c:pt idx="110">
                  <c:v>0.10100000000000001</c:v>
                </c:pt>
                <c:pt idx="111">
                  <c:v>5.8000000000000003E-2</c:v>
                </c:pt>
                <c:pt idx="112">
                  <c:v>0.06</c:v>
                </c:pt>
                <c:pt idx="113">
                  <c:v>7.8E-2</c:v>
                </c:pt>
                <c:pt idx="114">
                  <c:v>8.5000000000000006E-2</c:v>
                </c:pt>
                <c:pt idx="115">
                  <c:v>0.123</c:v>
                </c:pt>
                <c:pt idx="116">
                  <c:v>0.115</c:v>
                </c:pt>
                <c:pt idx="117">
                  <c:v>0.14599999999999999</c:v>
                </c:pt>
                <c:pt idx="118">
                  <c:v>0.156</c:v>
                </c:pt>
                <c:pt idx="119">
                  <c:v>0.151</c:v>
                </c:pt>
                <c:pt idx="120">
                  <c:v>7.6999999999999999E-2</c:v>
                </c:pt>
                <c:pt idx="121">
                  <c:v>0.11899999999999999</c:v>
                </c:pt>
                <c:pt idx="122">
                  <c:v>3.5999999999999997E-2</c:v>
                </c:pt>
                <c:pt idx="123">
                  <c:v>4.3999999999999997E-2</c:v>
                </c:pt>
                <c:pt idx="124">
                  <c:v>0.05</c:v>
                </c:pt>
                <c:pt idx="125">
                  <c:v>8.5999999999999993E-2</c:v>
                </c:pt>
                <c:pt idx="126">
                  <c:v>6.9000000000000006E-2</c:v>
                </c:pt>
                <c:pt idx="127">
                  <c:v>6.8000000000000005E-2</c:v>
                </c:pt>
                <c:pt idx="128">
                  <c:v>0.05</c:v>
                </c:pt>
                <c:pt idx="129">
                  <c:v>7.1999999999999995E-2</c:v>
                </c:pt>
                <c:pt idx="130">
                  <c:v>7.5999999999999998E-2</c:v>
                </c:pt>
                <c:pt idx="131">
                  <c:v>9.4E-2</c:v>
                </c:pt>
                <c:pt idx="132">
                  <c:v>6.9000000000000006E-2</c:v>
                </c:pt>
                <c:pt idx="133">
                  <c:v>0.06</c:v>
                </c:pt>
                <c:pt idx="134">
                  <c:v>6.2E-2</c:v>
                </c:pt>
                <c:pt idx="135">
                  <c:v>4.4999999999999998E-2</c:v>
                </c:pt>
                <c:pt idx="136">
                  <c:v>5.5E-2</c:v>
                </c:pt>
                <c:pt idx="137">
                  <c:v>4.9000000000000002E-2</c:v>
                </c:pt>
                <c:pt idx="138">
                  <c:v>6.3E-2</c:v>
                </c:pt>
                <c:pt idx="139">
                  <c:v>5.0999999999999997E-2</c:v>
                </c:pt>
                <c:pt idx="140">
                  <c:v>8.8999999999999996E-2</c:v>
                </c:pt>
                <c:pt idx="141">
                  <c:v>8.2000000000000003E-2</c:v>
                </c:pt>
                <c:pt idx="142">
                  <c:v>0.121</c:v>
                </c:pt>
                <c:pt idx="143">
                  <c:v>7.1999999999999995E-2</c:v>
                </c:pt>
                <c:pt idx="144">
                  <c:v>5.5E-2</c:v>
                </c:pt>
                <c:pt idx="145">
                  <c:v>5.1999999999999998E-2</c:v>
                </c:pt>
                <c:pt idx="146">
                  <c:v>5.6000000000000001E-2</c:v>
                </c:pt>
                <c:pt idx="147">
                  <c:v>4.8000000000000001E-2</c:v>
                </c:pt>
                <c:pt idx="148">
                  <c:v>0.08</c:v>
                </c:pt>
                <c:pt idx="149">
                  <c:v>7.9000000000000001E-2</c:v>
                </c:pt>
                <c:pt idx="150">
                  <c:v>6.3E-2</c:v>
                </c:pt>
                <c:pt idx="151">
                  <c:v>6.6000000000000003E-2</c:v>
                </c:pt>
                <c:pt idx="152">
                  <c:v>6.3E-2</c:v>
                </c:pt>
                <c:pt idx="153">
                  <c:v>5.6000000000000001E-2</c:v>
                </c:pt>
                <c:pt idx="154">
                  <c:v>6.0999999999999999E-2</c:v>
                </c:pt>
                <c:pt idx="155">
                  <c:v>3.5000000000000003E-2</c:v>
                </c:pt>
                <c:pt idx="156">
                  <c:v>5.8999999999999997E-2</c:v>
                </c:pt>
                <c:pt idx="157">
                  <c:v>3.3000000000000002E-2</c:v>
                </c:pt>
                <c:pt idx="158">
                  <c:v>3.2000000000000001E-2</c:v>
                </c:pt>
                <c:pt idx="159">
                  <c:v>4.5999999999999999E-2</c:v>
                </c:pt>
                <c:pt idx="160">
                  <c:v>0.04</c:v>
                </c:pt>
                <c:pt idx="161">
                  <c:v>0.05</c:v>
                </c:pt>
                <c:pt idx="162">
                  <c:v>5.5E-2</c:v>
                </c:pt>
                <c:pt idx="163">
                  <c:v>3.3000000000000002E-2</c:v>
                </c:pt>
                <c:pt idx="164">
                  <c:v>4.9000000000000002E-2</c:v>
                </c:pt>
                <c:pt idx="165">
                  <c:v>3.5000000000000003E-2</c:v>
                </c:pt>
                <c:pt idx="166">
                  <c:v>5.8000000000000003E-2</c:v>
                </c:pt>
                <c:pt idx="167">
                  <c:v>5.8999999999999997E-2</c:v>
                </c:pt>
                <c:pt idx="168">
                  <c:v>5.6000000000000001E-2</c:v>
                </c:pt>
                <c:pt idx="169">
                  <c:v>3.1E-2</c:v>
                </c:pt>
                <c:pt idx="170">
                  <c:v>2.5000000000000001E-2</c:v>
                </c:pt>
                <c:pt idx="171">
                  <c:v>2.9000000000000001E-2</c:v>
                </c:pt>
                <c:pt idx="172">
                  <c:v>5.3999999999999999E-2</c:v>
                </c:pt>
                <c:pt idx="173">
                  <c:v>4.7E-2</c:v>
                </c:pt>
                <c:pt idx="174">
                  <c:v>4.4999999999999998E-2</c:v>
                </c:pt>
                <c:pt idx="175">
                  <c:v>7.0999999999999994E-2</c:v>
                </c:pt>
                <c:pt idx="176">
                  <c:v>5.0999999999999997E-2</c:v>
                </c:pt>
                <c:pt idx="177">
                  <c:v>5.0999999999999997E-2</c:v>
                </c:pt>
                <c:pt idx="178">
                  <c:v>0.13</c:v>
                </c:pt>
                <c:pt idx="179">
                  <c:v>0.11600000000000001</c:v>
                </c:pt>
              </c:numCache>
            </c:numRef>
          </c:val>
          <c:extLst>
            <c:ext xmlns:c16="http://schemas.microsoft.com/office/drawing/2014/chart" uri="{C3380CC4-5D6E-409C-BE32-E72D297353CC}">
              <c16:uniqueId val="{00000007-2E45-4B98-90DC-45AE07010617}"/>
            </c:ext>
          </c:extLst>
        </c:ser>
        <c:ser>
          <c:idx val="3"/>
          <c:order val="3"/>
          <c:tx>
            <c:strRef>
              <c:f>Sheet3!$E$1</c:f>
              <c:strCache>
                <c:ptCount val="1"/>
                <c:pt idx="0">
                  <c:v>Petroleum Products</c:v>
                </c:pt>
              </c:strCache>
            </c:strRef>
          </c:tx>
          <c:spPr>
            <a:solidFill>
              <a:schemeClr val="accent4"/>
            </a:solidFill>
            <a:ln w="25400">
              <a:noFill/>
            </a:ln>
            <a:effectLst/>
          </c:spPr>
          <c:cat>
            <c:numRef>
              <c:f>Sheet3!$A$2:$A$181</c:f>
              <c:numCache>
                <c:formatCode>yyyy\-mm\-dd</c:formatCode>
                <c:ptCount val="180"/>
                <c:pt idx="0">
                  <c:v>43070</c:v>
                </c:pt>
                <c:pt idx="1">
                  <c:v>43040</c:v>
                </c:pt>
                <c:pt idx="2">
                  <c:v>43009</c:v>
                </c:pt>
                <c:pt idx="3">
                  <c:v>42979</c:v>
                </c:pt>
                <c:pt idx="4">
                  <c:v>42948</c:v>
                </c:pt>
                <c:pt idx="5">
                  <c:v>42917</c:v>
                </c:pt>
                <c:pt idx="6">
                  <c:v>42887</c:v>
                </c:pt>
                <c:pt idx="7">
                  <c:v>42856</c:v>
                </c:pt>
                <c:pt idx="8">
                  <c:v>42826</c:v>
                </c:pt>
                <c:pt idx="9">
                  <c:v>42795</c:v>
                </c:pt>
                <c:pt idx="10">
                  <c:v>42767</c:v>
                </c:pt>
                <c:pt idx="11">
                  <c:v>42736</c:v>
                </c:pt>
                <c:pt idx="12">
                  <c:v>42705</c:v>
                </c:pt>
                <c:pt idx="13">
                  <c:v>42675</c:v>
                </c:pt>
                <c:pt idx="14">
                  <c:v>42644</c:v>
                </c:pt>
                <c:pt idx="15">
                  <c:v>42614</c:v>
                </c:pt>
                <c:pt idx="16">
                  <c:v>42583</c:v>
                </c:pt>
                <c:pt idx="17">
                  <c:v>42552</c:v>
                </c:pt>
                <c:pt idx="18">
                  <c:v>42522</c:v>
                </c:pt>
                <c:pt idx="19">
                  <c:v>42491</c:v>
                </c:pt>
                <c:pt idx="20">
                  <c:v>42461</c:v>
                </c:pt>
                <c:pt idx="21">
                  <c:v>42430</c:v>
                </c:pt>
                <c:pt idx="22">
                  <c:v>42401</c:v>
                </c:pt>
                <c:pt idx="23">
                  <c:v>42370</c:v>
                </c:pt>
                <c:pt idx="24">
                  <c:v>42339</c:v>
                </c:pt>
                <c:pt idx="25">
                  <c:v>42309</c:v>
                </c:pt>
                <c:pt idx="26">
                  <c:v>42278</c:v>
                </c:pt>
                <c:pt idx="27">
                  <c:v>42248</c:v>
                </c:pt>
                <c:pt idx="28">
                  <c:v>42217</c:v>
                </c:pt>
                <c:pt idx="29">
                  <c:v>42186</c:v>
                </c:pt>
                <c:pt idx="30">
                  <c:v>42156</c:v>
                </c:pt>
                <c:pt idx="31">
                  <c:v>42125</c:v>
                </c:pt>
                <c:pt idx="32">
                  <c:v>42095</c:v>
                </c:pt>
                <c:pt idx="33">
                  <c:v>42064</c:v>
                </c:pt>
                <c:pt idx="34">
                  <c:v>42036</c:v>
                </c:pt>
                <c:pt idx="35">
                  <c:v>42005</c:v>
                </c:pt>
                <c:pt idx="36">
                  <c:v>41974</c:v>
                </c:pt>
                <c:pt idx="37">
                  <c:v>41944</c:v>
                </c:pt>
                <c:pt idx="38">
                  <c:v>41913</c:v>
                </c:pt>
                <c:pt idx="39">
                  <c:v>41883</c:v>
                </c:pt>
                <c:pt idx="40">
                  <c:v>41852</c:v>
                </c:pt>
                <c:pt idx="41">
                  <c:v>41821</c:v>
                </c:pt>
                <c:pt idx="42">
                  <c:v>41791</c:v>
                </c:pt>
                <c:pt idx="43">
                  <c:v>41760</c:v>
                </c:pt>
                <c:pt idx="44">
                  <c:v>41730</c:v>
                </c:pt>
                <c:pt idx="45">
                  <c:v>41699</c:v>
                </c:pt>
                <c:pt idx="46">
                  <c:v>41671</c:v>
                </c:pt>
                <c:pt idx="47">
                  <c:v>41640</c:v>
                </c:pt>
                <c:pt idx="48">
                  <c:v>41609</c:v>
                </c:pt>
                <c:pt idx="49">
                  <c:v>41579</c:v>
                </c:pt>
                <c:pt idx="50">
                  <c:v>41548</c:v>
                </c:pt>
                <c:pt idx="51">
                  <c:v>41518</c:v>
                </c:pt>
                <c:pt idx="52">
                  <c:v>41487</c:v>
                </c:pt>
                <c:pt idx="53">
                  <c:v>41456</c:v>
                </c:pt>
                <c:pt idx="54">
                  <c:v>41426</c:v>
                </c:pt>
                <c:pt idx="55">
                  <c:v>41395</c:v>
                </c:pt>
                <c:pt idx="56">
                  <c:v>41365</c:v>
                </c:pt>
                <c:pt idx="57">
                  <c:v>41334</c:v>
                </c:pt>
                <c:pt idx="58">
                  <c:v>41306</c:v>
                </c:pt>
                <c:pt idx="59">
                  <c:v>41275</c:v>
                </c:pt>
                <c:pt idx="60">
                  <c:v>41244</c:v>
                </c:pt>
                <c:pt idx="61">
                  <c:v>41214</c:v>
                </c:pt>
                <c:pt idx="62">
                  <c:v>41183</c:v>
                </c:pt>
                <c:pt idx="63">
                  <c:v>41153</c:v>
                </c:pt>
                <c:pt idx="64">
                  <c:v>41122</c:v>
                </c:pt>
                <c:pt idx="65">
                  <c:v>41091</c:v>
                </c:pt>
                <c:pt idx="66">
                  <c:v>41061</c:v>
                </c:pt>
                <c:pt idx="67">
                  <c:v>41030</c:v>
                </c:pt>
                <c:pt idx="68">
                  <c:v>41000</c:v>
                </c:pt>
                <c:pt idx="69">
                  <c:v>40969</c:v>
                </c:pt>
                <c:pt idx="70">
                  <c:v>40940</c:v>
                </c:pt>
                <c:pt idx="71">
                  <c:v>40909</c:v>
                </c:pt>
                <c:pt idx="72">
                  <c:v>40878</c:v>
                </c:pt>
                <c:pt idx="73">
                  <c:v>40848</c:v>
                </c:pt>
                <c:pt idx="74">
                  <c:v>40817</c:v>
                </c:pt>
                <c:pt idx="75">
                  <c:v>40787</c:v>
                </c:pt>
                <c:pt idx="76">
                  <c:v>40756</c:v>
                </c:pt>
                <c:pt idx="77">
                  <c:v>40725</c:v>
                </c:pt>
                <c:pt idx="78">
                  <c:v>40695</c:v>
                </c:pt>
                <c:pt idx="79">
                  <c:v>40664</c:v>
                </c:pt>
                <c:pt idx="80">
                  <c:v>40634</c:v>
                </c:pt>
                <c:pt idx="81">
                  <c:v>40603</c:v>
                </c:pt>
                <c:pt idx="82">
                  <c:v>40575</c:v>
                </c:pt>
                <c:pt idx="83">
                  <c:v>40544</c:v>
                </c:pt>
                <c:pt idx="84">
                  <c:v>40513</c:v>
                </c:pt>
                <c:pt idx="85">
                  <c:v>40483</c:v>
                </c:pt>
                <c:pt idx="86">
                  <c:v>40452</c:v>
                </c:pt>
                <c:pt idx="87">
                  <c:v>40422</c:v>
                </c:pt>
                <c:pt idx="88">
                  <c:v>40391</c:v>
                </c:pt>
                <c:pt idx="89">
                  <c:v>40360</c:v>
                </c:pt>
                <c:pt idx="90">
                  <c:v>40330</c:v>
                </c:pt>
                <c:pt idx="91">
                  <c:v>40299</c:v>
                </c:pt>
                <c:pt idx="92">
                  <c:v>40269</c:v>
                </c:pt>
                <c:pt idx="93">
                  <c:v>40238</c:v>
                </c:pt>
                <c:pt idx="94">
                  <c:v>40210</c:v>
                </c:pt>
                <c:pt idx="95">
                  <c:v>40179</c:v>
                </c:pt>
                <c:pt idx="96">
                  <c:v>40148</c:v>
                </c:pt>
                <c:pt idx="97">
                  <c:v>40118</c:v>
                </c:pt>
                <c:pt idx="98">
                  <c:v>40087</c:v>
                </c:pt>
                <c:pt idx="99">
                  <c:v>40057</c:v>
                </c:pt>
                <c:pt idx="100">
                  <c:v>40026</c:v>
                </c:pt>
                <c:pt idx="101">
                  <c:v>39995</c:v>
                </c:pt>
                <c:pt idx="102">
                  <c:v>39965</c:v>
                </c:pt>
                <c:pt idx="103">
                  <c:v>39934</c:v>
                </c:pt>
                <c:pt idx="104">
                  <c:v>39904</c:v>
                </c:pt>
                <c:pt idx="105">
                  <c:v>39873</c:v>
                </c:pt>
                <c:pt idx="106">
                  <c:v>39845</c:v>
                </c:pt>
                <c:pt idx="107">
                  <c:v>39814</c:v>
                </c:pt>
                <c:pt idx="108">
                  <c:v>39783</c:v>
                </c:pt>
                <c:pt idx="109">
                  <c:v>39753</c:v>
                </c:pt>
                <c:pt idx="110">
                  <c:v>39722</c:v>
                </c:pt>
                <c:pt idx="111">
                  <c:v>39692</c:v>
                </c:pt>
                <c:pt idx="112">
                  <c:v>39661</c:v>
                </c:pt>
                <c:pt idx="113">
                  <c:v>39630</c:v>
                </c:pt>
                <c:pt idx="114">
                  <c:v>39600</c:v>
                </c:pt>
                <c:pt idx="115">
                  <c:v>39569</c:v>
                </c:pt>
                <c:pt idx="116">
                  <c:v>39539</c:v>
                </c:pt>
                <c:pt idx="117">
                  <c:v>39508</c:v>
                </c:pt>
                <c:pt idx="118">
                  <c:v>39479</c:v>
                </c:pt>
                <c:pt idx="119">
                  <c:v>39448</c:v>
                </c:pt>
                <c:pt idx="120">
                  <c:v>39417</c:v>
                </c:pt>
                <c:pt idx="121">
                  <c:v>39387</c:v>
                </c:pt>
                <c:pt idx="122">
                  <c:v>39356</c:v>
                </c:pt>
                <c:pt idx="123">
                  <c:v>39326</c:v>
                </c:pt>
                <c:pt idx="124">
                  <c:v>39295</c:v>
                </c:pt>
                <c:pt idx="125">
                  <c:v>39264</c:v>
                </c:pt>
                <c:pt idx="126">
                  <c:v>39234</c:v>
                </c:pt>
                <c:pt idx="127">
                  <c:v>39203</c:v>
                </c:pt>
                <c:pt idx="128">
                  <c:v>39173</c:v>
                </c:pt>
                <c:pt idx="129">
                  <c:v>39142</c:v>
                </c:pt>
                <c:pt idx="130">
                  <c:v>39114</c:v>
                </c:pt>
                <c:pt idx="131">
                  <c:v>39083</c:v>
                </c:pt>
                <c:pt idx="132">
                  <c:v>39052</c:v>
                </c:pt>
                <c:pt idx="133">
                  <c:v>39022</c:v>
                </c:pt>
                <c:pt idx="134">
                  <c:v>38991</c:v>
                </c:pt>
                <c:pt idx="135">
                  <c:v>38961</c:v>
                </c:pt>
                <c:pt idx="136">
                  <c:v>38930</c:v>
                </c:pt>
                <c:pt idx="137">
                  <c:v>38899</c:v>
                </c:pt>
                <c:pt idx="138">
                  <c:v>38869</c:v>
                </c:pt>
                <c:pt idx="139">
                  <c:v>38838</c:v>
                </c:pt>
                <c:pt idx="140">
                  <c:v>38808</c:v>
                </c:pt>
                <c:pt idx="141">
                  <c:v>38777</c:v>
                </c:pt>
                <c:pt idx="142">
                  <c:v>38749</c:v>
                </c:pt>
                <c:pt idx="143">
                  <c:v>38718</c:v>
                </c:pt>
                <c:pt idx="144">
                  <c:v>38687</c:v>
                </c:pt>
                <c:pt idx="145">
                  <c:v>38657</c:v>
                </c:pt>
                <c:pt idx="146">
                  <c:v>38626</c:v>
                </c:pt>
                <c:pt idx="147">
                  <c:v>38596</c:v>
                </c:pt>
                <c:pt idx="148">
                  <c:v>38565</c:v>
                </c:pt>
                <c:pt idx="149">
                  <c:v>38534</c:v>
                </c:pt>
                <c:pt idx="150">
                  <c:v>38504</c:v>
                </c:pt>
                <c:pt idx="151">
                  <c:v>38473</c:v>
                </c:pt>
                <c:pt idx="152">
                  <c:v>38443</c:v>
                </c:pt>
                <c:pt idx="153">
                  <c:v>38412</c:v>
                </c:pt>
                <c:pt idx="154">
                  <c:v>38384</c:v>
                </c:pt>
                <c:pt idx="155">
                  <c:v>38353</c:v>
                </c:pt>
                <c:pt idx="156">
                  <c:v>38322</c:v>
                </c:pt>
                <c:pt idx="157">
                  <c:v>38292</c:v>
                </c:pt>
                <c:pt idx="158">
                  <c:v>38261</c:v>
                </c:pt>
                <c:pt idx="159">
                  <c:v>38231</c:v>
                </c:pt>
                <c:pt idx="160">
                  <c:v>38200</c:v>
                </c:pt>
                <c:pt idx="161">
                  <c:v>38169</c:v>
                </c:pt>
                <c:pt idx="162">
                  <c:v>38139</c:v>
                </c:pt>
                <c:pt idx="163">
                  <c:v>38108</c:v>
                </c:pt>
                <c:pt idx="164">
                  <c:v>38078</c:v>
                </c:pt>
                <c:pt idx="165">
                  <c:v>38047</c:v>
                </c:pt>
                <c:pt idx="166">
                  <c:v>38018</c:v>
                </c:pt>
                <c:pt idx="167">
                  <c:v>37987</c:v>
                </c:pt>
                <c:pt idx="168">
                  <c:v>37956</c:v>
                </c:pt>
                <c:pt idx="169">
                  <c:v>37926</c:v>
                </c:pt>
                <c:pt idx="170">
                  <c:v>37895</c:v>
                </c:pt>
                <c:pt idx="171">
                  <c:v>37865</c:v>
                </c:pt>
                <c:pt idx="172">
                  <c:v>37834</c:v>
                </c:pt>
                <c:pt idx="173">
                  <c:v>37803</c:v>
                </c:pt>
                <c:pt idx="174">
                  <c:v>37773</c:v>
                </c:pt>
                <c:pt idx="175">
                  <c:v>37742</c:v>
                </c:pt>
                <c:pt idx="176">
                  <c:v>37712</c:v>
                </c:pt>
                <c:pt idx="177">
                  <c:v>37681</c:v>
                </c:pt>
                <c:pt idx="178">
                  <c:v>37653</c:v>
                </c:pt>
                <c:pt idx="179">
                  <c:v>37622</c:v>
                </c:pt>
              </c:numCache>
            </c:numRef>
          </c:cat>
          <c:val>
            <c:numRef>
              <c:f>Sheet3!$E$2:$E$181</c:f>
            </c:numRef>
          </c:val>
          <c:extLst>
            <c:ext xmlns:c16="http://schemas.microsoft.com/office/drawing/2014/chart" uri="{C3380CC4-5D6E-409C-BE32-E72D297353CC}">
              <c16:uniqueId val="{00000008-2E45-4B98-90DC-45AE07010617}"/>
            </c:ext>
          </c:extLst>
        </c:ser>
        <c:ser>
          <c:idx val="4"/>
          <c:order val="4"/>
          <c:tx>
            <c:strRef>
              <c:f>Sheet3!$F$1</c:f>
              <c:strCache>
                <c:ptCount val="1"/>
                <c:pt idx="0">
                  <c:v>date</c:v>
                </c:pt>
              </c:strCache>
            </c:strRef>
          </c:tx>
          <c:spPr>
            <a:solidFill>
              <a:schemeClr val="accent5"/>
            </a:solidFill>
            <a:ln w="25400">
              <a:noFill/>
            </a:ln>
            <a:effectLst/>
          </c:spPr>
          <c:cat>
            <c:numRef>
              <c:f>Sheet3!$A$2:$A$181</c:f>
              <c:numCache>
                <c:formatCode>yyyy\-mm\-dd</c:formatCode>
                <c:ptCount val="180"/>
                <c:pt idx="0">
                  <c:v>43070</c:v>
                </c:pt>
                <c:pt idx="1">
                  <c:v>43040</c:v>
                </c:pt>
                <c:pt idx="2">
                  <c:v>43009</c:v>
                </c:pt>
                <c:pt idx="3">
                  <c:v>42979</c:v>
                </c:pt>
                <c:pt idx="4">
                  <c:v>42948</c:v>
                </c:pt>
                <c:pt idx="5">
                  <c:v>42917</c:v>
                </c:pt>
                <c:pt idx="6">
                  <c:v>42887</c:v>
                </c:pt>
                <c:pt idx="7">
                  <c:v>42856</c:v>
                </c:pt>
                <c:pt idx="8">
                  <c:v>42826</c:v>
                </c:pt>
                <c:pt idx="9">
                  <c:v>42795</c:v>
                </c:pt>
                <c:pt idx="10">
                  <c:v>42767</c:v>
                </c:pt>
                <c:pt idx="11">
                  <c:v>42736</c:v>
                </c:pt>
                <c:pt idx="12">
                  <c:v>42705</c:v>
                </c:pt>
                <c:pt idx="13">
                  <c:v>42675</c:v>
                </c:pt>
                <c:pt idx="14">
                  <c:v>42644</c:v>
                </c:pt>
                <c:pt idx="15">
                  <c:v>42614</c:v>
                </c:pt>
                <c:pt idx="16">
                  <c:v>42583</c:v>
                </c:pt>
                <c:pt idx="17">
                  <c:v>42552</c:v>
                </c:pt>
                <c:pt idx="18">
                  <c:v>42522</c:v>
                </c:pt>
                <c:pt idx="19">
                  <c:v>42491</c:v>
                </c:pt>
                <c:pt idx="20">
                  <c:v>42461</c:v>
                </c:pt>
                <c:pt idx="21">
                  <c:v>42430</c:v>
                </c:pt>
                <c:pt idx="22">
                  <c:v>42401</c:v>
                </c:pt>
                <c:pt idx="23">
                  <c:v>42370</c:v>
                </c:pt>
                <c:pt idx="24">
                  <c:v>42339</c:v>
                </c:pt>
                <c:pt idx="25">
                  <c:v>42309</c:v>
                </c:pt>
                <c:pt idx="26">
                  <c:v>42278</c:v>
                </c:pt>
                <c:pt idx="27">
                  <c:v>42248</c:v>
                </c:pt>
                <c:pt idx="28">
                  <c:v>42217</c:v>
                </c:pt>
                <c:pt idx="29">
                  <c:v>42186</c:v>
                </c:pt>
                <c:pt idx="30">
                  <c:v>42156</c:v>
                </c:pt>
                <c:pt idx="31">
                  <c:v>42125</c:v>
                </c:pt>
                <c:pt idx="32">
                  <c:v>42095</c:v>
                </c:pt>
                <c:pt idx="33">
                  <c:v>42064</c:v>
                </c:pt>
                <c:pt idx="34">
                  <c:v>42036</c:v>
                </c:pt>
                <c:pt idx="35">
                  <c:v>42005</c:v>
                </c:pt>
                <c:pt idx="36">
                  <c:v>41974</c:v>
                </c:pt>
                <c:pt idx="37">
                  <c:v>41944</c:v>
                </c:pt>
                <c:pt idx="38">
                  <c:v>41913</c:v>
                </c:pt>
                <c:pt idx="39">
                  <c:v>41883</c:v>
                </c:pt>
                <c:pt idx="40">
                  <c:v>41852</c:v>
                </c:pt>
                <c:pt idx="41">
                  <c:v>41821</c:v>
                </c:pt>
                <c:pt idx="42">
                  <c:v>41791</c:v>
                </c:pt>
                <c:pt idx="43">
                  <c:v>41760</c:v>
                </c:pt>
                <c:pt idx="44">
                  <c:v>41730</c:v>
                </c:pt>
                <c:pt idx="45">
                  <c:v>41699</c:v>
                </c:pt>
                <c:pt idx="46">
                  <c:v>41671</c:v>
                </c:pt>
                <c:pt idx="47">
                  <c:v>41640</c:v>
                </c:pt>
                <c:pt idx="48">
                  <c:v>41609</c:v>
                </c:pt>
                <c:pt idx="49">
                  <c:v>41579</c:v>
                </c:pt>
                <c:pt idx="50">
                  <c:v>41548</c:v>
                </c:pt>
                <c:pt idx="51">
                  <c:v>41518</c:v>
                </c:pt>
                <c:pt idx="52">
                  <c:v>41487</c:v>
                </c:pt>
                <c:pt idx="53">
                  <c:v>41456</c:v>
                </c:pt>
                <c:pt idx="54">
                  <c:v>41426</c:v>
                </c:pt>
                <c:pt idx="55">
                  <c:v>41395</c:v>
                </c:pt>
                <c:pt idx="56">
                  <c:v>41365</c:v>
                </c:pt>
                <c:pt idx="57">
                  <c:v>41334</c:v>
                </c:pt>
                <c:pt idx="58">
                  <c:v>41306</c:v>
                </c:pt>
                <c:pt idx="59">
                  <c:v>41275</c:v>
                </c:pt>
                <c:pt idx="60">
                  <c:v>41244</c:v>
                </c:pt>
                <c:pt idx="61">
                  <c:v>41214</c:v>
                </c:pt>
                <c:pt idx="62">
                  <c:v>41183</c:v>
                </c:pt>
                <c:pt idx="63">
                  <c:v>41153</c:v>
                </c:pt>
                <c:pt idx="64">
                  <c:v>41122</c:v>
                </c:pt>
                <c:pt idx="65">
                  <c:v>41091</c:v>
                </c:pt>
                <c:pt idx="66">
                  <c:v>41061</c:v>
                </c:pt>
                <c:pt idx="67">
                  <c:v>41030</c:v>
                </c:pt>
                <c:pt idx="68">
                  <c:v>41000</c:v>
                </c:pt>
                <c:pt idx="69">
                  <c:v>40969</c:v>
                </c:pt>
                <c:pt idx="70">
                  <c:v>40940</c:v>
                </c:pt>
                <c:pt idx="71">
                  <c:v>40909</c:v>
                </c:pt>
                <c:pt idx="72">
                  <c:v>40878</c:v>
                </c:pt>
                <c:pt idx="73">
                  <c:v>40848</c:v>
                </c:pt>
                <c:pt idx="74">
                  <c:v>40817</c:v>
                </c:pt>
                <c:pt idx="75">
                  <c:v>40787</c:v>
                </c:pt>
                <c:pt idx="76">
                  <c:v>40756</c:v>
                </c:pt>
                <c:pt idx="77">
                  <c:v>40725</c:v>
                </c:pt>
                <c:pt idx="78">
                  <c:v>40695</c:v>
                </c:pt>
                <c:pt idx="79">
                  <c:v>40664</c:v>
                </c:pt>
                <c:pt idx="80">
                  <c:v>40634</c:v>
                </c:pt>
                <c:pt idx="81">
                  <c:v>40603</c:v>
                </c:pt>
                <c:pt idx="82">
                  <c:v>40575</c:v>
                </c:pt>
                <c:pt idx="83">
                  <c:v>40544</c:v>
                </c:pt>
                <c:pt idx="84">
                  <c:v>40513</c:v>
                </c:pt>
                <c:pt idx="85">
                  <c:v>40483</c:v>
                </c:pt>
                <c:pt idx="86">
                  <c:v>40452</c:v>
                </c:pt>
                <c:pt idx="87">
                  <c:v>40422</c:v>
                </c:pt>
                <c:pt idx="88">
                  <c:v>40391</c:v>
                </c:pt>
                <c:pt idx="89">
                  <c:v>40360</c:v>
                </c:pt>
                <c:pt idx="90">
                  <c:v>40330</c:v>
                </c:pt>
                <c:pt idx="91">
                  <c:v>40299</c:v>
                </c:pt>
                <c:pt idx="92">
                  <c:v>40269</c:v>
                </c:pt>
                <c:pt idx="93">
                  <c:v>40238</c:v>
                </c:pt>
                <c:pt idx="94">
                  <c:v>40210</c:v>
                </c:pt>
                <c:pt idx="95">
                  <c:v>40179</c:v>
                </c:pt>
                <c:pt idx="96">
                  <c:v>40148</c:v>
                </c:pt>
                <c:pt idx="97">
                  <c:v>40118</c:v>
                </c:pt>
                <c:pt idx="98">
                  <c:v>40087</c:v>
                </c:pt>
                <c:pt idx="99">
                  <c:v>40057</c:v>
                </c:pt>
                <c:pt idx="100">
                  <c:v>40026</c:v>
                </c:pt>
                <c:pt idx="101">
                  <c:v>39995</c:v>
                </c:pt>
                <c:pt idx="102">
                  <c:v>39965</c:v>
                </c:pt>
                <c:pt idx="103">
                  <c:v>39934</c:v>
                </c:pt>
                <c:pt idx="104">
                  <c:v>39904</c:v>
                </c:pt>
                <c:pt idx="105">
                  <c:v>39873</c:v>
                </c:pt>
                <c:pt idx="106">
                  <c:v>39845</c:v>
                </c:pt>
                <c:pt idx="107">
                  <c:v>39814</c:v>
                </c:pt>
                <c:pt idx="108">
                  <c:v>39783</c:v>
                </c:pt>
                <c:pt idx="109">
                  <c:v>39753</c:v>
                </c:pt>
                <c:pt idx="110">
                  <c:v>39722</c:v>
                </c:pt>
                <c:pt idx="111">
                  <c:v>39692</c:v>
                </c:pt>
                <c:pt idx="112">
                  <c:v>39661</c:v>
                </c:pt>
                <c:pt idx="113">
                  <c:v>39630</c:v>
                </c:pt>
                <c:pt idx="114">
                  <c:v>39600</c:v>
                </c:pt>
                <c:pt idx="115">
                  <c:v>39569</c:v>
                </c:pt>
                <c:pt idx="116">
                  <c:v>39539</c:v>
                </c:pt>
                <c:pt idx="117">
                  <c:v>39508</c:v>
                </c:pt>
                <c:pt idx="118">
                  <c:v>39479</c:v>
                </c:pt>
                <c:pt idx="119">
                  <c:v>39448</c:v>
                </c:pt>
                <c:pt idx="120">
                  <c:v>39417</c:v>
                </c:pt>
                <c:pt idx="121">
                  <c:v>39387</c:v>
                </c:pt>
                <c:pt idx="122">
                  <c:v>39356</c:v>
                </c:pt>
                <c:pt idx="123">
                  <c:v>39326</c:v>
                </c:pt>
                <c:pt idx="124">
                  <c:v>39295</c:v>
                </c:pt>
                <c:pt idx="125">
                  <c:v>39264</c:v>
                </c:pt>
                <c:pt idx="126">
                  <c:v>39234</c:v>
                </c:pt>
                <c:pt idx="127">
                  <c:v>39203</c:v>
                </c:pt>
                <c:pt idx="128">
                  <c:v>39173</c:v>
                </c:pt>
                <c:pt idx="129">
                  <c:v>39142</c:v>
                </c:pt>
                <c:pt idx="130">
                  <c:v>39114</c:v>
                </c:pt>
                <c:pt idx="131">
                  <c:v>39083</c:v>
                </c:pt>
                <c:pt idx="132">
                  <c:v>39052</c:v>
                </c:pt>
                <c:pt idx="133">
                  <c:v>39022</c:v>
                </c:pt>
                <c:pt idx="134">
                  <c:v>38991</c:v>
                </c:pt>
                <c:pt idx="135">
                  <c:v>38961</c:v>
                </c:pt>
                <c:pt idx="136">
                  <c:v>38930</c:v>
                </c:pt>
                <c:pt idx="137">
                  <c:v>38899</c:v>
                </c:pt>
                <c:pt idx="138">
                  <c:v>38869</c:v>
                </c:pt>
                <c:pt idx="139">
                  <c:v>38838</c:v>
                </c:pt>
                <c:pt idx="140">
                  <c:v>38808</c:v>
                </c:pt>
                <c:pt idx="141">
                  <c:v>38777</c:v>
                </c:pt>
                <c:pt idx="142">
                  <c:v>38749</c:v>
                </c:pt>
                <c:pt idx="143">
                  <c:v>38718</c:v>
                </c:pt>
                <c:pt idx="144">
                  <c:v>38687</c:v>
                </c:pt>
                <c:pt idx="145">
                  <c:v>38657</c:v>
                </c:pt>
                <c:pt idx="146">
                  <c:v>38626</c:v>
                </c:pt>
                <c:pt idx="147">
                  <c:v>38596</c:v>
                </c:pt>
                <c:pt idx="148">
                  <c:v>38565</c:v>
                </c:pt>
                <c:pt idx="149">
                  <c:v>38534</c:v>
                </c:pt>
                <c:pt idx="150">
                  <c:v>38504</c:v>
                </c:pt>
                <c:pt idx="151">
                  <c:v>38473</c:v>
                </c:pt>
                <c:pt idx="152">
                  <c:v>38443</c:v>
                </c:pt>
                <c:pt idx="153">
                  <c:v>38412</c:v>
                </c:pt>
                <c:pt idx="154">
                  <c:v>38384</c:v>
                </c:pt>
                <c:pt idx="155">
                  <c:v>38353</c:v>
                </c:pt>
                <c:pt idx="156">
                  <c:v>38322</c:v>
                </c:pt>
                <c:pt idx="157">
                  <c:v>38292</c:v>
                </c:pt>
                <c:pt idx="158">
                  <c:v>38261</c:v>
                </c:pt>
                <c:pt idx="159">
                  <c:v>38231</c:v>
                </c:pt>
                <c:pt idx="160">
                  <c:v>38200</c:v>
                </c:pt>
                <c:pt idx="161">
                  <c:v>38169</c:v>
                </c:pt>
                <c:pt idx="162">
                  <c:v>38139</c:v>
                </c:pt>
                <c:pt idx="163">
                  <c:v>38108</c:v>
                </c:pt>
                <c:pt idx="164">
                  <c:v>38078</c:v>
                </c:pt>
                <c:pt idx="165">
                  <c:v>38047</c:v>
                </c:pt>
                <c:pt idx="166">
                  <c:v>38018</c:v>
                </c:pt>
                <c:pt idx="167">
                  <c:v>37987</c:v>
                </c:pt>
                <c:pt idx="168">
                  <c:v>37956</c:v>
                </c:pt>
                <c:pt idx="169">
                  <c:v>37926</c:v>
                </c:pt>
                <c:pt idx="170">
                  <c:v>37895</c:v>
                </c:pt>
                <c:pt idx="171">
                  <c:v>37865</c:v>
                </c:pt>
                <c:pt idx="172">
                  <c:v>37834</c:v>
                </c:pt>
                <c:pt idx="173">
                  <c:v>37803</c:v>
                </c:pt>
                <c:pt idx="174">
                  <c:v>37773</c:v>
                </c:pt>
                <c:pt idx="175">
                  <c:v>37742</c:v>
                </c:pt>
                <c:pt idx="176">
                  <c:v>37712</c:v>
                </c:pt>
                <c:pt idx="177">
                  <c:v>37681</c:v>
                </c:pt>
                <c:pt idx="178">
                  <c:v>37653</c:v>
                </c:pt>
                <c:pt idx="179">
                  <c:v>37622</c:v>
                </c:pt>
              </c:numCache>
            </c:numRef>
          </c:cat>
          <c:val>
            <c:numRef>
              <c:f>Sheet3!$F$2:$F$181</c:f>
            </c:numRef>
          </c:val>
          <c:extLst>
            <c:ext xmlns:c16="http://schemas.microsoft.com/office/drawing/2014/chart" uri="{C3380CC4-5D6E-409C-BE32-E72D297353CC}">
              <c16:uniqueId val="{00000009-2E45-4B98-90DC-45AE07010617}"/>
            </c:ext>
          </c:extLst>
        </c:ser>
        <c:dLbls>
          <c:showLegendKey val="0"/>
          <c:showVal val="0"/>
          <c:showCatName val="0"/>
          <c:showSerName val="0"/>
          <c:showPercent val="0"/>
          <c:showBubbleSize val="0"/>
        </c:dLbls>
        <c:axId val="-2010945448"/>
        <c:axId val="-2007437064"/>
      </c:areaChart>
      <c:dateAx>
        <c:axId val="-2010945448"/>
        <c:scaling>
          <c:orientation val="minMax"/>
          <c:max val="43101"/>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07437064"/>
        <c:crosses val="autoZero"/>
        <c:auto val="1"/>
        <c:lblOffset val="100"/>
        <c:baseTimeUnit val="months"/>
        <c:majorUnit val="36"/>
        <c:majorTimeUnit val="months"/>
      </c:dateAx>
      <c:valAx>
        <c:axId val="-2007437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10945448"/>
        <c:crosses val="autoZero"/>
        <c:crossBetween val="between"/>
        <c:majorUnit val="2"/>
      </c:valAx>
      <c:spPr>
        <a:noFill/>
        <a:ln>
          <a:noFill/>
        </a:ln>
        <a:effectLst/>
      </c:spPr>
    </c:plotArea>
    <c:legend>
      <c:legendPos val="l"/>
      <c:layout>
        <c:manualLayout>
          <c:xMode val="edge"/>
          <c:yMode val="edge"/>
          <c:x val="7.54285646408491E-2"/>
          <c:y val="6.8100218165150897E-2"/>
          <c:w val="0.19596884625702199"/>
          <c:h val="0.33353373621114601"/>
        </c:manualLayout>
      </c:layout>
      <c:overlay val="0"/>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003D65"/>
                </a:solidFill>
                <a:latin typeface="+mn-lt"/>
                <a:ea typeface="+mn-ea"/>
                <a:cs typeface="+mn-cs"/>
              </a:defRPr>
            </a:pPr>
            <a:r>
              <a:rPr lang="en-US" sz="1800" b="1" dirty="0">
                <a:solidFill>
                  <a:srgbClr val="003D65"/>
                </a:solidFill>
                <a:latin typeface="+mn-lt"/>
              </a:rPr>
              <a:t>IEA New Policies Scenario</a:t>
            </a:r>
          </a:p>
        </c:rich>
      </c:tx>
      <c:layout>
        <c:manualLayout>
          <c:xMode val="edge"/>
          <c:yMode val="edge"/>
          <c:x val="0.39183655361778602"/>
          <c:y val="0"/>
        </c:manualLayout>
      </c:layout>
      <c:overlay val="0"/>
      <c:spPr>
        <a:noFill/>
        <a:ln>
          <a:noFill/>
        </a:ln>
        <a:effectLst/>
      </c:spPr>
    </c:title>
    <c:autoTitleDeleted val="0"/>
    <c:plotArea>
      <c:layout>
        <c:manualLayout>
          <c:layoutTarget val="inner"/>
          <c:xMode val="edge"/>
          <c:yMode val="edge"/>
          <c:x val="3.4872594050743701E-2"/>
          <c:y val="8.6768702527853403E-2"/>
          <c:w val="0.92792833187518198"/>
          <c:h val="0.70134061701950501"/>
        </c:manualLayout>
      </c:layout>
      <c:barChart>
        <c:barDir val="bar"/>
        <c:grouping val="clustered"/>
        <c:varyColors val="0"/>
        <c:ser>
          <c:idx val="0"/>
          <c:order val="0"/>
          <c:spPr>
            <a:solidFill>
              <a:srgbClr val="D1CECB">
                <a:alpha val="71000"/>
              </a:srgbClr>
            </a:solidFill>
            <a:ln w="6350">
              <a:solidFill>
                <a:schemeClr val="bg1"/>
              </a:solidFill>
            </a:ln>
            <a:effectLst/>
          </c:spPr>
          <c:invertIfNegative val="0"/>
          <c:dPt>
            <c:idx val="0"/>
            <c:invertIfNegative val="0"/>
            <c:bubble3D val="0"/>
            <c:spPr>
              <a:solidFill>
                <a:schemeClr val="tx1">
                  <a:alpha val="71000"/>
                </a:schemeClr>
              </a:solidFill>
              <a:ln w="6350">
                <a:solidFill>
                  <a:schemeClr val="bg1"/>
                </a:solidFill>
              </a:ln>
              <a:effectLst/>
            </c:spPr>
            <c:extLst>
              <c:ext xmlns:c16="http://schemas.microsoft.com/office/drawing/2014/chart" uri="{C3380CC4-5D6E-409C-BE32-E72D297353CC}">
                <c16:uniqueId val="{00000001-BED5-4D4E-9BE8-14BA7DCA38F9}"/>
              </c:ext>
            </c:extLst>
          </c:dPt>
          <c:dPt>
            <c:idx val="1"/>
            <c:invertIfNegative val="0"/>
            <c:bubble3D val="0"/>
            <c:spPr>
              <a:solidFill>
                <a:schemeClr val="tx1">
                  <a:lumMod val="50000"/>
                  <a:lumOff val="50000"/>
                  <a:alpha val="71000"/>
                </a:schemeClr>
              </a:solidFill>
              <a:ln w="6350">
                <a:solidFill>
                  <a:schemeClr val="bg1"/>
                </a:solidFill>
              </a:ln>
              <a:effectLst/>
            </c:spPr>
            <c:extLst>
              <c:ext xmlns:c16="http://schemas.microsoft.com/office/drawing/2014/chart" uri="{C3380CC4-5D6E-409C-BE32-E72D297353CC}">
                <c16:uniqueId val="{00000003-BED5-4D4E-9BE8-14BA7DCA38F9}"/>
              </c:ext>
            </c:extLst>
          </c:dPt>
          <c:dPt>
            <c:idx val="2"/>
            <c:invertIfNegative val="0"/>
            <c:bubble3D val="0"/>
            <c:spPr>
              <a:solidFill>
                <a:srgbClr val="7030A0">
                  <a:alpha val="71000"/>
                </a:srgbClr>
              </a:solidFill>
              <a:ln w="6350">
                <a:solidFill>
                  <a:schemeClr val="bg1"/>
                </a:solidFill>
              </a:ln>
              <a:effectLst/>
            </c:spPr>
            <c:extLst>
              <c:ext xmlns:c16="http://schemas.microsoft.com/office/drawing/2014/chart" uri="{C3380CC4-5D6E-409C-BE32-E72D297353CC}">
                <c16:uniqueId val="{00000005-BED5-4D4E-9BE8-14BA7DCA38F9}"/>
              </c:ext>
            </c:extLst>
          </c:dPt>
          <c:dPt>
            <c:idx val="3"/>
            <c:invertIfNegative val="0"/>
            <c:bubble3D val="0"/>
            <c:spPr>
              <a:solidFill>
                <a:srgbClr val="CD5FA0">
                  <a:alpha val="71000"/>
                </a:srgbClr>
              </a:solidFill>
              <a:ln w="6350">
                <a:solidFill>
                  <a:schemeClr val="bg1"/>
                </a:solidFill>
              </a:ln>
              <a:effectLst/>
            </c:spPr>
            <c:extLst>
              <c:ext xmlns:c16="http://schemas.microsoft.com/office/drawing/2014/chart" uri="{C3380CC4-5D6E-409C-BE32-E72D297353CC}">
                <c16:uniqueId val="{00000007-BED5-4D4E-9BE8-14BA7DCA38F9}"/>
              </c:ext>
            </c:extLst>
          </c:dPt>
          <c:dPt>
            <c:idx val="4"/>
            <c:invertIfNegative val="0"/>
            <c:bubble3D val="0"/>
            <c:spPr>
              <a:solidFill>
                <a:srgbClr val="E3C100">
                  <a:alpha val="71000"/>
                </a:srgbClr>
              </a:solidFill>
              <a:ln w="6350">
                <a:solidFill>
                  <a:schemeClr val="bg1"/>
                </a:solidFill>
              </a:ln>
              <a:effectLst/>
            </c:spPr>
            <c:extLst>
              <c:ext xmlns:c16="http://schemas.microsoft.com/office/drawing/2014/chart" uri="{C3380CC4-5D6E-409C-BE32-E72D297353CC}">
                <c16:uniqueId val="{00000009-BED5-4D4E-9BE8-14BA7DCA38F9}"/>
              </c:ext>
            </c:extLst>
          </c:dPt>
          <c:dPt>
            <c:idx val="5"/>
            <c:invertIfNegative val="0"/>
            <c:bubble3D val="0"/>
            <c:spPr>
              <a:solidFill>
                <a:srgbClr val="C00000">
                  <a:alpha val="71000"/>
                </a:srgbClr>
              </a:solidFill>
              <a:ln w="6350">
                <a:solidFill>
                  <a:schemeClr val="bg1"/>
                </a:solidFill>
              </a:ln>
              <a:effectLst/>
            </c:spPr>
            <c:extLst>
              <c:ext xmlns:c16="http://schemas.microsoft.com/office/drawing/2014/chart" uri="{C3380CC4-5D6E-409C-BE32-E72D297353CC}">
                <c16:uniqueId val="{0000000B-BED5-4D4E-9BE8-14BA7DCA38F9}"/>
              </c:ext>
            </c:extLst>
          </c:dPt>
          <c:dPt>
            <c:idx val="6"/>
            <c:invertIfNegative val="0"/>
            <c:bubble3D val="0"/>
            <c:spPr>
              <a:solidFill>
                <a:srgbClr val="FB8800">
                  <a:alpha val="71000"/>
                </a:srgbClr>
              </a:solidFill>
              <a:ln w="6350">
                <a:solidFill>
                  <a:schemeClr val="bg1"/>
                </a:solidFill>
              </a:ln>
              <a:effectLst/>
            </c:spPr>
            <c:extLst>
              <c:ext xmlns:c16="http://schemas.microsoft.com/office/drawing/2014/chart" uri="{C3380CC4-5D6E-409C-BE32-E72D297353CC}">
                <c16:uniqueId val="{0000000D-BED5-4D4E-9BE8-14BA7DCA38F9}"/>
              </c:ext>
            </c:extLst>
          </c:dPt>
          <c:dPt>
            <c:idx val="7"/>
            <c:invertIfNegative val="0"/>
            <c:bubble3D val="0"/>
            <c:spPr>
              <a:solidFill>
                <a:srgbClr val="00ADFB">
                  <a:alpha val="71000"/>
                </a:srgbClr>
              </a:solidFill>
              <a:ln w="6350">
                <a:solidFill>
                  <a:schemeClr val="bg1"/>
                </a:solidFill>
              </a:ln>
              <a:effectLst/>
            </c:spPr>
            <c:extLst>
              <c:ext xmlns:c16="http://schemas.microsoft.com/office/drawing/2014/chart" uri="{C3380CC4-5D6E-409C-BE32-E72D297353CC}">
                <c16:uniqueId val="{0000000F-BED5-4D4E-9BE8-14BA7DCA38F9}"/>
              </c:ext>
            </c:extLst>
          </c:dPt>
          <c:dPt>
            <c:idx val="8"/>
            <c:invertIfNegative val="0"/>
            <c:bubble3D val="0"/>
            <c:spPr>
              <a:solidFill>
                <a:srgbClr val="10BC9F">
                  <a:alpha val="71000"/>
                </a:srgbClr>
              </a:solidFill>
              <a:ln w="6350">
                <a:solidFill>
                  <a:schemeClr val="bg1"/>
                </a:solidFill>
              </a:ln>
              <a:effectLst/>
            </c:spPr>
            <c:extLst>
              <c:ext xmlns:c16="http://schemas.microsoft.com/office/drawing/2014/chart" uri="{C3380CC4-5D6E-409C-BE32-E72D297353CC}">
                <c16:uniqueId val="{00000011-BED5-4D4E-9BE8-14BA7DCA38F9}"/>
              </c:ext>
            </c:extLst>
          </c:dPt>
          <c:dPt>
            <c:idx val="9"/>
            <c:invertIfNegative val="0"/>
            <c:bubble3D val="0"/>
            <c:spPr>
              <a:solidFill>
                <a:srgbClr val="004165">
                  <a:alpha val="71000"/>
                </a:srgbClr>
              </a:solidFill>
              <a:ln w="6350">
                <a:solidFill>
                  <a:schemeClr val="bg1"/>
                </a:solidFill>
              </a:ln>
              <a:effectLst/>
            </c:spPr>
            <c:extLst>
              <c:ext xmlns:c16="http://schemas.microsoft.com/office/drawing/2014/chart" uri="{C3380CC4-5D6E-409C-BE32-E72D297353CC}">
                <c16:uniqueId val="{00000013-BED5-4D4E-9BE8-14BA7DCA38F9}"/>
              </c:ext>
            </c:extLst>
          </c:dPt>
          <c:cat>
            <c:strRef>
              <c:f>'Future Oil Consumption (Region)'!$AF$91:$AF$100</c:f>
              <c:strCache>
                <c:ptCount val="10"/>
                <c:pt idx="0">
                  <c:v>USA</c:v>
                </c:pt>
                <c:pt idx="1">
                  <c:v>Americas</c:v>
                </c:pt>
                <c:pt idx="2">
                  <c:v>Europe</c:v>
                </c:pt>
                <c:pt idx="3">
                  <c:v>Eurasia</c:v>
                </c:pt>
                <c:pt idx="4">
                  <c:v>Middle East</c:v>
                </c:pt>
                <c:pt idx="5">
                  <c:v>Africa</c:v>
                </c:pt>
                <c:pt idx="6">
                  <c:v>China</c:v>
                </c:pt>
                <c:pt idx="7">
                  <c:v>India</c:v>
                </c:pt>
                <c:pt idx="8">
                  <c:v>Asia Pacific</c:v>
                </c:pt>
                <c:pt idx="9">
                  <c:v>Bunkers</c:v>
                </c:pt>
              </c:strCache>
            </c:strRef>
          </c:cat>
          <c:val>
            <c:numRef>
              <c:f>'Future Oil Consumption (Region)'!$AG$91:$AG$100</c:f>
              <c:numCache>
                <c:formatCode>General</c:formatCode>
                <c:ptCount val="10"/>
                <c:pt idx="0">
                  <c:v>-4.3000000000000007</c:v>
                </c:pt>
                <c:pt idx="1">
                  <c:v>0.79999999999999905</c:v>
                </c:pt>
                <c:pt idx="2">
                  <c:v>-4.3000000000000007</c:v>
                </c:pt>
                <c:pt idx="3">
                  <c:v>0.5</c:v>
                </c:pt>
                <c:pt idx="4">
                  <c:v>3.0999999999999992</c:v>
                </c:pt>
                <c:pt idx="5">
                  <c:v>2.2999999999999998</c:v>
                </c:pt>
                <c:pt idx="6">
                  <c:v>4</c:v>
                </c:pt>
                <c:pt idx="7">
                  <c:v>5.2999999999999989</c:v>
                </c:pt>
                <c:pt idx="8">
                  <c:v>0.30000000000000199</c:v>
                </c:pt>
                <c:pt idx="9">
                  <c:v>3.399999999999999</c:v>
                </c:pt>
              </c:numCache>
            </c:numRef>
          </c:val>
          <c:extLst>
            <c:ext xmlns:c16="http://schemas.microsoft.com/office/drawing/2014/chart" uri="{C3380CC4-5D6E-409C-BE32-E72D297353CC}">
              <c16:uniqueId val="{00000014-BED5-4D4E-9BE8-14BA7DCA38F9}"/>
            </c:ext>
          </c:extLst>
        </c:ser>
        <c:dLbls>
          <c:showLegendKey val="0"/>
          <c:showVal val="0"/>
          <c:showCatName val="0"/>
          <c:showSerName val="0"/>
          <c:showPercent val="0"/>
          <c:showBubbleSize val="0"/>
        </c:dLbls>
        <c:gapWidth val="0"/>
        <c:overlap val="-14"/>
        <c:axId val="-2138245320"/>
        <c:axId val="-2141777672"/>
      </c:barChart>
      <c:catAx>
        <c:axId val="-2138245320"/>
        <c:scaling>
          <c:orientation val="minMax"/>
        </c:scaling>
        <c:delete val="0"/>
        <c:axPos val="l"/>
        <c:numFmt formatCode="#,##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141777672"/>
        <c:crosses val="autoZero"/>
        <c:auto val="1"/>
        <c:lblAlgn val="ctr"/>
        <c:lblOffset val="100"/>
        <c:noMultiLvlLbl val="0"/>
      </c:catAx>
      <c:valAx>
        <c:axId val="-2141777672"/>
        <c:scaling>
          <c:orientation val="minMax"/>
          <c:max val="6"/>
          <c:min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latin typeface="+mn-lt"/>
                  </a:rPr>
                  <a:t>Oil Demand Growth (</a:t>
                </a:r>
                <a:r>
                  <a:rPr lang="en-US" dirty="0" err="1">
                    <a:latin typeface="+mn-lt"/>
                  </a:rPr>
                  <a:t>mb</a:t>
                </a:r>
                <a:r>
                  <a:rPr lang="en-US" dirty="0">
                    <a:latin typeface="+mn-lt"/>
                  </a:rPr>
                  <a:t>/d) </a:t>
                </a:r>
              </a:p>
              <a:p>
                <a:pPr>
                  <a:defRPr sz="1800" b="0" i="0" u="none" strike="noStrike" kern="1200" baseline="0">
                    <a:solidFill>
                      <a:schemeClr val="tx1">
                        <a:lumMod val="65000"/>
                        <a:lumOff val="35000"/>
                      </a:schemeClr>
                    </a:solidFill>
                    <a:latin typeface="+mn-lt"/>
                    <a:ea typeface="+mn-ea"/>
                    <a:cs typeface="+mn-cs"/>
                  </a:defRPr>
                </a:pPr>
                <a:r>
                  <a:rPr lang="en-US" dirty="0">
                    <a:latin typeface="+mn-lt"/>
                  </a:rPr>
                  <a:t>2016 – 2040</a:t>
                </a:r>
              </a:p>
            </c:rich>
          </c:tx>
          <c:layout>
            <c:manualLayout>
              <c:xMode val="edge"/>
              <c:yMode val="edge"/>
              <c:x val="0.38774420217783101"/>
              <c:y val="0.86645621377936499"/>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38245320"/>
        <c:crosses val="autoZero"/>
        <c:crossBetween val="between"/>
        <c:majorUnit val="1.5"/>
        <c:minorUnit val="0.3"/>
      </c:valAx>
      <c:spPr>
        <a:noFill/>
        <a:ln>
          <a:noFill/>
        </a:ln>
        <a:effectLst/>
      </c:spPr>
    </c:plotArea>
    <c:plotVisOnly val="1"/>
    <c:dispBlanksAs val="zero"/>
    <c:showDLblsOverMax val="0"/>
  </c:chart>
  <c:spPr>
    <a:noFill/>
    <a:ln>
      <a:noFill/>
    </a:ln>
    <a:effectLst/>
  </c:spPr>
  <c:txPr>
    <a:bodyPr/>
    <a:lstStyle/>
    <a:p>
      <a:pPr>
        <a:defRPr sz="1800">
          <a:latin typeface="Expo Serif Pro" panose="02040502060300020003"/>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277189305585101E-2"/>
          <c:y val="7.7003406067370106E-2"/>
          <c:w val="0.31844856330606502"/>
          <c:h val="0.82737073763474001"/>
        </c:manualLayout>
      </c:layout>
      <c:lineChart>
        <c:grouping val="standard"/>
        <c:varyColors val="0"/>
        <c:ser>
          <c:idx val="1"/>
          <c:order val="0"/>
          <c:tx>
            <c:strRef>
              <c:f>'Graph 2'!$A$3</c:f>
              <c:strCache>
                <c:ptCount val="1"/>
                <c:pt idx="0">
                  <c:v>High Oil and Gas Resource and technology</c:v>
                </c:pt>
              </c:strCache>
            </c:strRef>
          </c:tx>
          <c:spPr>
            <a:ln w="28575" cap="rnd">
              <a:solidFill>
                <a:srgbClr val="DE2D26"/>
              </a:solidFill>
              <a:round/>
            </a:ln>
            <a:effectLst/>
          </c:spPr>
          <c:marker>
            <c:symbol val="none"/>
          </c:marker>
          <c:cat>
            <c:numRef>
              <c:f>'Graph 2'!$B$2:$BJ$2</c:f>
              <c:numCache>
                <c:formatCode>yyyy</c:formatCode>
                <c:ptCount val="61"/>
                <c:pt idx="0">
                  <c:v>29402</c:v>
                </c:pt>
                <c:pt idx="1">
                  <c:v>29767</c:v>
                </c:pt>
                <c:pt idx="2">
                  <c:v>30132</c:v>
                </c:pt>
                <c:pt idx="3">
                  <c:v>30497</c:v>
                </c:pt>
                <c:pt idx="4">
                  <c:v>30863</c:v>
                </c:pt>
                <c:pt idx="5">
                  <c:v>31228</c:v>
                </c:pt>
                <c:pt idx="6">
                  <c:v>31593</c:v>
                </c:pt>
                <c:pt idx="7">
                  <c:v>31958</c:v>
                </c:pt>
                <c:pt idx="8">
                  <c:v>32324</c:v>
                </c:pt>
                <c:pt idx="9">
                  <c:v>32689</c:v>
                </c:pt>
                <c:pt idx="10">
                  <c:v>33054</c:v>
                </c:pt>
                <c:pt idx="11">
                  <c:v>33419</c:v>
                </c:pt>
                <c:pt idx="12">
                  <c:v>33785</c:v>
                </c:pt>
                <c:pt idx="13">
                  <c:v>34150</c:v>
                </c:pt>
                <c:pt idx="14">
                  <c:v>34515</c:v>
                </c:pt>
                <c:pt idx="15">
                  <c:v>34880</c:v>
                </c:pt>
                <c:pt idx="16">
                  <c:v>35246</c:v>
                </c:pt>
                <c:pt idx="17">
                  <c:v>35611</c:v>
                </c:pt>
                <c:pt idx="18">
                  <c:v>35976</c:v>
                </c:pt>
                <c:pt idx="19">
                  <c:v>36341</c:v>
                </c:pt>
                <c:pt idx="20">
                  <c:v>36707</c:v>
                </c:pt>
                <c:pt idx="21">
                  <c:v>37072</c:v>
                </c:pt>
                <c:pt idx="22">
                  <c:v>37437</c:v>
                </c:pt>
                <c:pt idx="23">
                  <c:v>37802</c:v>
                </c:pt>
                <c:pt idx="24">
                  <c:v>38168</c:v>
                </c:pt>
                <c:pt idx="25">
                  <c:v>38533</c:v>
                </c:pt>
                <c:pt idx="26">
                  <c:v>38898</c:v>
                </c:pt>
                <c:pt idx="27">
                  <c:v>39263</c:v>
                </c:pt>
                <c:pt idx="28">
                  <c:v>39629</c:v>
                </c:pt>
                <c:pt idx="29">
                  <c:v>39994</c:v>
                </c:pt>
                <c:pt idx="30">
                  <c:v>40359</c:v>
                </c:pt>
                <c:pt idx="31">
                  <c:v>40724</c:v>
                </c:pt>
                <c:pt idx="32">
                  <c:v>41090</c:v>
                </c:pt>
                <c:pt idx="33">
                  <c:v>41455</c:v>
                </c:pt>
                <c:pt idx="34">
                  <c:v>41820</c:v>
                </c:pt>
                <c:pt idx="35">
                  <c:v>42185</c:v>
                </c:pt>
                <c:pt idx="36" formatCode="General">
                  <c:v>2016</c:v>
                </c:pt>
                <c:pt idx="37" formatCode="General">
                  <c:v>2017</c:v>
                </c:pt>
                <c:pt idx="38" formatCode="General">
                  <c:v>2018</c:v>
                </c:pt>
                <c:pt idx="39" formatCode="General">
                  <c:v>2019</c:v>
                </c:pt>
                <c:pt idx="40" formatCode="General">
                  <c:v>2020</c:v>
                </c:pt>
                <c:pt idx="41" formatCode="General">
                  <c:v>2021</c:v>
                </c:pt>
                <c:pt idx="42" formatCode="General">
                  <c:v>2022</c:v>
                </c:pt>
                <c:pt idx="43" formatCode="General">
                  <c:v>2023</c:v>
                </c:pt>
                <c:pt idx="44" formatCode="General">
                  <c:v>2024</c:v>
                </c:pt>
                <c:pt idx="45" formatCode="General">
                  <c:v>2025</c:v>
                </c:pt>
                <c:pt idx="46" formatCode="General">
                  <c:v>2026</c:v>
                </c:pt>
                <c:pt idx="47" formatCode="General">
                  <c:v>2027</c:v>
                </c:pt>
                <c:pt idx="48" formatCode="General">
                  <c:v>2028</c:v>
                </c:pt>
                <c:pt idx="49" formatCode="General">
                  <c:v>2029</c:v>
                </c:pt>
                <c:pt idx="50" formatCode="General">
                  <c:v>2030</c:v>
                </c:pt>
                <c:pt idx="51" formatCode="General">
                  <c:v>2031</c:v>
                </c:pt>
                <c:pt idx="52" formatCode="General">
                  <c:v>2032</c:v>
                </c:pt>
                <c:pt idx="53" formatCode="General">
                  <c:v>2033</c:v>
                </c:pt>
                <c:pt idx="54" formatCode="General">
                  <c:v>2034</c:v>
                </c:pt>
                <c:pt idx="55" formatCode="General">
                  <c:v>2035</c:v>
                </c:pt>
                <c:pt idx="56" formatCode="General">
                  <c:v>2036</c:v>
                </c:pt>
                <c:pt idx="57" formatCode="General">
                  <c:v>2037</c:v>
                </c:pt>
                <c:pt idx="58" formatCode="General">
                  <c:v>2038</c:v>
                </c:pt>
                <c:pt idx="59" formatCode="General">
                  <c:v>2039</c:v>
                </c:pt>
                <c:pt idx="60" formatCode="General">
                  <c:v>2040</c:v>
                </c:pt>
              </c:numCache>
            </c:numRef>
          </c:cat>
          <c:val>
            <c:numRef>
              <c:f>'Graph 2'!$B$3:$BJ$3</c:f>
              <c:numCache>
                <c:formatCode>General</c:formatCode>
                <c:ptCount val="61"/>
                <c:pt idx="37">
                  <c:v>28.767348999999999</c:v>
                </c:pt>
                <c:pt idx="38">
                  <c:v>29.635238999999999</c:v>
                </c:pt>
                <c:pt idx="39">
                  <c:v>29.710457000000009</c:v>
                </c:pt>
                <c:pt idx="40">
                  <c:v>29.725663999999981</c:v>
                </c:pt>
                <c:pt idx="41">
                  <c:v>30.266220000000001</c:v>
                </c:pt>
                <c:pt idx="42">
                  <c:v>30.746531000000001</c:v>
                </c:pt>
                <c:pt idx="43">
                  <c:v>31.187304999999999</c:v>
                </c:pt>
                <c:pt idx="44">
                  <c:v>31.671633</c:v>
                </c:pt>
                <c:pt idx="45">
                  <c:v>32.022464999999997</c:v>
                </c:pt>
                <c:pt idx="46">
                  <c:v>32.454604999999987</c:v>
                </c:pt>
                <c:pt idx="47">
                  <c:v>32.791134</c:v>
                </c:pt>
                <c:pt idx="48">
                  <c:v>33.122177000000001</c:v>
                </c:pt>
                <c:pt idx="49">
                  <c:v>33.487774000000002</c:v>
                </c:pt>
                <c:pt idx="50">
                  <c:v>33.838852000000003</c:v>
                </c:pt>
                <c:pt idx="51">
                  <c:v>34.034663999999999</c:v>
                </c:pt>
                <c:pt idx="52">
                  <c:v>34.380862999999998</c:v>
                </c:pt>
                <c:pt idx="53">
                  <c:v>34.729294000000003</c:v>
                </c:pt>
                <c:pt idx="54">
                  <c:v>35.231051999999998</c:v>
                </c:pt>
                <c:pt idx="55">
                  <c:v>35.770049999999998</c:v>
                </c:pt>
                <c:pt idx="56">
                  <c:v>36.237609999999997</c:v>
                </c:pt>
                <c:pt idx="57">
                  <c:v>36.684627999999996</c:v>
                </c:pt>
                <c:pt idx="58">
                  <c:v>37.226681000000013</c:v>
                </c:pt>
                <c:pt idx="59">
                  <c:v>37.739754000000012</c:v>
                </c:pt>
                <c:pt idx="60">
                  <c:v>38.134293</c:v>
                </c:pt>
              </c:numCache>
            </c:numRef>
          </c:val>
          <c:smooth val="0"/>
          <c:extLst>
            <c:ext xmlns:c16="http://schemas.microsoft.com/office/drawing/2014/chart" uri="{C3380CC4-5D6E-409C-BE32-E72D297353CC}">
              <c16:uniqueId val="{00000000-FA0D-4E2E-AB51-C0B5DB2B4446}"/>
            </c:ext>
          </c:extLst>
        </c:ser>
        <c:ser>
          <c:idx val="4"/>
          <c:order val="1"/>
          <c:tx>
            <c:strRef>
              <c:f>'Graph 2'!$A$4</c:f>
              <c:strCache>
                <c:ptCount val="1"/>
                <c:pt idx="0">
                  <c:v>High Oil Price</c:v>
                </c:pt>
              </c:strCache>
            </c:strRef>
          </c:tx>
          <c:spPr>
            <a:ln w="28575" cap="rnd">
              <a:solidFill>
                <a:srgbClr val="FB8800"/>
              </a:solidFill>
              <a:round/>
            </a:ln>
            <a:effectLst/>
          </c:spPr>
          <c:marker>
            <c:symbol val="none"/>
          </c:marker>
          <c:cat>
            <c:numRef>
              <c:f>'Graph 2'!$B$2:$BJ$2</c:f>
              <c:numCache>
                <c:formatCode>yyyy</c:formatCode>
                <c:ptCount val="61"/>
                <c:pt idx="0">
                  <c:v>29402</c:v>
                </c:pt>
                <c:pt idx="1">
                  <c:v>29767</c:v>
                </c:pt>
                <c:pt idx="2">
                  <c:v>30132</c:v>
                </c:pt>
                <c:pt idx="3">
                  <c:v>30497</c:v>
                </c:pt>
                <c:pt idx="4">
                  <c:v>30863</c:v>
                </c:pt>
                <c:pt idx="5">
                  <c:v>31228</c:v>
                </c:pt>
                <c:pt idx="6">
                  <c:v>31593</c:v>
                </c:pt>
                <c:pt idx="7">
                  <c:v>31958</c:v>
                </c:pt>
                <c:pt idx="8">
                  <c:v>32324</c:v>
                </c:pt>
                <c:pt idx="9">
                  <c:v>32689</c:v>
                </c:pt>
                <c:pt idx="10">
                  <c:v>33054</c:v>
                </c:pt>
                <c:pt idx="11">
                  <c:v>33419</c:v>
                </c:pt>
                <c:pt idx="12">
                  <c:v>33785</c:v>
                </c:pt>
                <c:pt idx="13">
                  <c:v>34150</c:v>
                </c:pt>
                <c:pt idx="14">
                  <c:v>34515</c:v>
                </c:pt>
                <c:pt idx="15">
                  <c:v>34880</c:v>
                </c:pt>
                <c:pt idx="16">
                  <c:v>35246</c:v>
                </c:pt>
                <c:pt idx="17">
                  <c:v>35611</c:v>
                </c:pt>
                <c:pt idx="18">
                  <c:v>35976</c:v>
                </c:pt>
                <c:pt idx="19">
                  <c:v>36341</c:v>
                </c:pt>
                <c:pt idx="20">
                  <c:v>36707</c:v>
                </c:pt>
                <c:pt idx="21">
                  <c:v>37072</c:v>
                </c:pt>
                <c:pt idx="22">
                  <c:v>37437</c:v>
                </c:pt>
                <c:pt idx="23">
                  <c:v>37802</c:v>
                </c:pt>
                <c:pt idx="24">
                  <c:v>38168</c:v>
                </c:pt>
                <c:pt idx="25">
                  <c:v>38533</c:v>
                </c:pt>
                <c:pt idx="26">
                  <c:v>38898</c:v>
                </c:pt>
                <c:pt idx="27">
                  <c:v>39263</c:v>
                </c:pt>
                <c:pt idx="28">
                  <c:v>39629</c:v>
                </c:pt>
                <c:pt idx="29">
                  <c:v>39994</c:v>
                </c:pt>
                <c:pt idx="30">
                  <c:v>40359</c:v>
                </c:pt>
                <c:pt idx="31">
                  <c:v>40724</c:v>
                </c:pt>
                <c:pt idx="32">
                  <c:v>41090</c:v>
                </c:pt>
                <c:pt idx="33">
                  <c:v>41455</c:v>
                </c:pt>
                <c:pt idx="34">
                  <c:v>41820</c:v>
                </c:pt>
                <c:pt idx="35">
                  <c:v>42185</c:v>
                </c:pt>
                <c:pt idx="36" formatCode="General">
                  <c:v>2016</c:v>
                </c:pt>
                <c:pt idx="37" formatCode="General">
                  <c:v>2017</c:v>
                </c:pt>
                <c:pt idx="38" formatCode="General">
                  <c:v>2018</c:v>
                </c:pt>
                <c:pt idx="39" formatCode="General">
                  <c:v>2019</c:v>
                </c:pt>
                <c:pt idx="40" formatCode="General">
                  <c:v>2020</c:v>
                </c:pt>
                <c:pt idx="41" formatCode="General">
                  <c:v>2021</c:v>
                </c:pt>
                <c:pt idx="42" formatCode="General">
                  <c:v>2022</c:v>
                </c:pt>
                <c:pt idx="43" formatCode="General">
                  <c:v>2023</c:v>
                </c:pt>
                <c:pt idx="44" formatCode="General">
                  <c:v>2024</c:v>
                </c:pt>
                <c:pt idx="45" formatCode="General">
                  <c:v>2025</c:v>
                </c:pt>
                <c:pt idx="46" formatCode="General">
                  <c:v>2026</c:v>
                </c:pt>
                <c:pt idx="47" formatCode="General">
                  <c:v>2027</c:v>
                </c:pt>
                <c:pt idx="48" formatCode="General">
                  <c:v>2028</c:v>
                </c:pt>
                <c:pt idx="49" formatCode="General">
                  <c:v>2029</c:v>
                </c:pt>
                <c:pt idx="50" formatCode="General">
                  <c:v>2030</c:v>
                </c:pt>
                <c:pt idx="51" formatCode="General">
                  <c:v>2031</c:v>
                </c:pt>
                <c:pt idx="52" formatCode="General">
                  <c:v>2032</c:v>
                </c:pt>
                <c:pt idx="53" formatCode="General">
                  <c:v>2033</c:v>
                </c:pt>
                <c:pt idx="54" formatCode="General">
                  <c:v>2034</c:v>
                </c:pt>
                <c:pt idx="55" formatCode="General">
                  <c:v>2035</c:v>
                </c:pt>
                <c:pt idx="56" formatCode="General">
                  <c:v>2036</c:v>
                </c:pt>
                <c:pt idx="57" formatCode="General">
                  <c:v>2037</c:v>
                </c:pt>
                <c:pt idx="58" formatCode="General">
                  <c:v>2038</c:v>
                </c:pt>
                <c:pt idx="59" formatCode="General">
                  <c:v>2039</c:v>
                </c:pt>
                <c:pt idx="60" formatCode="General">
                  <c:v>2040</c:v>
                </c:pt>
              </c:numCache>
            </c:numRef>
          </c:cat>
          <c:val>
            <c:numRef>
              <c:f>'Graph 2'!$B$4:$BJ$4</c:f>
              <c:numCache>
                <c:formatCode>General</c:formatCode>
                <c:ptCount val="61"/>
                <c:pt idx="37">
                  <c:v>29.03227</c:v>
                </c:pt>
                <c:pt idx="38">
                  <c:v>30.16309</c:v>
                </c:pt>
                <c:pt idx="39">
                  <c:v>29.982442999999918</c:v>
                </c:pt>
                <c:pt idx="40">
                  <c:v>29.564526000000001</c:v>
                </c:pt>
                <c:pt idx="41">
                  <c:v>29.460251</c:v>
                </c:pt>
                <c:pt idx="42">
                  <c:v>29.370625</c:v>
                </c:pt>
                <c:pt idx="43">
                  <c:v>29.447758</c:v>
                </c:pt>
                <c:pt idx="44">
                  <c:v>29.725812999999999</c:v>
                </c:pt>
                <c:pt idx="45">
                  <c:v>30.208027000000001</c:v>
                </c:pt>
                <c:pt idx="46">
                  <c:v>30.785371999999999</c:v>
                </c:pt>
                <c:pt idx="47">
                  <c:v>31.167959</c:v>
                </c:pt>
                <c:pt idx="48">
                  <c:v>31.502078999999991</c:v>
                </c:pt>
                <c:pt idx="49">
                  <c:v>31.854710000000001</c:v>
                </c:pt>
                <c:pt idx="50">
                  <c:v>32.049191</c:v>
                </c:pt>
                <c:pt idx="51">
                  <c:v>32.221684000000003</c:v>
                </c:pt>
                <c:pt idx="52">
                  <c:v>32.331322</c:v>
                </c:pt>
                <c:pt idx="53">
                  <c:v>32.515453000000001</c:v>
                </c:pt>
                <c:pt idx="54">
                  <c:v>32.793488000000011</c:v>
                </c:pt>
                <c:pt idx="55">
                  <c:v>33.282043000000002</c:v>
                </c:pt>
                <c:pt idx="56">
                  <c:v>33.591904</c:v>
                </c:pt>
                <c:pt idx="57">
                  <c:v>34.006222000000001</c:v>
                </c:pt>
                <c:pt idx="58">
                  <c:v>34.406894999999999</c:v>
                </c:pt>
                <c:pt idx="59">
                  <c:v>34.842148000000002</c:v>
                </c:pt>
                <c:pt idx="60">
                  <c:v>35.225357000000002</c:v>
                </c:pt>
              </c:numCache>
            </c:numRef>
          </c:val>
          <c:smooth val="0"/>
          <c:extLst>
            <c:ext xmlns:c16="http://schemas.microsoft.com/office/drawing/2014/chart" uri="{C3380CC4-5D6E-409C-BE32-E72D297353CC}">
              <c16:uniqueId val="{00000001-FA0D-4E2E-AB51-C0B5DB2B4446}"/>
            </c:ext>
          </c:extLst>
        </c:ser>
        <c:ser>
          <c:idx val="2"/>
          <c:order val="2"/>
          <c:tx>
            <c:strRef>
              <c:f>'Graph 2'!$A$5</c:f>
              <c:strCache>
                <c:ptCount val="1"/>
                <c:pt idx="0">
                  <c:v>High Economic Growth</c:v>
                </c:pt>
              </c:strCache>
            </c:strRef>
          </c:tx>
          <c:spPr>
            <a:ln w="28575" cap="rnd">
              <a:solidFill>
                <a:srgbClr val="E3C100"/>
              </a:solidFill>
              <a:round/>
            </a:ln>
            <a:effectLst/>
          </c:spPr>
          <c:marker>
            <c:symbol val="none"/>
          </c:marker>
          <c:cat>
            <c:numRef>
              <c:f>'Graph 2'!$B$2:$BJ$2</c:f>
              <c:numCache>
                <c:formatCode>yyyy</c:formatCode>
                <c:ptCount val="61"/>
                <c:pt idx="0">
                  <c:v>29402</c:v>
                </c:pt>
                <c:pt idx="1">
                  <c:v>29767</c:v>
                </c:pt>
                <c:pt idx="2">
                  <c:v>30132</c:v>
                </c:pt>
                <c:pt idx="3">
                  <c:v>30497</c:v>
                </c:pt>
                <c:pt idx="4">
                  <c:v>30863</c:v>
                </c:pt>
                <c:pt idx="5">
                  <c:v>31228</c:v>
                </c:pt>
                <c:pt idx="6">
                  <c:v>31593</c:v>
                </c:pt>
                <c:pt idx="7">
                  <c:v>31958</c:v>
                </c:pt>
                <c:pt idx="8">
                  <c:v>32324</c:v>
                </c:pt>
                <c:pt idx="9">
                  <c:v>32689</c:v>
                </c:pt>
                <c:pt idx="10">
                  <c:v>33054</c:v>
                </c:pt>
                <c:pt idx="11">
                  <c:v>33419</c:v>
                </c:pt>
                <c:pt idx="12">
                  <c:v>33785</c:v>
                </c:pt>
                <c:pt idx="13">
                  <c:v>34150</c:v>
                </c:pt>
                <c:pt idx="14">
                  <c:v>34515</c:v>
                </c:pt>
                <c:pt idx="15">
                  <c:v>34880</c:v>
                </c:pt>
                <c:pt idx="16">
                  <c:v>35246</c:v>
                </c:pt>
                <c:pt idx="17">
                  <c:v>35611</c:v>
                </c:pt>
                <c:pt idx="18">
                  <c:v>35976</c:v>
                </c:pt>
                <c:pt idx="19">
                  <c:v>36341</c:v>
                </c:pt>
                <c:pt idx="20">
                  <c:v>36707</c:v>
                </c:pt>
                <c:pt idx="21">
                  <c:v>37072</c:v>
                </c:pt>
                <c:pt idx="22">
                  <c:v>37437</c:v>
                </c:pt>
                <c:pt idx="23">
                  <c:v>37802</c:v>
                </c:pt>
                <c:pt idx="24">
                  <c:v>38168</c:v>
                </c:pt>
                <c:pt idx="25">
                  <c:v>38533</c:v>
                </c:pt>
                <c:pt idx="26">
                  <c:v>38898</c:v>
                </c:pt>
                <c:pt idx="27">
                  <c:v>39263</c:v>
                </c:pt>
                <c:pt idx="28">
                  <c:v>39629</c:v>
                </c:pt>
                <c:pt idx="29">
                  <c:v>39994</c:v>
                </c:pt>
                <c:pt idx="30">
                  <c:v>40359</c:v>
                </c:pt>
                <c:pt idx="31">
                  <c:v>40724</c:v>
                </c:pt>
                <c:pt idx="32">
                  <c:v>41090</c:v>
                </c:pt>
                <c:pt idx="33">
                  <c:v>41455</c:v>
                </c:pt>
                <c:pt idx="34">
                  <c:v>41820</c:v>
                </c:pt>
                <c:pt idx="35">
                  <c:v>42185</c:v>
                </c:pt>
                <c:pt idx="36" formatCode="General">
                  <c:v>2016</c:v>
                </c:pt>
                <c:pt idx="37" formatCode="General">
                  <c:v>2017</c:v>
                </c:pt>
                <c:pt idx="38" formatCode="General">
                  <c:v>2018</c:v>
                </c:pt>
                <c:pt idx="39" formatCode="General">
                  <c:v>2019</c:v>
                </c:pt>
                <c:pt idx="40" formatCode="General">
                  <c:v>2020</c:v>
                </c:pt>
                <c:pt idx="41" formatCode="General">
                  <c:v>2021</c:v>
                </c:pt>
                <c:pt idx="42" formatCode="General">
                  <c:v>2022</c:v>
                </c:pt>
                <c:pt idx="43" formatCode="General">
                  <c:v>2023</c:v>
                </c:pt>
                <c:pt idx="44" formatCode="General">
                  <c:v>2024</c:v>
                </c:pt>
                <c:pt idx="45" formatCode="General">
                  <c:v>2025</c:v>
                </c:pt>
                <c:pt idx="46" formatCode="General">
                  <c:v>2026</c:v>
                </c:pt>
                <c:pt idx="47" formatCode="General">
                  <c:v>2027</c:v>
                </c:pt>
                <c:pt idx="48" formatCode="General">
                  <c:v>2028</c:v>
                </c:pt>
                <c:pt idx="49" formatCode="General">
                  <c:v>2029</c:v>
                </c:pt>
                <c:pt idx="50" formatCode="General">
                  <c:v>2030</c:v>
                </c:pt>
                <c:pt idx="51" formatCode="General">
                  <c:v>2031</c:v>
                </c:pt>
                <c:pt idx="52" formatCode="General">
                  <c:v>2032</c:v>
                </c:pt>
                <c:pt idx="53" formatCode="General">
                  <c:v>2033</c:v>
                </c:pt>
                <c:pt idx="54" formatCode="General">
                  <c:v>2034</c:v>
                </c:pt>
                <c:pt idx="55" formatCode="General">
                  <c:v>2035</c:v>
                </c:pt>
                <c:pt idx="56" formatCode="General">
                  <c:v>2036</c:v>
                </c:pt>
                <c:pt idx="57" formatCode="General">
                  <c:v>2037</c:v>
                </c:pt>
                <c:pt idx="58" formatCode="General">
                  <c:v>2038</c:v>
                </c:pt>
                <c:pt idx="59" formatCode="General">
                  <c:v>2039</c:v>
                </c:pt>
                <c:pt idx="60" formatCode="General">
                  <c:v>2040</c:v>
                </c:pt>
              </c:numCache>
            </c:numRef>
          </c:cat>
          <c:val>
            <c:numRef>
              <c:f>'Graph 2'!$B$5:$BJ$5</c:f>
              <c:numCache>
                <c:formatCode>General</c:formatCode>
                <c:ptCount val="61"/>
                <c:pt idx="37">
                  <c:v>28.699617</c:v>
                </c:pt>
                <c:pt idx="38">
                  <c:v>29.054811000000001</c:v>
                </c:pt>
                <c:pt idx="39">
                  <c:v>28.84574899999998</c:v>
                </c:pt>
                <c:pt idx="40">
                  <c:v>28.353314999999991</c:v>
                </c:pt>
                <c:pt idx="41">
                  <c:v>28.251062000000001</c:v>
                </c:pt>
                <c:pt idx="42">
                  <c:v>28.338484000000001</c:v>
                </c:pt>
                <c:pt idx="43">
                  <c:v>28.465119999999921</c:v>
                </c:pt>
                <c:pt idx="44">
                  <c:v>28.877936999999999</c:v>
                </c:pt>
                <c:pt idx="45">
                  <c:v>29.266494999999999</c:v>
                </c:pt>
                <c:pt idx="46">
                  <c:v>29.815829999999991</c:v>
                </c:pt>
                <c:pt idx="47">
                  <c:v>30.071819000000001</c:v>
                </c:pt>
                <c:pt idx="48">
                  <c:v>30.301691000000009</c:v>
                </c:pt>
                <c:pt idx="49">
                  <c:v>30.620073000000001</c:v>
                </c:pt>
                <c:pt idx="50">
                  <c:v>30.908391999999999</c:v>
                </c:pt>
                <c:pt idx="51">
                  <c:v>31.079246999999999</c:v>
                </c:pt>
                <c:pt idx="52">
                  <c:v>31.396066999999999</c:v>
                </c:pt>
                <c:pt idx="53">
                  <c:v>31.691717000000001</c:v>
                </c:pt>
                <c:pt idx="54">
                  <c:v>32.153168000000001</c:v>
                </c:pt>
                <c:pt idx="55">
                  <c:v>32.585941000000012</c:v>
                </c:pt>
                <c:pt idx="56">
                  <c:v>32.859310000000001</c:v>
                </c:pt>
                <c:pt idx="57">
                  <c:v>33.166409000000002</c:v>
                </c:pt>
                <c:pt idx="58">
                  <c:v>33.617961999999999</c:v>
                </c:pt>
                <c:pt idx="59">
                  <c:v>34.088676</c:v>
                </c:pt>
                <c:pt idx="60">
                  <c:v>34.429141999999999</c:v>
                </c:pt>
              </c:numCache>
            </c:numRef>
          </c:val>
          <c:smooth val="0"/>
          <c:extLst>
            <c:ext xmlns:c16="http://schemas.microsoft.com/office/drawing/2014/chart" uri="{C3380CC4-5D6E-409C-BE32-E72D297353CC}">
              <c16:uniqueId val="{00000002-FA0D-4E2E-AB51-C0B5DB2B4446}"/>
            </c:ext>
          </c:extLst>
        </c:ser>
        <c:ser>
          <c:idx val="0"/>
          <c:order val="3"/>
          <c:tx>
            <c:v>Reference</c:v>
          </c:tx>
          <c:spPr>
            <a:ln w="28575" cap="rnd">
              <a:solidFill>
                <a:srgbClr val="10BC9F"/>
              </a:solidFill>
              <a:round/>
            </a:ln>
            <a:effectLst/>
          </c:spPr>
          <c:marker>
            <c:symbol val="none"/>
          </c:marker>
          <c:cat>
            <c:numRef>
              <c:f>'Graph 2'!$B$2:$BJ$2</c:f>
              <c:numCache>
                <c:formatCode>yyyy</c:formatCode>
                <c:ptCount val="61"/>
                <c:pt idx="0">
                  <c:v>29402</c:v>
                </c:pt>
                <c:pt idx="1">
                  <c:v>29767</c:v>
                </c:pt>
                <c:pt idx="2">
                  <c:v>30132</c:v>
                </c:pt>
                <c:pt idx="3">
                  <c:v>30497</c:v>
                </c:pt>
                <c:pt idx="4">
                  <c:v>30863</c:v>
                </c:pt>
                <c:pt idx="5">
                  <c:v>31228</c:v>
                </c:pt>
                <c:pt idx="6">
                  <c:v>31593</c:v>
                </c:pt>
                <c:pt idx="7">
                  <c:v>31958</c:v>
                </c:pt>
                <c:pt idx="8">
                  <c:v>32324</c:v>
                </c:pt>
                <c:pt idx="9">
                  <c:v>32689</c:v>
                </c:pt>
                <c:pt idx="10">
                  <c:v>33054</c:v>
                </c:pt>
                <c:pt idx="11">
                  <c:v>33419</c:v>
                </c:pt>
                <c:pt idx="12">
                  <c:v>33785</c:v>
                </c:pt>
                <c:pt idx="13">
                  <c:v>34150</c:v>
                </c:pt>
                <c:pt idx="14">
                  <c:v>34515</c:v>
                </c:pt>
                <c:pt idx="15">
                  <c:v>34880</c:v>
                </c:pt>
                <c:pt idx="16">
                  <c:v>35246</c:v>
                </c:pt>
                <c:pt idx="17">
                  <c:v>35611</c:v>
                </c:pt>
                <c:pt idx="18">
                  <c:v>35976</c:v>
                </c:pt>
                <c:pt idx="19">
                  <c:v>36341</c:v>
                </c:pt>
                <c:pt idx="20">
                  <c:v>36707</c:v>
                </c:pt>
                <c:pt idx="21">
                  <c:v>37072</c:v>
                </c:pt>
                <c:pt idx="22">
                  <c:v>37437</c:v>
                </c:pt>
                <c:pt idx="23">
                  <c:v>37802</c:v>
                </c:pt>
                <c:pt idx="24">
                  <c:v>38168</c:v>
                </c:pt>
                <c:pt idx="25">
                  <c:v>38533</c:v>
                </c:pt>
                <c:pt idx="26">
                  <c:v>38898</c:v>
                </c:pt>
                <c:pt idx="27">
                  <c:v>39263</c:v>
                </c:pt>
                <c:pt idx="28">
                  <c:v>39629</c:v>
                </c:pt>
                <c:pt idx="29">
                  <c:v>39994</c:v>
                </c:pt>
                <c:pt idx="30">
                  <c:v>40359</c:v>
                </c:pt>
                <c:pt idx="31">
                  <c:v>40724</c:v>
                </c:pt>
                <c:pt idx="32">
                  <c:v>41090</c:v>
                </c:pt>
                <c:pt idx="33">
                  <c:v>41455</c:v>
                </c:pt>
                <c:pt idx="34">
                  <c:v>41820</c:v>
                </c:pt>
                <c:pt idx="35">
                  <c:v>42185</c:v>
                </c:pt>
                <c:pt idx="36" formatCode="General">
                  <c:v>2016</c:v>
                </c:pt>
                <c:pt idx="37" formatCode="General">
                  <c:v>2017</c:v>
                </c:pt>
                <c:pt idx="38" formatCode="General">
                  <c:v>2018</c:v>
                </c:pt>
                <c:pt idx="39" formatCode="General">
                  <c:v>2019</c:v>
                </c:pt>
                <c:pt idx="40" formatCode="General">
                  <c:v>2020</c:v>
                </c:pt>
                <c:pt idx="41" formatCode="General">
                  <c:v>2021</c:v>
                </c:pt>
                <c:pt idx="42" formatCode="General">
                  <c:v>2022</c:v>
                </c:pt>
                <c:pt idx="43" formatCode="General">
                  <c:v>2023</c:v>
                </c:pt>
                <c:pt idx="44" formatCode="General">
                  <c:v>2024</c:v>
                </c:pt>
                <c:pt idx="45" formatCode="General">
                  <c:v>2025</c:v>
                </c:pt>
                <c:pt idx="46" formatCode="General">
                  <c:v>2026</c:v>
                </c:pt>
                <c:pt idx="47" formatCode="General">
                  <c:v>2027</c:v>
                </c:pt>
                <c:pt idx="48" formatCode="General">
                  <c:v>2028</c:v>
                </c:pt>
                <c:pt idx="49" formatCode="General">
                  <c:v>2029</c:v>
                </c:pt>
                <c:pt idx="50" formatCode="General">
                  <c:v>2030</c:v>
                </c:pt>
                <c:pt idx="51" formatCode="General">
                  <c:v>2031</c:v>
                </c:pt>
                <c:pt idx="52" formatCode="General">
                  <c:v>2032</c:v>
                </c:pt>
                <c:pt idx="53" formatCode="General">
                  <c:v>2033</c:v>
                </c:pt>
                <c:pt idx="54" formatCode="General">
                  <c:v>2034</c:v>
                </c:pt>
                <c:pt idx="55" formatCode="General">
                  <c:v>2035</c:v>
                </c:pt>
                <c:pt idx="56" formatCode="General">
                  <c:v>2036</c:v>
                </c:pt>
                <c:pt idx="57" formatCode="General">
                  <c:v>2037</c:v>
                </c:pt>
                <c:pt idx="58" formatCode="General">
                  <c:v>2038</c:v>
                </c:pt>
                <c:pt idx="59" formatCode="General">
                  <c:v>2039</c:v>
                </c:pt>
                <c:pt idx="60" formatCode="General">
                  <c:v>2040</c:v>
                </c:pt>
              </c:numCache>
            </c:numRef>
          </c:cat>
          <c:val>
            <c:numRef>
              <c:f>'Graph 2'!$B$6:$BJ$6</c:f>
              <c:numCache>
                <c:formatCode>General</c:formatCode>
                <c:ptCount val="61"/>
                <c:pt idx="0">
                  <c:v>19.877293000000009</c:v>
                </c:pt>
                <c:pt idx="1">
                  <c:v>19.403858</c:v>
                </c:pt>
                <c:pt idx="2">
                  <c:v>18.001055000000001</c:v>
                </c:pt>
                <c:pt idx="3">
                  <c:v>16.834911999999999</c:v>
                </c:pt>
                <c:pt idx="4">
                  <c:v>17.95052699999998</c:v>
                </c:pt>
                <c:pt idx="5">
                  <c:v>17.280943000000001</c:v>
                </c:pt>
                <c:pt idx="6">
                  <c:v>16.221295999999999</c:v>
                </c:pt>
                <c:pt idx="7">
                  <c:v>17.210809000000001</c:v>
                </c:pt>
                <c:pt idx="8">
                  <c:v>18.029585000000001</c:v>
                </c:pt>
                <c:pt idx="9">
                  <c:v>19.118997</c:v>
                </c:pt>
                <c:pt idx="10">
                  <c:v>19.173556000000001</c:v>
                </c:pt>
                <c:pt idx="11">
                  <c:v>19.562066999999999</c:v>
                </c:pt>
                <c:pt idx="12">
                  <c:v>20.22822799999998</c:v>
                </c:pt>
                <c:pt idx="13">
                  <c:v>20.789842</c:v>
                </c:pt>
                <c:pt idx="14">
                  <c:v>21.247098000000001</c:v>
                </c:pt>
                <c:pt idx="15">
                  <c:v>22.206889</c:v>
                </c:pt>
                <c:pt idx="16">
                  <c:v>22.609080000000009</c:v>
                </c:pt>
                <c:pt idx="17">
                  <c:v>22.737342000000002</c:v>
                </c:pt>
                <c:pt idx="18">
                  <c:v>22.245956</c:v>
                </c:pt>
                <c:pt idx="19">
                  <c:v>22.405151</c:v>
                </c:pt>
                <c:pt idx="20">
                  <c:v>23.333120999999991</c:v>
                </c:pt>
                <c:pt idx="21">
                  <c:v>22.238624000000002</c:v>
                </c:pt>
                <c:pt idx="22">
                  <c:v>23.027021000000001</c:v>
                </c:pt>
                <c:pt idx="23">
                  <c:v>22.276502000000001</c:v>
                </c:pt>
                <c:pt idx="24">
                  <c:v>22.40254599999998</c:v>
                </c:pt>
                <c:pt idx="25">
                  <c:v>22.014434000000001</c:v>
                </c:pt>
                <c:pt idx="26">
                  <c:v>21.699071</c:v>
                </c:pt>
                <c:pt idx="27">
                  <c:v>23.103793</c:v>
                </c:pt>
                <c:pt idx="28">
                  <c:v>23.277008000000009</c:v>
                </c:pt>
                <c:pt idx="29">
                  <c:v>22.910078000000009</c:v>
                </c:pt>
                <c:pt idx="30">
                  <c:v>24.086796999999979</c:v>
                </c:pt>
                <c:pt idx="31">
                  <c:v>24.477425</c:v>
                </c:pt>
                <c:pt idx="32">
                  <c:v>25.538487</c:v>
                </c:pt>
                <c:pt idx="33">
                  <c:v>26.155071</c:v>
                </c:pt>
                <c:pt idx="34">
                  <c:v>26.593375000000009</c:v>
                </c:pt>
                <c:pt idx="35">
                  <c:v>27.243857999999999</c:v>
                </c:pt>
                <c:pt idx="36">
                  <c:v>27.48551699999993</c:v>
                </c:pt>
                <c:pt idx="37">
                  <c:v>28.766604999999981</c:v>
                </c:pt>
                <c:pt idx="38">
                  <c:v>29.022687999999999</c:v>
                </c:pt>
                <c:pt idx="39">
                  <c:v>28.762492999999921</c:v>
                </c:pt>
                <c:pt idx="40">
                  <c:v>28.216740000000001</c:v>
                </c:pt>
                <c:pt idx="41">
                  <c:v>28.090239</c:v>
                </c:pt>
                <c:pt idx="42">
                  <c:v>28.072969000000001</c:v>
                </c:pt>
                <c:pt idx="43">
                  <c:v>28.231183999999999</c:v>
                </c:pt>
                <c:pt idx="44">
                  <c:v>28.667878999999999</c:v>
                </c:pt>
                <c:pt idx="45">
                  <c:v>29.143995</c:v>
                </c:pt>
                <c:pt idx="46">
                  <c:v>29.571498999999999</c:v>
                </c:pt>
                <c:pt idx="47">
                  <c:v>29.709593000000002</c:v>
                </c:pt>
                <c:pt idx="48">
                  <c:v>29.944077</c:v>
                </c:pt>
                <c:pt idx="49">
                  <c:v>30.194714000000001</c:v>
                </c:pt>
                <c:pt idx="50">
                  <c:v>30.363586000000002</c:v>
                </c:pt>
                <c:pt idx="51">
                  <c:v>30.330390999999999</c:v>
                </c:pt>
                <c:pt idx="52">
                  <c:v>30.557321999999999</c:v>
                </c:pt>
                <c:pt idx="53">
                  <c:v>30.705759</c:v>
                </c:pt>
                <c:pt idx="54">
                  <c:v>31.124531000000001</c:v>
                </c:pt>
                <c:pt idx="55">
                  <c:v>31.606297999999999</c:v>
                </c:pt>
                <c:pt idx="56">
                  <c:v>31.782554999999981</c:v>
                </c:pt>
                <c:pt idx="57">
                  <c:v>32.126350000000002</c:v>
                </c:pt>
                <c:pt idx="58">
                  <c:v>32.431870000000004</c:v>
                </c:pt>
                <c:pt idx="59">
                  <c:v>32.707496999999996</c:v>
                </c:pt>
                <c:pt idx="60">
                  <c:v>32.873837000000002</c:v>
                </c:pt>
              </c:numCache>
            </c:numRef>
          </c:val>
          <c:smooth val="0"/>
          <c:extLst>
            <c:ext xmlns:c16="http://schemas.microsoft.com/office/drawing/2014/chart" uri="{C3380CC4-5D6E-409C-BE32-E72D297353CC}">
              <c16:uniqueId val="{00000003-FA0D-4E2E-AB51-C0B5DB2B4446}"/>
            </c:ext>
          </c:extLst>
        </c:ser>
        <c:ser>
          <c:idx val="3"/>
          <c:order val="4"/>
          <c:tx>
            <c:strRef>
              <c:f>'Graph 2'!$A$7</c:f>
              <c:strCache>
                <c:ptCount val="1"/>
                <c:pt idx="0">
                  <c:v>Low Economic Growth</c:v>
                </c:pt>
              </c:strCache>
            </c:strRef>
          </c:tx>
          <c:spPr>
            <a:ln w="28575" cap="rnd">
              <a:solidFill>
                <a:srgbClr val="BF9BD5"/>
              </a:solidFill>
              <a:round/>
            </a:ln>
            <a:effectLst/>
          </c:spPr>
          <c:marker>
            <c:symbol val="none"/>
          </c:marker>
          <c:cat>
            <c:numRef>
              <c:f>'Graph 2'!$B$2:$BJ$2</c:f>
              <c:numCache>
                <c:formatCode>yyyy</c:formatCode>
                <c:ptCount val="61"/>
                <c:pt idx="0">
                  <c:v>29402</c:v>
                </c:pt>
                <c:pt idx="1">
                  <c:v>29767</c:v>
                </c:pt>
                <c:pt idx="2">
                  <c:v>30132</c:v>
                </c:pt>
                <c:pt idx="3">
                  <c:v>30497</c:v>
                </c:pt>
                <c:pt idx="4">
                  <c:v>30863</c:v>
                </c:pt>
                <c:pt idx="5">
                  <c:v>31228</c:v>
                </c:pt>
                <c:pt idx="6">
                  <c:v>31593</c:v>
                </c:pt>
                <c:pt idx="7">
                  <c:v>31958</c:v>
                </c:pt>
                <c:pt idx="8">
                  <c:v>32324</c:v>
                </c:pt>
                <c:pt idx="9">
                  <c:v>32689</c:v>
                </c:pt>
                <c:pt idx="10">
                  <c:v>33054</c:v>
                </c:pt>
                <c:pt idx="11">
                  <c:v>33419</c:v>
                </c:pt>
                <c:pt idx="12">
                  <c:v>33785</c:v>
                </c:pt>
                <c:pt idx="13">
                  <c:v>34150</c:v>
                </c:pt>
                <c:pt idx="14">
                  <c:v>34515</c:v>
                </c:pt>
                <c:pt idx="15">
                  <c:v>34880</c:v>
                </c:pt>
                <c:pt idx="16">
                  <c:v>35246</c:v>
                </c:pt>
                <c:pt idx="17">
                  <c:v>35611</c:v>
                </c:pt>
                <c:pt idx="18">
                  <c:v>35976</c:v>
                </c:pt>
                <c:pt idx="19">
                  <c:v>36341</c:v>
                </c:pt>
                <c:pt idx="20">
                  <c:v>36707</c:v>
                </c:pt>
                <c:pt idx="21">
                  <c:v>37072</c:v>
                </c:pt>
                <c:pt idx="22">
                  <c:v>37437</c:v>
                </c:pt>
                <c:pt idx="23">
                  <c:v>37802</c:v>
                </c:pt>
                <c:pt idx="24">
                  <c:v>38168</c:v>
                </c:pt>
                <c:pt idx="25">
                  <c:v>38533</c:v>
                </c:pt>
                <c:pt idx="26">
                  <c:v>38898</c:v>
                </c:pt>
                <c:pt idx="27">
                  <c:v>39263</c:v>
                </c:pt>
                <c:pt idx="28">
                  <c:v>39629</c:v>
                </c:pt>
                <c:pt idx="29">
                  <c:v>39994</c:v>
                </c:pt>
                <c:pt idx="30">
                  <c:v>40359</c:v>
                </c:pt>
                <c:pt idx="31">
                  <c:v>40724</c:v>
                </c:pt>
                <c:pt idx="32">
                  <c:v>41090</c:v>
                </c:pt>
                <c:pt idx="33">
                  <c:v>41455</c:v>
                </c:pt>
                <c:pt idx="34">
                  <c:v>41820</c:v>
                </c:pt>
                <c:pt idx="35">
                  <c:v>42185</c:v>
                </c:pt>
                <c:pt idx="36" formatCode="General">
                  <c:v>2016</c:v>
                </c:pt>
                <c:pt idx="37" formatCode="General">
                  <c:v>2017</c:v>
                </c:pt>
                <c:pt idx="38" formatCode="General">
                  <c:v>2018</c:v>
                </c:pt>
                <c:pt idx="39" formatCode="General">
                  <c:v>2019</c:v>
                </c:pt>
                <c:pt idx="40" formatCode="General">
                  <c:v>2020</c:v>
                </c:pt>
                <c:pt idx="41" formatCode="General">
                  <c:v>2021</c:v>
                </c:pt>
                <c:pt idx="42" formatCode="General">
                  <c:v>2022</c:v>
                </c:pt>
                <c:pt idx="43" formatCode="General">
                  <c:v>2023</c:v>
                </c:pt>
                <c:pt idx="44" formatCode="General">
                  <c:v>2024</c:v>
                </c:pt>
                <c:pt idx="45" formatCode="General">
                  <c:v>2025</c:v>
                </c:pt>
                <c:pt idx="46" formatCode="General">
                  <c:v>2026</c:v>
                </c:pt>
                <c:pt idx="47" formatCode="General">
                  <c:v>2027</c:v>
                </c:pt>
                <c:pt idx="48" formatCode="General">
                  <c:v>2028</c:v>
                </c:pt>
                <c:pt idx="49" formatCode="General">
                  <c:v>2029</c:v>
                </c:pt>
                <c:pt idx="50" formatCode="General">
                  <c:v>2030</c:v>
                </c:pt>
                <c:pt idx="51" formatCode="General">
                  <c:v>2031</c:v>
                </c:pt>
                <c:pt idx="52" formatCode="General">
                  <c:v>2032</c:v>
                </c:pt>
                <c:pt idx="53" formatCode="General">
                  <c:v>2033</c:v>
                </c:pt>
                <c:pt idx="54" formatCode="General">
                  <c:v>2034</c:v>
                </c:pt>
                <c:pt idx="55" formatCode="General">
                  <c:v>2035</c:v>
                </c:pt>
                <c:pt idx="56" formatCode="General">
                  <c:v>2036</c:v>
                </c:pt>
                <c:pt idx="57" formatCode="General">
                  <c:v>2037</c:v>
                </c:pt>
                <c:pt idx="58" formatCode="General">
                  <c:v>2038</c:v>
                </c:pt>
                <c:pt idx="59" formatCode="General">
                  <c:v>2039</c:v>
                </c:pt>
                <c:pt idx="60" formatCode="General">
                  <c:v>2040</c:v>
                </c:pt>
              </c:numCache>
            </c:numRef>
          </c:cat>
          <c:val>
            <c:numRef>
              <c:f>'Graph 2'!$B$7:$BJ$7</c:f>
              <c:numCache>
                <c:formatCode>General</c:formatCode>
                <c:ptCount val="61"/>
                <c:pt idx="37">
                  <c:v>28.696783</c:v>
                </c:pt>
                <c:pt idx="38">
                  <c:v>28.956398</c:v>
                </c:pt>
                <c:pt idx="39">
                  <c:v>28.671282000000001</c:v>
                </c:pt>
                <c:pt idx="40">
                  <c:v>27.982692999999919</c:v>
                </c:pt>
                <c:pt idx="41">
                  <c:v>27.694724999999991</c:v>
                </c:pt>
                <c:pt idx="42">
                  <c:v>27.754337</c:v>
                </c:pt>
                <c:pt idx="43">
                  <c:v>27.966515000000001</c:v>
                </c:pt>
                <c:pt idx="44">
                  <c:v>28.258773999999999</c:v>
                </c:pt>
                <c:pt idx="45">
                  <c:v>28.580769</c:v>
                </c:pt>
                <c:pt idx="46">
                  <c:v>28.934204000000001</c:v>
                </c:pt>
                <c:pt idx="47">
                  <c:v>29.066395</c:v>
                </c:pt>
                <c:pt idx="48">
                  <c:v>29.255818999999999</c:v>
                </c:pt>
                <c:pt idx="49">
                  <c:v>29.459282000000002</c:v>
                </c:pt>
                <c:pt idx="50">
                  <c:v>29.557026</c:v>
                </c:pt>
                <c:pt idx="51">
                  <c:v>29.469681000000001</c:v>
                </c:pt>
                <c:pt idx="52">
                  <c:v>29.580224999999999</c:v>
                </c:pt>
                <c:pt idx="53">
                  <c:v>29.709931999999991</c:v>
                </c:pt>
                <c:pt idx="54">
                  <c:v>30.027466</c:v>
                </c:pt>
                <c:pt idx="55">
                  <c:v>30.454355</c:v>
                </c:pt>
                <c:pt idx="56">
                  <c:v>30.626377000000002</c:v>
                </c:pt>
                <c:pt idx="57">
                  <c:v>30.943149999999921</c:v>
                </c:pt>
                <c:pt idx="58">
                  <c:v>31.217103999999999</c:v>
                </c:pt>
                <c:pt idx="59">
                  <c:v>31.523506000000001</c:v>
                </c:pt>
                <c:pt idx="60">
                  <c:v>31.622522</c:v>
                </c:pt>
              </c:numCache>
            </c:numRef>
          </c:val>
          <c:smooth val="0"/>
          <c:extLst>
            <c:ext xmlns:c16="http://schemas.microsoft.com/office/drawing/2014/chart" uri="{C3380CC4-5D6E-409C-BE32-E72D297353CC}">
              <c16:uniqueId val="{00000004-FA0D-4E2E-AB51-C0B5DB2B4446}"/>
            </c:ext>
          </c:extLst>
        </c:ser>
        <c:ser>
          <c:idx val="5"/>
          <c:order val="5"/>
          <c:tx>
            <c:strRef>
              <c:f>'Graph 2'!$A$8</c:f>
              <c:strCache>
                <c:ptCount val="1"/>
                <c:pt idx="0">
                  <c:v>Low Oil Price</c:v>
                </c:pt>
              </c:strCache>
            </c:strRef>
          </c:tx>
          <c:spPr>
            <a:ln w="28575" cap="rnd">
              <a:solidFill>
                <a:srgbClr val="CD5FA0"/>
              </a:solidFill>
              <a:round/>
            </a:ln>
            <a:effectLst/>
          </c:spPr>
          <c:marker>
            <c:symbol val="none"/>
          </c:marker>
          <c:val>
            <c:numRef>
              <c:f>'Graph 2'!$B$8:$BJ$8</c:f>
              <c:numCache>
                <c:formatCode>General</c:formatCode>
                <c:ptCount val="61"/>
                <c:pt idx="37">
                  <c:v>28.696783</c:v>
                </c:pt>
                <c:pt idx="38">
                  <c:v>28.034275000000001</c:v>
                </c:pt>
                <c:pt idx="39">
                  <c:v>27.791730999999981</c:v>
                </c:pt>
                <c:pt idx="40">
                  <c:v>27.248604</c:v>
                </c:pt>
                <c:pt idx="41">
                  <c:v>27.004456000000001</c:v>
                </c:pt>
                <c:pt idx="42">
                  <c:v>26.909845000000001</c:v>
                </c:pt>
                <c:pt idx="43">
                  <c:v>26.985026999999921</c:v>
                </c:pt>
                <c:pt idx="44">
                  <c:v>27.299952999999999</c:v>
                </c:pt>
                <c:pt idx="45">
                  <c:v>27.635983</c:v>
                </c:pt>
                <c:pt idx="46">
                  <c:v>28.057455000000001</c:v>
                </c:pt>
                <c:pt idx="47">
                  <c:v>28.375263</c:v>
                </c:pt>
                <c:pt idx="48">
                  <c:v>28.569483000000002</c:v>
                </c:pt>
                <c:pt idx="49">
                  <c:v>28.768751000000002</c:v>
                </c:pt>
                <c:pt idx="50">
                  <c:v>28.969632999999931</c:v>
                </c:pt>
                <c:pt idx="51">
                  <c:v>28.898636</c:v>
                </c:pt>
                <c:pt idx="52">
                  <c:v>29.16629</c:v>
                </c:pt>
                <c:pt idx="53">
                  <c:v>29.345313999999981</c:v>
                </c:pt>
                <c:pt idx="54">
                  <c:v>29.659592</c:v>
                </c:pt>
                <c:pt idx="55">
                  <c:v>30.148426000000001</c:v>
                </c:pt>
                <c:pt idx="56">
                  <c:v>30.453495</c:v>
                </c:pt>
                <c:pt idx="57">
                  <c:v>30.809258</c:v>
                </c:pt>
                <c:pt idx="58">
                  <c:v>31.081413000000001</c:v>
                </c:pt>
                <c:pt idx="59">
                  <c:v>31.38271899999998</c:v>
                </c:pt>
                <c:pt idx="60">
                  <c:v>31.610244999999999</c:v>
                </c:pt>
              </c:numCache>
            </c:numRef>
          </c:val>
          <c:smooth val="0"/>
          <c:extLst>
            <c:ext xmlns:c16="http://schemas.microsoft.com/office/drawing/2014/chart" uri="{C3380CC4-5D6E-409C-BE32-E72D297353CC}">
              <c16:uniqueId val="{00000005-FA0D-4E2E-AB51-C0B5DB2B4446}"/>
            </c:ext>
          </c:extLst>
        </c:ser>
        <c:ser>
          <c:idx val="6"/>
          <c:order val="6"/>
          <c:tx>
            <c:strRef>
              <c:f>'Graph 2'!$A$9</c:f>
              <c:strCache>
                <c:ptCount val="1"/>
                <c:pt idx="0">
                  <c:v>Low Oil and Gas Resource and Technology</c:v>
                </c:pt>
              </c:strCache>
            </c:strRef>
          </c:tx>
          <c:spPr>
            <a:ln w="28575" cap="rnd">
              <a:solidFill>
                <a:srgbClr val="00ADFB"/>
              </a:solidFill>
              <a:round/>
            </a:ln>
            <a:effectLst/>
          </c:spPr>
          <c:marker>
            <c:symbol val="none"/>
          </c:marker>
          <c:val>
            <c:numRef>
              <c:f>'Graph 2'!$B$9:$BJ$9</c:f>
              <c:numCache>
                <c:formatCode>General</c:formatCode>
                <c:ptCount val="61"/>
                <c:pt idx="37">
                  <c:v>28.644438000000001</c:v>
                </c:pt>
                <c:pt idx="38">
                  <c:v>28.367038999999991</c:v>
                </c:pt>
                <c:pt idx="39">
                  <c:v>27.519268</c:v>
                </c:pt>
                <c:pt idx="40">
                  <c:v>26.630984999999999</c:v>
                </c:pt>
                <c:pt idx="41">
                  <c:v>25.916725</c:v>
                </c:pt>
                <c:pt idx="42">
                  <c:v>25.692665000000009</c:v>
                </c:pt>
                <c:pt idx="43">
                  <c:v>25.178946</c:v>
                </c:pt>
                <c:pt idx="44">
                  <c:v>25.279398</c:v>
                </c:pt>
                <c:pt idx="45">
                  <c:v>25.325695</c:v>
                </c:pt>
                <c:pt idx="46">
                  <c:v>25.42563999999992</c:v>
                </c:pt>
                <c:pt idx="47">
                  <c:v>25.336016000000001</c:v>
                </c:pt>
                <c:pt idx="48">
                  <c:v>25.159409</c:v>
                </c:pt>
                <c:pt idx="49">
                  <c:v>25.033218000000009</c:v>
                </c:pt>
                <c:pt idx="50">
                  <c:v>25.009906999999991</c:v>
                </c:pt>
                <c:pt idx="51">
                  <c:v>24.980965000000001</c:v>
                </c:pt>
                <c:pt idx="52">
                  <c:v>25.098398</c:v>
                </c:pt>
                <c:pt idx="53">
                  <c:v>25.114922</c:v>
                </c:pt>
                <c:pt idx="54">
                  <c:v>25.131636</c:v>
                </c:pt>
                <c:pt idx="55">
                  <c:v>25.235679999999981</c:v>
                </c:pt>
                <c:pt idx="56">
                  <c:v>25.130306000000001</c:v>
                </c:pt>
                <c:pt idx="57">
                  <c:v>25.077960999999998</c:v>
                </c:pt>
                <c:pt idx="58">
                  <c:v>25.009343999999999</c:v>
                </c:pt>
                <c:pt idx="59">
                  <c:v>25.061951000000001</c:v>
                </c:pt>
                <c:pt idx="60">
                  <c:v>25.093589999999999</c:v>
                </c:pt>
              </c:numCache>
            </c:numRef>
          </c:val>
          <c:smooth val="0"/>
          <c:extLst>
            <c:ext xmlns:c16="http://schemas.microsoft.com/office/drawing/2014/chart" uri="{C3380CC4-5D6E-409C-BE32-E72D297353CC}">
              <c16:uniqueId val="{00000006-FA0D-4E2E-AB51-C0B5DB2B4446}"/>
            </c:ext>
          </c:extLst>
        </c:ser>
        <c:dLbls>
          <c:showLegendKey val="0"/>
          <c:showVal val="0"/>
          <c:showCatName val="0"/>
          <c:showSerName val="0"/>
          <c:showPercent val="0"/>
          <c:showBubbleSize val="0"/>
        </c:dLbls>
        <c:smooth val="0"/>
        <c:axId val="-2139286552"/>
        <c:axId val="-2035947864"/>
      </c:lineChart>
      <c:catAx>
        <c:axId val="-2139286552"/>
        <c:scaling>
          <c:orientation val="minMax"/>
        </c:scaling>
        <c:delete val="0"/>
        <c:axPos val="b"/>
        <c:numFmt formatCode="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444444"/>
                </a:solidFill>
                <a:latin typeface="+mn-lt"/>
                <a:ea typeface="+mn-ea"/>
                <a:cs typeface="+mn-cs"/>
              </a:defRPr>
            </a:pPr>
            <a:endParaRPr lang="en-US"/>
          </a:p>
        </c:txPr>
        <c:crossAx val="-2035947864"/>
        <c:crosses val="autoZero"/>
        <c:auto val="1"/>
        <c:lblAlgn val="ctr"/>
        <c:lblOffset val="100"/>
        <c:tickLblSkip val="10"/>
        <c:noMultiLvlLbl val="0"/>
      </c:catAx>
      <c:valAx>
        <c:axId val="-2035947864"/>
        <c:scaling>
          <c:orientation val="minMax"/>
          <c:max val="50"/>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444444"/>
                </a:solidFill>
                <a:latin typeface="+mn-lt"/>
                <a:ea typeface="+mn-ea"/>
                <a:cs typeface="+mn-cs"/>
              </a:defRPr>
            </a:pPr>
            <a:endParaRPr lang="en-US"/>
          </a:p>
        </c:txPr>
        <c:crossAx val="-2139286552"/>
        <c:crosses val="autoZero"/>
        <c:crossBetween val="between"/>
      </c:valAx>
      <c:spPr>
        <a:noFill/>
        <a:ln>
          <a:noFill/>
        </a:ln>
        <a:effectLst/>
      </c:spPr>
    </c:plotArea>
    <c:legend>
      <c:legendPos val="r"/>
      <c:layout>
        <c:manualLayout>
          <c:xMode val="edge"/>
          <c:yMode val="edge"/>
          <c:x val="0.77204720698903695"/>
          <c:y val="6.08557241644445E-2"/>
          <c:w val="0.21753618735690899"/>
          <c:h val="0.8919247860297300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444444"/>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845912325188"/>
          <c:y val="7.0797121808447397E-2"/>
          <c:w val="0.73789543925207401"/>
          <c:h val="0.850421389749488"/>
        </c:manualLayout>
      </c:layout>
      <c:lineChart>
        <c:grouping val="standard"/>
        <c:varyColors val="0"/>
        <c:ser>
          <c:idx val="0"/>
          <c:order val="0"/>
          <c:tx>
            <c:strRef>
              <c:f>'[08302017Data for Sarah Energy and Development report.xlsx]PrimaryEnergyConsumptionRevise '!$A$4</c:f>
              <c:strCache>
                <c:ptCount val="1"/>
                <c:pt idx="0">
                  <c:v>OECD</c:v>
                </c:pt>
              </c:strCache>
            </c:strRef>
          </c:tx>
          <c:spPr>
            <a:ln w="38100" cap="rnd">
              <a:solidFill>
                <a:srgbClr val="003D65"/>
              </a:solidFill>
              <a:round/>
            </a:ln>
            <a:effectLst/>
          </c:spPr>
          <c:marker>
            <c:symbol val="none"/>
          </c:marker>
          <c:cat>
            <c:numRef>
              <c:f>'[08302017Data for Sarah Energy and Development report.xlsx]PrimaryEnergyConsumptionRevise '!$B$3:$L$3</c:f>
              <c:numCache>
                <c:formatCode>General</c:formatCode>
                <c:ptCount val="11"/>
                <c:pt idx="0">
                  <c:v>1990</c:v>
                </c:pt>
                <c:pt idx="1">
                  <c:v>1995</c:v>
                </c:pt>
                <c:pt idx="2">
                  <c:v>2000</c:v>
                </c:pt>
                <c:pt idx="3">
                  <c:v>2005</c:v>
                </c:pt>
                <c:pt idx="4">
                  <c:v>2010</c:v>
                </c:pt>
                <c:pt idx="5">
                  <c:v>2015</c:v>
                </c:pt>
                <c:pt idx="6">
                  <c:v>2020</c:v>
                </c:pt>
                <c:pt idx="7">
                  <c:v>2025</c:v>
                </c:pt>
                <c:pt idx="8">
                  <c:v>2030</c:v>
                </c:pt>
                <c:pt idx="9">
                  <c:v>2035</c:v>
                </c:pt>
                <c:pt idx="10">
                  <c:v>2040</c:v>
                </c:pt>
              </c:numCache>
            </c:numRef>
          </c:cat>
          <c:val>
            <c:numRef>
              <c:f>'[08302017Data for Sarah Energy and Development report.xlsx]PrimaryEnergyConsumptionRevise '!$B$4:$L$4</c:f>
              <c:numCache>
                <c:formatCode>General</c:formatCode>
                <c:ptCount val="11"/>
                <c:pt idx="0">
                  <c:v>4641.5886267105916</c:v>
                </c:pt>
                <c:pt idx="1">
                  <c:v>5007.2634599427274</c:v>
                </c:pt>
                <c:pt idx="2">
                  <c:v>5436.2484266927504</c:v>
                </c:pt>
                <c:pt idx="3">
                  <c:v>5663.6048418956107</c:v>
                </c:pt>
                <c:pt idx="4">
                  <c:v>5593.8041058487906</c:v>
                </c:pt>
                <c:pt idx="5">
                  <c:v>5505.5284168181324</c:v>
                </c:pt>
                <c:pt idx="6">
                  <c:v>5293</c:v>
                </c:pt>
                <c:pt idx="7">
                  <c:v>5215</c:v>
                </c:pt>
                <c:pt idx="8">
                  <c:v>5140</c:v>
                </c:pt>
                <c:pt idx="9">
                  <c:v>5093</c:v>
                </c:pt>
                <c:pt idx="10">
                  <c:v>5077</c:v>
                </c:pt>
              </c:numCache>
            </c:numRef>
          </c:val>
          <c:smooth val="0"/>
          <c:extLst>
            <c:ext xmlns:c16="http://schemas.microsoft.com/office/drawing/2014/chart" uri="{C3380CC4-5D6E-409C-BE32-E72D297353CC}">
              <c16:uniqueId val="{00000000-B60F-41E8-9486-7200AE09B097}"/>
            </c:ext>
          </c:extLst>
        </c:ser>
        <c:ser>
          <c:idx val="1"/>
          <c:order val="1"/>
          <c:tx>
            <c:strRef>
              <c:f>'[08302017Data for Sarah Energy and Development report.xlsx]PrimaryEnergyConsumptionRevise '!$A$5</c:f>
              <c:strCache>
                <c:ptCount val="1"/>
                <c:pt idx="0">
                  <c:v>Non-OECD</c:v>
                </c:pt>
              </c:strCache>
            </c:strRef>
          </c:tx>
          <c:spPr>
            <a:ln w="38100" cap="rnd">
              <a:solidFill>
                <a:srgbClr val="C00000"/>
              </a:solidFill>
              <a:round/>
            </a:ln>
            <a:effectLst/>
          </c:spPr>
          <c:marker>
            <c:symbol val="none"/>
          </c:marker>
          <c:cat>
            <c:numRef>
              <c:f>'[08302017Data for Sarah Energy and Development report.xlsx]PrimaryEnergyConsumptionRevise '!$B$3:$L$3</c:f>
              <c:numCache>
                <c:formatCode>General</c:formatCode>
                <c:ptCount val="11"/>
                <c:pt idx="0">
                  <c:v>1990</c:v>
                </c:pt>
                <c:pt idx="1">
                  <c:v>1995</c:v>
                </c:pt>
                <c:pt idx="2">
                  <c:v>2000</c:v>
                </c:pt>
                <c:pt idx="3">
                  <c:v>2005</c:v>
                </c:pt>
                <c:pt idx="4">
                  <c:v>2010</c:v>
                </c:pt>
                <c:pt idx="5">
                  <c:v>2015</c:v>
                </c:pt>
                <c:pt idx="6">
                  <c:v>2020</c:v>
                </c:pt>
                <c:pt idx="7">
                  <c:v>2025</c:v>
                </c:pt>
                <c:pt idx="8">
                  <c:v>2030</c:v>
                </c:pt>
                <c:pt idx="9">
                  <c:v>2035</c:v>
                </c:pt>
                <c:pt idx="10">
                  <c:v>2040</c:v>
                </c:pt>
              </c:numCache>
            </c:numRef>
          </c:cat>
          <c:val>
            <c:numRef>
              <c:f>'[08302017Data for Sarah Energy and Development report.xlsx]PrimaryEnergyConsumptionRevise '!$B$5:$L$5</c:f>
              <c:numCache>
                <c:formatCode>General</c:formatCode>
                <c:ptCount val="11"/>
                <c:pt idx="0">
                  <c:v>3500.259966702185</c:v>
                </c:pt>
                <c:pt idx="1">
                  <c:v>3583.2625231524539</c:v>
                </c:pt>
                <c:pt idx="2">
                  <c:v>3954.2029796414108</c:v>
                </c:pt>
                <c:pt idx="3">
                  <c:v>5275.3529622920123</c:v>
                </c:pt>
                <c:pt idx="4">
                  <c:v>6576.1781641416346</c:v>
                </c:pt>
                <c:pt idx="5">
                  <c:v>7599.4704959794981</c:v>
                </c:pt>
                <c:pt idx="6">
                  <c:v>8866</c:v>
                </c:pt>
                <c:pt idx="7">
                  <c:v>9664</c:v>
                </c:pt>
                <c:pt idx="8">
                  <c:v>10535</c:v>
                </c:pt>
                <c:pt idx="9">
                  <c:v>11406</c:v>
                </c:pt>
                <c:pt idx="10">
                  <c:v>12178</c:v>
                </c:pt>
              </c:numCache>
            </c:numRef>
          </c:val>
          <c:smooth val="0"/>
          <c:extLst>
            <c:ext xmlns:c16="http://schemas.microsoft.com/office/drawing/2014/chart" uri="{C3380CC4-5D6E-409C-BE32-E72D297353CC}">
              <c16:uniqueId val="{00000001-B60F-41E8-9486-7200AE09B097}"/>
            </c:ext>
          </c:extLst>
        </c:ser>
        <c:dLbls>
          <c:showLegendKey val="0"/>
          <c:showVal val="0"/>
          <c:showCatName val="0"/>
          <c:showSerName val="0"/>
          <c:showPercent val="0"/>
          <c:showBubbleSize val="0"/>
        </c:dLbls>
        <c:smooth val="0"/>
        <c:axId val="2047594216"/>
        <c:axId val="-2003257208"/>
      </c:lineChart>
      <c:catAx>
        <c:axId val="204759421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03257208"/>
        <c:crosses val="autoZero"/>
        <c:auto val="1"/>
        <c:lblAlgn val="ctr"/>
        <c:lblOffset val="100"/>
        <c:tickLblSkip val="5"/>
        <c:tickMarkSkip val="5"/>
        <c:noMultiLvlLbl val="0"/>
      </c:catAx>
      <c:valAx>
        <c:axId val="-2003257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7594216"/>
        <c:crosses val="autoZero"/>
        <c:crossBetween val="midCat"/>
        <c:majorUnit val="30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694822353757798E-2"/>
          <c:y val="1.0346808188754801E-2"/>
          <c:w val="0.87344954250686802"/>
          <c:h val="0.89509504993621802"/>
        </c:manualLayout>
      </c:layout>
      <c:lineChart>
        <c:grouping val="standard"/>
        <c:varyColors val="0"/>
        <c:ser>
          <c:idx val="1"/>
          <c:order val="0"/>
          <c:tx>
            <c:strRef>
              <c:f>'Graph 2'!$A$12</c:f>
              <c:strCache>
                <c:ptCount val="1"/>
                <c:pt idx="0">
                  <c:v>High Oil and Gas Resource and technology</c:v>
                </c:pt>
              </c:strCache>
            </c:strRef>
          </c:tx>
          <c:spPr>
            <a:ln w="28575" cap="rnd">
              <a:solidFill>
                <a:srgbClr val="DE2D26"/>
              </a:solidFill>
              <a:round/>
            </a:ln>
            <a:effectLst/>
          </c:spPr>
          <c:marker>
            <c:symbol val="none"/>
          </c:marker>
          <c:cat>
            <c:numRef>
              <c:f>'Graph 2'!$B$2:$BJ$2</c:f>
              <c:numCache>
                <c:formatCode>yyyy</c:formatCode>
                <c:ptCount val="61"/>
                <c:pt idx="0">
                  <c:v>29402</c:v>
                </c:pt>
                <c:pt idx="1">
                  <c:v>29767</c:v>
                </c:pt>
                <c:pt idx="2">
                  <c:v>30132</c:v>
                </c:pt>
                <c:pt idx="3">
                  <c:v>30497</c:v>
                </c:pt>
                <c:pt idx="4">
                  <c:v>30863</c:v>
                </c:pt>
                <c:pt idx="5">
                  <c:v>31228</c:v>
                </c:pt>
                <c:pt idx="6">
                  <c:v>31593</c:v>
                </c:pt>
                <c:pt idx="7">
                  <c:v>31958</c:v>
                </c:pt>
                <c:pt idx="8">
                  <c:v>32324</c:v>
                </c:pt>
                <c:pt idx="9">
                  <c:v>32689</c:v>
                </c:pt>
                <c:pt idx="10">
                  <c:v>33054</c:v>
                </c:pt>
                <c:pt idx="11">
                  <c:v>33419</c:v>
                </c:pt>
                <c:pt idx="12">
                  <c:v>33785</c:v>
                </c:pt>
                <c:pt idx="13">
                  <c:v>34150</c:v>
                </c:pt>
                <c:pt idx="14">
                  <c:v>34515</c:v>
                </c:pt>
                <c:pt idx="15">
                  <c:v>34880</c:v>
                </c:pt>
                <c:pt idx="16">
                  <c:v>35246</c:v>
                </c:pt>
                <c:pt idx="17">
                  <c:v>35611</c:v>
                </c:pt>
                <c:pt idx="18">
                  <c:v>35976</c:v>
                </c:pt>
                <c:pt idx="19">
                  <c:v>36341</c:v>
                </c:pt>
                <c:pt idx="20">
                  <c:v>36707</c:v>
                </c:pt>
                <c:pt idx="21">
                  <c:v>37072</c:v>
                </c:pt>
                <c:pt idx="22">
                  <c:v>37437</c:v>
                </c:pt>
                <c:pt idx="23">
                  <c:v>37802</c:v>
                </c:pt>
                <c:pt idx="24">
                  <c:v>38168</c:v>
                </c:pt>
                <c:pt idx="25">
                  <c:v>38533</c:v>
                </c:pt>
                <c:pt idx="26">
                  <c:v>38898</c:v>
                </c:pt>
                <c:pt idx="27">
                  <c:v>39263</c:v>
                </c:pt>
                <c:pt idx="28">
                  <c:v>39629</c:v>
                </c:pt>
                <c:pt idx="29">
                  <c:v>39994</c:v>
                </c:pt>
                <c:pt idx="30">
                  <c:v>40359</c:v>
                </c:pt>
                <c:pt idx="31">
                  <c:v>40724</c:v>
                </c:pt>
                <c:pt idx="32">
                  <c:v>41090</c:v>
                </c:pt>
                <c:pt idx="33">
                  <c:v>41455</c:v>
                </c:pt>
                <c:pt idx="34">
                  <c:v>41820</c:v>
                </c:pt>
                <c:pt idx="35">
                  <c:v>42185</c:v>
                </c:pt>
                <c:pt idx="36" formatCode="General">
                  <c:v>2016</c:v>
                </c:pt>
                <c:pt idx="37" formatCode="General">
                  <c:v>2017</c:v>
                </c:pt>
                <c:pt idx="38" formatCode="General">
                  <c:v>2018</c:v>
                </c:pt>
                <c:pt idx="39" formatCode="General">
                  <c:v>2019</c:v>
                </c:pt>
                <c:pt idx="40" formatCode="General">
                  <c:v>2020</c:v>
                </c:pt>
                <c:pt idx="41" formatCode="General">
                  <c:v>2021</c:v>
                </c:pt>
                <c:pt idx="42" formatCode="General">
                  <c:v>2022</c:v>
                </c:pt>
                <c:pt idx="43" formatCode="General">
                  <c:v>2023</c:v>
                </c:pt>
                <c:pt idx="44" formatCode="General">
                  <c:v>2024</c:v>
                </c:pt>
                <c:pt idx="45" formatCode="General">
                  <c:v>2025</c:v>
                </c:pt>
                <c:pt idx="46" formatCode="General">
                  <c:v>2026</c:v>
                </c:pt>
                <c:pt idx="47" formatCode="General">
                  <c:v>2027</c:v>
                </c:pt>
                <c:pt idx="48" formatCode="General">
                  <c:v>2028</c:v>
                </c:pt>
                <c:pt idx="49" formatCode="General">
                  <c:v>2029</c:v>
                </c:pt>
                <c:pt idx="50" formatCode="General">
                  <c:v>2030</c:v>
                </c:pt>
                <c:pt idx="51" formatCode="General">
                  <c:v>2031</c:v>
                </c:pt>
                <c:pt idx="52" formatCode="General">
                  <c:v>2032</c:v>
                </c:pt>
                <c:pt idx="53" formatCode="General">
                  <c:v>2033</c:v>
                </c:pt>
                <c:pt idx="54" formatCode="General">
                  <c:v>2034</c:v>
                </c:pt>
                <c:pt idx="55" formatCode="General">
                  <c:v>2035</c:v>
                </c:pt>
                <c:pt idx="56" formatCode="General">
                  <c:v>2036</c:v>
                </c:pt>
                <c:pt idx="57" formatCode="General">
                  <c:v>2037</c:v>
                </c:pt>
                <c:pt idx="58" formatCode="General">
                  <c:v>2038</c:v>
                </c:pt>
                <c:pt idx="59" formatCode="General">
                  <c:v>2039</c:v>
                </c:pt>
                <c:pt idx="60" formatCode="General">
                  <c:v>2040</c:v>
                </c:pt>
              </c:numCache>
            </c:numRef>
          </c:cat>
          <c:val>
            <c:numRef>
              <c:f>'Graph 2'!$B$12:$BJ$12</c:f>
              <c:numCache>
                <c:formatCode>General</c:formatCode>
                <c:ptCount val="61"/>
                <c:pt idx="37">
                  <c:v>27.999202</c:v>
                </c:pt>
                <c:pt idx="38">
                  <c:v>29.827839000000001</c:v>
                </c:pt>
                <c:pt idx="39">
                  <c:v>31.159348000000001</c:v>
                </c:pt>
                <c:pt idx="40">
                  <c:v>32.515923000000001</c:v>
                </c:pt>
                <c:pt idx="41">
                  <c:v>33.411034000000001</c:v>
                </c:pt>
                <c:pt idx="42">
                  <c:v>34.268876000000013</c:v>
                </c:pt>
                <c:pt idx="43">
                  <c:v>35.277282999999997</c:v>
                </c:pt>
                <c:pt idx="44">
                  <c:v>36.422264000000013</c:v>
                </c:pt>
                <c:pt idx="45">
                  <c:v>37.470863999999999</c:v>
                </c:pt>
                <c:pt idx="46">
                  <c:v>38.552208</c:v>
                </c:pt>
                <c:pt idx="47">
                  <c:v>39.581246</c:v>
                </c:pt>
                <c:pt idx="48">
                  <c:v>40.489468000000002</c:v>
                </c:pt>
                <c:pt idx="49">
                  <c:v>41.327103000000008</c:v>
                </c:pt>
                <c:pt idx="50">
                  <c:v>41.950909000000003</c:v>
                </c:pt>
                <c:pt idx="51">
                  <c:v>42.283070000000002</c:v>
                </c:pt>
                <c:pt idx="52">
                  <c:v>42.871556000000012</c:v>
                </c:pt>
                <c:pt idx="53">
                  <c:v>43.496499</c:v>
                </c:pt>
                <c:pt idx="54">
                  <c:v>44.305943000000013</c:v>
                </c:pt>
                <c:pt idx="55">
                  <c:v>45.020283000000013</c:v>
                </c:pt>
                <c:pt idx="56">
                  <c:v>45.600678000000002</c:v>
                </c:pt>
                <c:pt idx="57">
                  <c:v>46.152821000000003</c:v>
                </c:pt>
                <c:pt idx="58">
                  <c:v>46.837578000000001</c:v>
                </c:pt>
                <c:pt idx="59">
                  <c:v>47.490226999999997</c:v>
                </c:pt>
                <c:pt idx="60">
                  <c:v>47.956603999999999</c:v>
                </c:pt>
              </c:numCache>
            </c:numRef>
          </c:val>
          <c:smooth val="0"/>
          <c:extLst>
            <c:ext xmlns:c16="http://schemas.microsoft.com/office/drawing/2014/chart" uri="{C3380CC4-5D6E-409C-BE32-E72D297353CC}">
              <c16:uniqueId val="{00000000-DAB3-44F0-A383-F4443E7864CB}"/>
            </c:ext>
          </c:extLst>
        </c:ser>
        <c:ser>
          <c:idx val="4"/>
          <c:order val="1"/>
          <c:tx>
            <c:strRef>
              <c:f>'Graph 2'!$A$13</c:f>
              <c:strCache>
                <c:ptCount val="1"/>
                <c:pt idx="0">
                  <c:v>High Oil Price</c:v>
                </c:pt>
              </c:strCache>
            </c:strRef>
          </c:tx>
          <c:spPr>
            <a:ln w="28575" cap="rnd">
              <a:solidFill>
                <a:srgbClr val="FB8800"/>
              </a:solidFill>
              <a:round/>
            </a:ln>
            <a:effectLst/>
          </c:spPr>
          <c:marker>
            <c:symbol val="none"/>
          </c:marker>
          <c:cat>
            <c:numRef>
              <c:f>'Graph 2'!$B$2:$BJ$2</c:f>
              <c:numCache>
                <c:formatCode>yyyy</c:formatCode>
                <c:ptCount val="61"/>
                <c:pt idx="0">
                  <c:v>29402</c:v>
                </c:pt>
                <c:pt idx="1">
                  <c:v>29767</c:v>
                </c:pt>
                <c:pt idx="2">
                  <c:v>30132</c:v>
                </c:pt>
                <c:pt idx="3">
                  <c:v>30497</c:v>
                </c:pt>
                <c:pt idx="4">
                  <c:v>30863</c:v>
                </c:pt>
                <c:pt idx="5">
                  <c:v>31228</c:v>
                </c:pt>
                <c:pt idx="6">
                  <c:v>31593</c:v>
                </c:pt>
                <c:pt idx="7">
                  <c:v>31958</c:v>
                </c:pt>
                <c:pt idx="8">
                  <c:v>32324</c:v>
                </c:pt>
                <c:pt idx="9">
                  <c:v>32689</c:v>
                </c:pt>
                <c:pt idx="10">
                  <c:v>33054</c:v>
                </c:pt>
                <c:pt idx="11">
                  <c:v>33419</c:v>
                </c:pt>
                <c:pt idx="12">
                  <c:v>33785</c:v>
                </c:pt>
                <c:pt idx="13">
                  <c:v>34150</c:v>
                </c:pt>
                <c:pt idx="14">
                  <c:v>34515</c:v>
                </c:pt>
                <c:pt idx="15">
                  <c:v>34880</c:v>
                </c:pt>
                <c:pt idx="16">
                  <c:v>35246</c:v>
                </c:pt>
                <c:pt idx="17">
                  <c:v>35611</c:v>
                </c:pt>
                <c:pt idx="18">
                  <c:v>35976</c:v>
                </c:pt>
                <c:pt idx="19">
                  <c:v>36341</c:v>
                </c:pt>
                <c:pt idx="20">
                  <c:v>36707</c:v>
                </c:pt>
                <c:pt idx="21">
                  <c:v>37072</c:v>
                </c:pt>
                <c:pt idx="22">
                  <c:v>37437</c:v>
                </c:pt>
                <c:pt idx="23">
                  <c:v>37802</c:v>
                </c:pt>
                <c:pt idx="24">
                  <c:v>38168</c:v>
                </c:pt>
                <c:pt idx="25">
                  <c:v>38533</c:v>
                </c:pt>
                <c:pt idx="26">
                  <c:v>38898</c:v>
                </c:pt>
                <c:pt idx="27">
                  <c:v>39263</c:v>
                </c:pt>
                <c:pt idx="28">
                  <c:v>39629</c:v>
                </c:pt>
                <c:pt idx="29">
                  <c:v>39994</c:v>
                </c:pt>
                <c:pt idx="30">
                  <c:v>40359</c:v>
                </c:pt>
                <c:pt idx="31">
                  <c:v>40724</c:v>
                </c:pt>
                <c:pt idx="32">
                  <c:v>41090</c:v>
                </c:pt>
                <c:pt idx="33">
                  <c:v>41455</c:v>
                </c:pt>
                <c:pt idx="34">
                  <c:v>41820</c:v>
                </c:pt>
                <c:pt idx="35">
                  <c:v>42185</c:v>
                </c:pt>
                <c:pt idx="36" formatCode="General">
                  <c:v>2016</c:v>
                </c:pt>
                <c:pt idx="37" formatCode="General">
                  <c:v>2017</c:v>
                </c:pt>
                <c:pt idx="38" formatCode="General">
                  <c:v>2018</c:v>
                </c:pt>
                <c:pt idx="39" formatCode="General">
                  <c:v>2019</c:v>
                </c:pt>
                <c:pt idx="40" formatCode="General">
                  <c:v>2020</c:v>
                </c:pt>
                <c:pt idx="41" formatCode="General">
                  <c:v>2021</c:v>
                </c:pt>
                <c:pt idx="42" formatCode="General">
                  <c:v>2022</c:v>
                </c:pt>
                <c:pt idx="43" formatCode="General">
                  <c:v>2023</c:v>
                </c:pt>
                <c:pt idx="44" formatCode="General">
                  <c:v>2024</c:v>
                </c:pt>
                <c:pt idx="45" formatCode="General">
                  <c:v>2025</c:v>
                </c:pt>
                <c:pt idx="46" formatCode="General">
                  <c:v>2026</c:v>
                </c:pt>
                <c:pt idx="47" formatCode="General">
                  <c:v>2027</c:v>
                </c:pt>
                <c:pt idx="48" formatCode="General">
                  <c:v>2028</c:v>
                </c:pt>
                <c:pt idx="49" formatCode="General">
                  <c:v>2029</c:v>
                </c:pt>
                <c:pt idx="50" formatCode="General">
                  <c:v>2030</c:v>
                </c:pt>
                <c:pt idx="51" formatCode="General">
                  <c:v>2031</c:v>
                </c:pt>
                <c:pt idx="52" formatCode="General">
                  <c:v>2032</c:v>
                </c:pt>
                <c:pt idx="53" formatCode="General">
                  <c:v>2033</c:v>
                </c:pt>
                <c:pt idx="54" formatCode="General">
                  <c:v>2034</c:v>
                </c:pt>
                <c:pt idx="55" formatCode="General">
                  <c:v>2035</c:v>
                </c:pt>
                <c:pt idx="56" formatCode="General">
                  <c:v>2036</c:v>
                </c:pt>
                <c:pt idx="57" formatCode="General">
                  <c:v>2037</c:v>
                </c:pt>
                <c:pt idx="58" formatCode="General">
                  <c:v>2038</c:v>
                </c:pt>
                <c:pt idx="59" formatCode="General">
                  <c:v>2039</c:v>
                </c:pt>
                <c:pt idx="60" formatCode="General">
                  <c:v>2040</c:v>
                </c:pt>
              </c:numCache>
            </c:numRef>
          </c:cat>
          <c:val>
            <c:numRef>
              <c:f>'Graph 2'!$B$13:$BJ$13</c:f>
              <c:numCache>
                <c:formatCode>General</c:formatCode>
                <c:ptCount val="61"/>
                <c:pt idx="37">
                  <c:v>28.236191999999999</c:v>
                </c:pt>
                <c:pt idx="38">
                  <c:v>30.316962</c:v>
                </c:pt>
                <c:pt idx="39">
                  <c:v>31.407557000000001</c:v>
                </c:pt>
                <c:pt idx="40">
                  <c:v>32.262906000000008</c:v>
                </c:pt>
                <c:pt idx="41">
                  <c:v>32.432179000000012</c:v>
                </c:pt>
                <c:pt idx="42">
                  <c:v>32.699913000000009</c:v>
                </c:pt>
                <c:pt idx="43">
                  <c:v>33.29345</c:v>
                </c:pt>
                <c:pt idx="44">
                  <c:v>34.276158000000002</c:v>
                </c:pt>
                <c:pt idx="45">
                  <c:v>35.455933000000009</c:v>
                </c:pt>
                <c:pt idx="46">
                  <c:v>36.688347</c:v>
                </c:pt>
                <c:pt idx="47">
                  <c:v>37.770466000000013</c:v>
                </c:pt>
                <c:pt idx="48">
                  <c:v>38.819198999999998</c:v>
                </c:pt>
                <c:pt idx="49">
                  <c:v>39.858509000000012</c:v>
                </c:pt>
                <c:pt idx="50">
                  <c:v>40.865731000000011</c:v>
                </c:pt>
                <c:pt idx="51">
                  <c:v>41.674721000000012</c:v>
                </c:pt>
                <c:pt idx="52">
                  <c:v>42.151485999999998</c:v>
                </c:pt>
                <c:pt idx="53">
                  <c:v>42.603954999999999</c:v>
                </c:pt>
                <c:pt idx="54">
                  <c:v>42.963642999999998</c:v>
                </c:pt>
                <c:pt idx="55">
                  <c:v>43.503082999999997</c:v>
                </c:pt>
                <c:pt idx="56">
                  <c:v>43.872307000000013</c:v>
                </c:pt>
                <c:pt idx="57">
                  <c:v>44.380611999999999</c:v>
                </c:pt>
                <c:pt idx="58">
                  <c:v>44.888184000000003</c:v>
                </c:pt>
                <c:pt idx="59">
                  <c:v>45.412697000000001</c:v>
                </c:pt>
                <c:pt idx="60">
                  <c:v>45.825969999999998</c:v>
                </c:pt>
              </c:numCache>
            </c:numRef>
          </c:val>
          <c:smooth val="0"/>
          <c:extLst>
            <c:ext xmlns:c16="http://schemas.microsoft.com/office/drawing/2014/chart" uri="{C3380CC4-5D6E-409C-BE32-E72D297353CC}">
              <c16:uniqueId val="{00000001-DAB3-44F0-A383-F4443E7864CB}"/>
            </c:ext>
          </c:extLst>
        </c:ser>
        <c:ser>
          <c:idx val="2"/>
          <c:order val="2"/>
          <c:tx>
            <c:strRef>
              <c:f>'Graph 2'!$A$14</c:f>
              <c:strCache>
                <c:ptCount val="1"/>
                <c:pt idx="0">
                  <c:v>High Economic Growth</c:v>
                </c:pt>
              </c:strCache>
            </c:strRef>
          </c:tx>
          <c:spPr>
            <a:ln w="28575" cap="rnd">
              <a:solidFill>
                <a:srgbClr val="E3C100"/>
              </a:solidFill>
              <a:round/>
            </a:ln>
            <a:effectLst/>
          </c:spPr>
          <c:marker>
            <c:symbol val="none"/>
          </c:marker>
          <c:cat>
            <c:numRef>
              <c:f>'Graph 2'!$B$2:$BJ$2</c:f>
              <c:numCache>
                <c:formatCode>yyyy</c:formatCode>
                <c:ptCount val="61"/>
                <c:pt idx="0">
                  <c:v>29402</c:v>
                </c:pt>
                <c:pt idx="1">
                  <c:v>29767</c:v>
                </c:pt>
                <c:pt idx="2">
                  <c:v>30132</c:v>
                </c:pt>
                <c:pt idx="3">
                  <c:v>30497</c:v>
                </c:pt>
                <c:pt idx="4">
                  <c:v>30863</c:v>
                </c:pt>
                <c:pt idx="5">
                  <c:v>31228</c:v>
                </c:pt>
                <c:pt idx="6">
                  <c:v>31593</c:v>
                </c:pt>
                <c:pt idx="7">
                  <c:v>31958</c:v>
                </c:pt>
                <c:pt idx="8">
                  <c:v>32324</c:v>
                </c:pt>
                <c:pt idx="9">
                  <c:v>32689</c:v>
                </c:pt>
                <c:pt idx="10">
                  <c:v>33054</c:v>
                </c:pt>
                <c:pt idx="11">
                  <c:v>33419</c:v>
                </c:pt>
                <c:pt idx="12">
                  <c:v>33785</c:v>
                </c:pt>
                <c:pt idx="13">
                  <c:v>34150</c:v>
                </c:pt>
                <c:pt idx="14">
                  <c:v>34515</c:v>
                </c:pt>
                <c:pt idx="15">
                  <c:v>34880</c:v>
                </c:pt>
                <c:pt idx="16">
                  <c:v>35246</c:v>
                </c:pt>
                <c:pt idx="17">
                  <c:v>35611</c:v>
                </c:pt>
                <c:pt idx="18">
                  <c:v>35976</c:v>
                </c:pt>
                <c:pt idx="19">
                  <c:v>36341</c:v>
                </c:pt>
                <c:pt idx="20">
                  <c:v>36707</c:v>
                </c:pt>
                <c:pt idx="21">
                  <c:v>37072</c:v>
                </c:pt>
                <c:pt idx="22">
                  <c:v>37437</c:v>
                </c:pt>
                <c:pt idx="23">
                  <c:v>37802</c:v>
                </c:pt>
                <c:pt idx="24">
                  <c:v>38168</c:v>
                </c:pt>
                <c:pt idx="25">
                  <c:v>38533</c:v>
                </c:pt>
                <c:pt idx="26">
                  <c:v>38898</c:v>
                </c:pt>
                <c:pt idx="27">
                  <c:v>39263</c:v>
                </c:pt>
                <c:pt idx="28">
                  <c:v>39629</c:v>
                </c:pt>
                <c:pt idx="29">
                  <c:v>39994</c:v>
                </c:pt>
                <c:pt idx="30">
                  <c:v>40359</c:v>
                </c:pt>
                <c:pt idx="31">
                  <c:v>40724</c:v>
                </c:pt>
                <c:pt idx="32">
                  <c:v>41090</c:v>
                </c:pt>
                <c:pt idx="33">
                  <c:v>41455</c:v>
                </c:pt>
                <c:pt idx="34">
                  <c:v>41820</c:v>
                </c:pt>
                <c:pt idx="35">
                  <c:v>42185</c:v>
                </c:pt>
                <c:pt idx="36" formatCode="General">
                  <c:v>2016</c:v>
                </c:pt>
                <c:pt idx="37" formatCode="General">
                  <c:v>2017</c:v>
                </c:pt>
                <c:pt idx="38" formatCode="General">
                  <c:v>2018</c:v>
                </c:pt>
                <c:pt idx="39" formatCode="General">
                  <c:v>2019</c:v>
                </c:pt>
                <c:pt idx="40" formatCode="General">
                  <c:v>2020</c:v>
                </c:pt>
                <c:pt idx="41" formatCode="General">
                  <c:v>2021</c:v>
                </c:pt>
                <c:pt idx="42" formatCode="General">
                  <c:v>2022</c:v>
                </c:pt>
                <c:pt idx="43" formatCode="General">
                  <c:v>2023</c:v>
                </c:pt>
                <c:pt idx="44" formatCode="General">
                  <c:v>2024</c:v>
                </c:pt>
                <c:pt idx="45" formatCode="General">
                  <c:v>2025</c:v>
                </c:pt>
                <c:pt idx="46" formatCode="General">
                  <c:v>2026</c:v>
                </c:pt>
                <c:pt idx="47" formatCode="General">
                  <c:v>2027</c:v>
                </c:pt>
                <c:pt idx="48" formatCode="General">
                  <c:v>2028</c:v>
                </c:pt>
                <c:pt idx="49" formatCode="General">
                  <c:v>2029</c:v>
                </c:pt>
                <c:pt idx="50" formatCode="General">
                  <c:v>2030</c:v>
                </c:pt>
                <c:pt idx="51" formatCode="General">
                  <c:v>2031</c:v>
                </c:pt>
                <c:pt idx="52" formatCode="General">
                  <c:v>2032</c:v>
                </c:pt>
                <c:pt idx="53" formatCode="General">
                  <c:v>2033</c:v>
                </c:pt>
                <c:pt idx="54" formatCode="General">
                  <c:v>2034</c:v>
                </c:pt>
                <c:pt idx="55" formatCode="General">
                  <c:v>2035</c:v>
                </c:pt>
                <c:pt idx="56" formatCode="General">
                  <c:v>2036</c:v>
                </c:pt>
                <c:pt idx="57" formatCode="General">
                  <c:v>2037</c:v>
                </c:pt>
                <c:pt idx="58" formatCode="General">
                  <c:v>2038</c:v>
                </c:pt>
                <c:pt idx="59" formatCode="General">
                  <c:v>2039</c:v>
                </c:pt>
                <c:pt idx="60" formatCode="General">
                  <c:v>2040</c:v>
                </c:pt>
              </c:numCache>
            </c:numRef>
          </c:cat>
          <c:val>
            <c:numRef>
              <c:f>'Graph 2'!$B$14:$BJ$14</c:f>
              <c:numCache>
                <c:formatCode>General</c:formatCode>
                <c:ptCount val="61"/>
                <c:pt idx="37">
                  <c:v>27.858740000000001</c:v>
                </c:pt>
                <c:pt idx="38">
                  <c:v>29.191945</c:v>
                </c:pt>
                <c:pt idx="39">
                  <c:v>30.206296999999999</c:v>
                </c:pt>
                <c:pt idx="40">
                  <c:v>30.966968999999999</c:v>
                </c:pt>
                <c:pt idx="41">
                  <c:v>31.161528000000001</c:v>
                </c:pt>
                <c:pt idx="42">
                  <c:v>31.550898</c:v>
                </c:pt>
                <c:pt idx="43">
                  <c:v>31.966813999999999</c:v>
                </c:pt>
                <c:pt idx="44">
                  <c:v>32.543869000000001</c:v>
                </c:pt>
                <c:pt idx="45">
                  <c:v>33.070336000000012</c:v>
                </c:pt>
                <c:pt idx="46">
                  <c:v>33.762139000000012</c:v>
                </c:pt>
                <c:pt idx="47">
                  <c:v>34.181286</c:v>
                </c:pt>
                <c:pt idx="48">
                  <c:v>34.532249999999998</c:v>
                </c:pt>
                <c:pt idx="49">
                  <c:v>34.899529000000008</c:v>
                </c:pt>
                <c:pt idx="50">
                  <c:v>35.222153000000063</c:v>
                </c:pt>
                <c:pt idx="51">
                  <c:v>35.462693000000009</c:v>
                </c:pt>
                <c:pt idx="52">
                  <c:v>35.814021999999987</c:v>
                </c:pt>
                <c:pt idx="53">
                  <c:v>36.189728000000002</c:v>
                </c:pt>
                <c:pt idx="54">
                  <c:v>36.658791000000001</c:v>
                </c:pt>
                <c:pt idx="55">
                  <c:v>37.101063000000003</c:v>
                </c:pt>
                <c:pt idx="56">
                  <c:v>37.388039000000013</c:v>
                </c:pt>
                <c:pt idx="57">
                  <c:v>37.697678000000003</c:v>
                </c:pt>
                <c:pt idx="58">
                  <c:v>38.104931000000001</c:v>
                </c:pt>
                <c:pt idx="59">
                  <c:v>38.525181000000011</c:v>
                </c:pt>
                <c:pt idx="60">
                  <c:v>38.818756</c:v>
                </c:pt>
              </c:numCache>
            </c:numRef>
          </c:val>
          <c:smooth val="0"/>
          <c:extLst>
            <c:ext xmlns:c16="http://schemas.microsoft.com/office/drawing/2014/chart" uri="{C3380CC4-5D6E-409C-BE32-E72D297353CC}">
              <c16:uniqueId val="{00000002-DAB3-44F0-A383-F4443E7864CB}"/>
            </c:ext>
          </c:extLst>
        </c:ser>
        <c:ser>
          <c:idx val="0"/>
          <c:order val="3"/>
          <c:tx>
            <c:v>Reference</c:v>
          </c:tx>
          <c:spPr>
            <a:ln w="28575" cap="rnd">
              <a:solidFill>
                <a:srgbClr val="10BC9F"/>
              </a:solidFill>
              <a:round/>
            </a:ln>
            <a:effectLst/>
          </c:spPr>
          <c:marker>
            <c:symbol val="none"/>
          </c:marker>
          <c:cat>
            <c:numRef>
              <c:f>'Graph 2'!$B$2:$BJ$2</c:f>
              <c:numCache>
                <c:formatCode>yyyy</c:formatCode>
                <c:ptCount val="61"/>
                <c:pt idx="0">
                  <c:v>29402</c:v>
                </c:pt>
                <c:pt idx="1">
                  <c:v>29767</c:v>
                </c:pt>
                <c:pt idx="2">
                  <c:v>30132</c:v>
                </c:pt>
                <c:pt idx="3">
                  <c:v>30497</c:v>
                </c:pt>
                <c:pt idx="4">
                  <c:v>30863</c:v>
                </c:pt>
                <c:pt idx="5">
                  <c:v>31228</c:v>
                </c:pt>
                <c:pt idx="6">
                  <c:v>31593</c:v>
                </c:pt>
                <c:pt idx="7">
                  <c:v>31958</c:v>
                </c:pt>
                <c:pt idx="8">
                  <c:v>32324</c:v>
                </c:pt>
                <c:pt idx="9">
                  <c:v>32689</c:v>
                </c:pt>
                <c:pt idx="10">
                  <c:v>33054</c:v>
                </c:pt>
                <c:pt idx="11">
                  <c:v>33419</c:v>
                </c:pt>
                <c:pt idx="12">
                  <c:v>33785</c:v>
                </c:pt>
                <c:pt idx="13">
                  <c:v>34150</c:v>
                </c:pt>
                <c:pt idx="14">
                  <c:v>34515</c:v>
                </c:pt>
                <c:pt idx="15">
                  <c:v>34880</c:v>
                </c:pt>
                <c:pt idx="16">
                  <c:v>35246</c:v>
                </c:pt>
                <c:pt idx="17">
                  <c:v>35611</c:v>
                </c:pt>
                <c:pt idx="18">
                  <c:v>35976</c:v>
                </c:pt>
                <c:pt idx="19">
                  <c:v>36341</c:v>
                </c:pt>
                <c:pt idx="20">
                  <c:v>36707</c:v>
                </c:pt>
                <c:pt idx="21">
                  <c:v>37072</c:v>
                </c:pt>
                <c:pt idx="22">
                  <c:v>37437</c:v>
                </c:pt>
                <c:pt idx="23">
                  <c:v>37802</c:v>
                </c:pt>
                <c:pt idx="24">
                  <c:v>38168</c:v>
                </c:pt>
                <c:pt idx="25">
                  <c:v>38533</c:v>
                </c:pt>
                <c:pt idx="26">
                  <c:v>38898</c:v>
                </c:pt>
                <c:pt idx="27">
                  <c:v>39263</c:v>
                </c:pt>
                <c:pt idx="28">
                  <c:v>39629</c:v>
                </c:pt>
                <c:pt idx="29">
                  <c:v>39994</c:v>
                </c:pt>
                <c:pt idx="30">
                  <c:v>40359</c:v>
                </c:pt>
                <c:pt idx="31">
                  <c:v>40724</c:v>
                </c:pt>
                <c:pt idx="32">
                  <c:v>41090</c:v>
                </c:pt>
                <c:pt idx="33">
                  <c:v>41455</c:v>
                </c:pt>
                <c:pt idx="34">
                  <c:v>41820</c:v>
                </c:pt>
                <c:pt idx="35">
                  <c:v>42185</c:v>
                </c:pt>
                <c:pt idx="36" formatCode="General">
                  <c:v>2016</c:v>
                </c:pt>
                <c:pt idx="37" formatCode="General">
                  <c:v>2017</c:v>
                </c:pt>
                <c:pt idx="38" formatCode="General">
                  <c:v>2018</c:v>
                </c:pt>
                <c:pt idx="39" formatCode="General">
                  <c:v>2019</c:v>
                </c:pt>
                <c:pt idx="40" formatCode="General">
                  <c:v>2020</c:v>
                </c:pt>
                <c:pt idx="41" formatCode="General">
                  <c:v>2021</c:v>
                </c:pt>
                <c:pt idx="42" formatCode="General">
                  <c:v>2022</c:v>
                </c:pt>
                <c:pt idx="43" formatCode="General">
                  <c:v>2023</c:v>
                </c:pt>
                <c:pt idx="44" formatCode="General">
                  <c:v>2024</c:v>
                </c:pt>
                <c:pt idx="45" formatCode="General">
                  <c:v>2025</c:v>
                </c:pt>
                <c:pt idx="46" formatCode="General">
                  <c:v>2026</c:v>
                </c:pt>
                <c:pt idx="47" formatCode="General">
                  <c:v>2027</c:v>
                </c:pt>
                <c:pt idx="48" formatCode="General">
                  <c:v>2028</c:v>
                </c:pt>
                <c:pt idx="49" formatCode="General">
                  <c:v>2029</c:v>
                </c:pt>
                <c:pt idx="50" formatCode="General">
                  <c:v>2030</c:v>
                </c:pt>
                <c:pt idx="51" formatCode="General">
                  <c:v>2031</c:v>
                </c:pt>
                <c:pt idx="52" formatCode="General">
                  <c:v>2032</c:v>
                </c:pt>
                <c:pt idx="53" formatCode="General">
                  <c:v>2033</c:v>
                </c:pt>
                <c:pt idx="54" formatCode="General">
                  <c:v>2034</c:v>
                </c:pt>
                <c:pt idx="55" formatCode="General">
                  <c:v>2035</c:v>
                </c:pt>
                <c:pt idx="56" formatCode="General">
                  <c:v>2036</c:v>
                </c:pt>
                <c:pt idx="57" formatCode="General">
                  <c:v>2037</c:v>
                </c:pt>
                <c:pt idx="58" formatCode="General">
                  <c:v>2038</c:v>
                </c:pt>
                <c:pt idx="59" formatCode="General">
                  <c:v>2039</c:v>
                </c:pt>
                <c:pt idx="60" formatCode="General">
                  <c:v>2040</c:v>
                </c:pt>
              </c:numCache>
            </c:numRef>
          </c:cat>
          <c:val>
            <c:numRef>
              <c:f>'Graph 2'!$B$15:$BJ$15</c:f>
              <c:numCache>
                <c:formatCode>General</c:formatCode>
                <c:ptCount val="61"/>
                <c:pt idx="0">
                  <c:v>19.557708999999999</c:v>
                </c:pt>
                <c:pt idx="1">
                  <c:v>19.356963</c:v>
                </c:pt>
                <c:pt idx="2">
                  <c:v>17.96486800000001</c:v>
                </c:pt>
                <c:pt idx="3">
                  <c:v>16.226357</c:v>
                </c:pt>
                <c:pt idx="4">
                  <c:v>17.576453999999991</c:v>
                </c:pt>
                <c:pt idx="5">
                  <c:v>16.580216</c:v>
                </c:pt>
                <c:pt idx="6">
                  <c:v>16.172218999999991</c:v>
                </c:pt>
                <c:pt idx="7">
                  <c:v>16.721962999999999</c:v>
                </c:pt>
                <c:pt idx="8">
                  <c:v>17.20375499999999</c:v>
                </c:pt>
                <c:pt idx="9">
                  <c:v>17.417390000000001</c:v>
                </c:pt>
                <c:pt idx="10">
                  <c:v>17.93247999999998</c:v>
                </c:pt>
                <c:pt idx="11">
                  <c:v>17.810407999999999</c:v>
                </c:pt>
                <c:pt idx="12">
                  <c:v>17.957822</c:v>
                </c:pt>
                <c:pt idx="13">
                  <c:v>18.214459000000002</c:v>
                </c:pt>
                <c:pt idx="14">
                  <c:v>18.931851000000009</c:v>
                </c:pt>
                <c:pt idx="15">
                  <c:v>18.708969</c:v>
                </c:pt>
                <c:pt idx="16">
                  <c:v>18.963518000000001</c:v>
                </c:pt>
                <c:pt idx="17">
                  <c:v>19.005541999999981</c:v>
                </c:pt>
                <c:pt idx="18">
                  <c:v>19.125752999999989</c:v>
                </c:pt>
                <c:pt idx="19">
                  <c:v>18.930481</c:v>
                </c:pt>
                <c:pt idx="20">
                  <c:v>19.271979999999999</c:v>
                </c:pt>
                <c:pt idx="21">
                  <c:v>19.702622999999999</c:v>
                </c:pt>
                <c:pt idx="22">
                  <c:v>18.99576799999998</c:v>
                </c:pt>
                <c:pt idx="23">
                  <c:v>19.166250000000009</c:v>
                </c:pt>
                <c:pt idx="24">
                  <c:v>18.651256</c:v>
                </c:pt>
                <c:pt idx="25">
                  <c:v>18.114288999999999</c:v>
                </c:pt>
                <c:pt idx="26">
                  <c:v>18.569662999999998</c:v>
                </c:pt>
                <c:pt idx="27">
                  <c:v>19.329158</c:v>
                </c:pt>
                <c:pt idx="28">
                  <c:v>20.219490999999991</c:v>
                </c:pt>
                <c:pt idx="29">
                  <c:v>20.689112999999999</c:v>
                </c:pt>
                <c:pt idx="30">
                  <c:v>21.380082000000002</c:v>
                </c:pt>
                <c:pt idx="31">
                  <c:v>22.961967000000001</c:v>
                </c:pt>
                <c:pt idx="32">
                  <c:v>24.094632000000001</c:v>
                </c:pt>
                <c:pt idx="33">
                  <c:v>24.26017299999998</c:v>
                </c:pt>
                <c:pt idx="34">
                  <c:v>25.949247</c:v>
                </c:pt>
                <c:pt idx="35">
                  <c:v>27.124085000000001</c:v>
                </c:pt>
                <c:pt idx="36">
                  <c:v>26.71996200000001</c:v>
                </c:pt>
                <c:pt idx="37">
                  <c:v>27.911860999999998</c:v>
                </c:pt>
                <c:pt idx="38">
                  <c:v>29.17317000000001</c:v>
                </c:pt>
                <c:pt idx="39">
                  <c:v>30.135949</c:v>
                </c:pt>
                <c:pt idx="40">
                  <c:v>30.851811000000001</c:v>
                </c:pt>
                <c:pt idx="41">
                  <c:v>31.031018</c:v>
                </c:pt>
                <c:pt idx="42">
                  <c:v>31.314854</c:v>
                </c:pt>
                <c:pt idx="43">
                  <c:v>31.817288000000001</c:v>
                </c:pt>
                <c:pt idx="44">
                  <c:v>32.474708999999997</c:v>
                </c:pt>
                <c:pt idx="45">
                  <c:v>33.11892000000001</c:v>
                </c:pt>
                <c:pt idx="46">
                  <c:v>33.702496000000011</c:v>
                </c:pt>
                <c:pt idx="47">
                  <c:v>34.054394000000002</c:v>
                </c:pt>
                <c:pt idx="48">
                  <c:v>34.381461999999942</c:v>
                </c:pt>
                <c:pt idx="49">
                  <c:v>34.709094999999998</c:v>
                </c:pt>
                <c:pt idx="50">
                  <c:v>34.972462</c:v>
                </c:pt>
                <c:pt idx="51">
                  <c:v>35.023311999999997</c:v>
                </c:pt>
                <c:pt idx="52">
                  <c:v>35.308979000000001</c:v>
                </c:pt>
                <c:pt idx="53">
                  <c:v>35.546990000000001</c:v>
                </c:pt>
                <c:pt idx="54">
                  <c:v>36.038471999999999</c:v>
                </c:pt>
                <c:pt idx="55">
                  <c:v>36.587037000000002</c:v>
                </c:pt>
                <c:pt idx="56">
                  <c:v>36.787205</c:v>
                </c:pt>
                <c:pt idx="57">
                  <c:v>37.127861000000003</c:v>
                </c:pt>
                <c:pt idx="58">
                  <c:v>37.413249999999998</c:v>
                </c:pt>
                <c:pt idx="59">
                  <c:v>37.654763000000003</c:v>
                </c:pt>
                <c:pt idx="60">
                  <c:v>37.800507000000003</c:v>
                </c:pt>
              </c:numCache>
            </c:numRef>
          </c:val>
          <c:smooth val="0"/>
          <c:extLst>
            <c:ext xmlns:c16="http://schemas.microsoft.com/office/drawing/2014/chart" uri="{C3380CC4-5D6E-409C-BE32-E72D297353CC}">
              <c16:uniqueId val="{00000003-DAB3-44F0-A383-F4443E7864CB}"/>
            </c:ext>
          </c:extLst>
        </c:ser>
        <c:ser>
          <c:idx val="3"/>
          <c:order val="4"/>
          <c:tx>
            <c:strRef>
              <c:f>'Graph 2'!$A$16</c:f>
              <c:strCache>
                <c:ptCount val="1"/>
                <c:pt idx="0">
                  <c:v>Low Economic Growth</c:v>
                </c:pt>
              </c:strCache>
            </c:strRef>
          </c:tx>
          <c:spPr>
            <a:ln w="28575" cap="rnd">
              <a:solidFill>
                <a:srgbClr val="BF9BD5"/>
              </a:solidFill>
              <a:round/>
            </a:ln>
            <a:effectLst/>
          </c:spPr>
          <c:marker>
            <c:symbol val="none"/>
          </c:marker>
          <c:cat>
            <c:numRef>
              <c:f>'Graph 2'!$B$2:$BJ$2</c:f>
              <c:numCache>
                <c:formatCode>yyyy</c:formatCode>
                <c:ptCount val="61"/>
                <c:pt idx="0">
                  <c:v>29402</c:v>
                </c:pt>
                <c:pt idx="1">
                  <c:v>29767</c:v>
                </c:pt>
                <c:pt idx="2">
                  <c:v>30132</c:v>
                </c:pt>
                <c:pt idx="3">
                  <c:v>30497</c:v>
                </c:pt>
                <c:pt idx="4">
                  <c:v>30863</c:v>
                </c:pt>
                <c:pt idx="5">
                  <c:v>31228</c:v>
                </c:pt>
                <c:pt idx="6">
                  <c:v>31593</c:v>
                </c:pt>
                <c:pt idx="7">
                  <c:v>31958</c:v>
                </c:pt>
                <c:pt idx="8">
                  <c:v>32324</c:v>
                </c:pt>
                <c:pt idx="9">
                  <c:v>32689</c:v>
                </c:pt>
                <c:pt idx="10">
                  <c:v>33054</c:v>
                </c:pt>
                <c:pt idx="11">
                  <c:v>33419</c:v>
                </c:pt>
                <c:pt idx="12">
                  <c:v>33785</c:v>
                </c:pt>
                <c:pt idx="13">
                  <c:v>34150</c:v>
                </c:pt>
                <c:pt idx="14">
                  <c:v>34515</c:v>
                </c:pt>
                <c:pt idx="15">
                  <c:v>34880</c:v>
                </c:pt>
                <c:pt idx="16">
                  <c:v>35246</c:v>
                </c:pt>
                <c:pt idx="17">
                  <c:v>35611</c:v>
                </c:pt>
                <c:pt idx="18">
                  <c:v>35976</c:v>
                </c:pt>
                <c:pt idx="19">
                  <c:v>36341</c:v>
                </c:pt>
                <c:pt idx="20">
                  <c:v>36707</c:v>
                </c:pt>
                <c:pt idx="21">
                  <c:v>37072</c:v>
                </c:pt>
                <c:pt idx="22">
                  <c:v>37437</c:v>
                </c:pt>
                <c:pt idx="23">
                  <c:v>37802</c:v>
                </c:pt>
                <c:pt idx="24">
                  <c:v>38168</c:v>
                </c:pt>
                <c:pt idx="25">
                  <c:v>38533</c:v>
                </c:pt>
                <c:pt idx="26">
                  <c:v>38898</c:v>
                </c:pt>
                <c:pt idx="27">
                  <c:v>39263</c:v>
                </c:pt>
                <c:pt idx="28">
                  <c:v>39629</c:v>
                </c:pt>
                <c:pt idx="29">
                  <c:v>39994</c:v>
                </c:pt>
                <c:pt idx="30">
                  <c:v>40359</c:v>
                </c:pt>
                <c:pt idx="31">
                  <c:v>40724</c:v>
                </c:pt>
                <c:pt idx="32">
                  <c:v>41090</c:v>
                </c:pt>
                <c:pt idx="33">
                  <c:v>41455</c:v>
                </c:pt>
                <c:pt idx="34">
                  <c:v>41820</c:v>
                </c:pt>
                <c:pt idx="35">
                  <c:v>42185</c:v>
                </c:pt>
                <c:pt idx="36" formatCode="General">
                  <c:v>2016</c:v>
                </c:pt>
                <c:pt idx="37" formatCode="General">
                  <c:v>2017</c:v>
                </c:pt>
                <c:pt idx="38" formatCode="General">
                  <c:v>2018</c:v>
                </c:pt>
                <c:pt idx="39" formatCode="General">
                  <c:v>2019</c:v>
                </c:pt>
                <c:pt idx="40" formatCode="General">
                  <c:v>2020</c:v>
                </c:pt>
                <c:pt idx="41" formatCode="General">
                  <c:v>2021</c:v>
                </c:pt>
                <c:pt idx="42" formatCode="General">
                  <c:v>2022</c:v>
                </c:pt>
                <c:pt idx="43" formatCode="General">
                  <c:v>2023</c:v>
                </c:pt>
                <c:pt idx="44" formatCode="General">
                  <c:v>2024</c:v>
                </c:pt>
                <c:pt idx="45" formatCode="General">
                  <c:v>2025</c:v>
                </c:pt>
                <c:pt idx="46" formatCode="General">
                  <c:v>2026</c:v>
                </c:pt>
                <c:pt idx="47" formatCode="General">
                  <c:v>2027</c:v>
                </c:pt>
                <c:pt idx="48" formatCode="General">
                  <c:v>2028</c:v>
                </c:pt>
                <c:pt idx="49" formatCode="General">
                  <c:v>2029</c:v>
                </c:pt>
                <c:pt idx="50" formatCode="General">
                  <c:v>2030</c:v>
                </c:pt>
                <c:pt idx="51" formatCode="General">
                  <c:v>2031</c:v>
                </c:pt>
                <c:pt idx="52" formatCode="General">
                  <c:v>2032</c:v>
                </c:pt>
                <c:pt idx="53" formatCode="General">
                  <c:v>2033</c:v>
                </c:pt>
                <c:pt idx="54" formatCode="General">
                  <c:v>2034</c:v>
                </c:pt>
                <c:pt idx="55" formatCode="General">
                  <c:v>2035</c:v>
                </c:pt>
                <c:pt idx="56" formatCode="General">
                  <c:v>2036</c:v>
                </c:pt>
                <c:pt idx="57" formatCode="General">
                  <c:v>2037</c:v>
                </c:pt>
                <c:pt idx="58" formatCode="General">
                  <c:v>2038</c:v>
                </c:pt>
                <c:pt idx="59" formatCode="General">
                  <c:v>2039</c:v>
                </c:pt>
                <c:pt idx="60" formatCode="General">
                  <c:v>2040</c:v>
                </c:pt>
              </c:numCache>
            </c:numRef>
          </c:cat>
          <c:val>
            <c:numRef>
              <c:f>'Graph 2'!$B$16:$BJ$16</c:f>
              <c:numCache>
                <c:formatCode>General</c:formatCode>
                <c:ptCount val="61"/>
                <c:pt idx="37">
                  <c:v>27.861158</c:v>
                </c:pt>
                <c:pt idx="38">
                  <c:v>29.117718</c:v>
                </c:pt>
                <c:pt idx="39">
                  <c:v>30.068121000000001</c:v>
                </c:pt>
                <c:pt idx="40">
                  <c:v>30.656176000000009</c:v>
                </c:pt>
                <c:pt idx="41">
                  <c:v>30.67285</c:v>
                </c:pt>
                <c:pt idx="42">
                  <c:v>31.097559</c:v>
                </c:pt>
                <c:pt idx="43">
                  <c:v>31.629031000000001</c:v>
                </c:pt>
                <c:pt idx="44">
                  <c:v>32.227863999999997</c:v>
                </c:pt>
                <c:pt idx="45">
                  <c:v>32.73404</c:v>
                </c:pt>
                <c:pt idx="46">
                  <c:v>33.314736000000003</c:v>
                </c:pt>
                <c:pt idx="47">
                  <c:v>33.662499000000011</c:v>
                </c:pt>
                <c:pt idx="48">
                  <c:v>33.958760000000012</c:v>
                </c:pt>
                <c:pt idx="49">
                  <c:v>34.29844700000001</c:v>
                </c:pt>
                <c:pt idx="50">
                  <c:v>34.494324000000013</c:v>
                </c:pt>
                <c:pt idx="51">
                  <c:v>34.500107</c:v>
                </c:pt>
                <c:pt idx="52">
                  <c:v>34.689019000000009</c:v>
                </c:pt>
                <c:pt idx="53">
                  <c:v>34.903725000000001</c:v>
                </c:pt>
                <c:pt idx="54">
                  <c:v>35.302307999999996</c:v>
                </c:pt>
                <c:pt idx="55">
                  <c:v>35.741214999999997</c:v>
                </c:pt>
                <c:pt idx="56">
                  <c:v>35.941863999999988</c:v>
                </c:pt>
                <c:pt idx="57">
                  <c:v>36.324249999999999</c:v>
                </c:pt>
                <c:pt idx="58">
                  <c:v>36.641224000000001</c:v>
                </c:pt>
                <c:pt idx="59">
                  <c:v>36.980973000000013</c:v>
                </c:pt>
                <c:pt idx="60">
                  <c:v>37.062973</c:v>
                </c:pt>
              </c:numCache>
            </c:numRef>
          </c:val>
          <c:smooth val="0"/>
          <c:extLst>
            <c:ext xmlns:c16="http://schemas.microsoft.com/office/drawing/2014/chart" uri="{C3380CC4-5D6E-409C-BE32-E72D297353CC}">
              <c16:uniqueId val="{00000004-DAB3-44F0-A383-F4443E7864CB}"/>
            </c:ext>
          </c:extLst>
        </c:ser>
        <c:ser>
          <c:idx val="5"/>
          <c:order val="5"/>
          <c:tx>
            <c:strRef>
              <c:f>'Graph 2'!$A$17</c:f>
              <c:strCache>
                <c:ptCount val="1"/>
                <c:pt idx="0">
                  <c:v>Low Oil Price</c:v>
                </c:pt>
              </c:strCache>
            </c:strRef>
          </c:tx>
          <c:spPr>
            <a:ln w="28575" cap="rnd">
              <a:solidFill>
                <a:srgbClr val="CD5FA0"/>
              </a:solidFill>
              <a:round/>
            </a:ln>
            <a:effectLst/>
          </c:spPr>
          <c:marker>
            <c:symbol val="none"/>
          </c:marker>
          <c:val>
            <c:numRef>
              <c:f>'Graph 2'!$B$17:$BJ$17</c:f>
              <c:numCache>
                <c:formatCode>General</c:formatCode>
                <c:ptCount val="61"/>
                <c:pt idx="37">
                  <c:v>27.777206</c:v>
                </c:pt>
                <c:pt idx="38">
                  <c:v>27.942425</c:v>
                </c:pt>
                <c:pt idx="39">
                  <c:v>28.473378</c:v>
                </c:pt>
                <c:pt idx="40">
                  <c:v>28.626315999999999</c:v>
                </c:pt>
                <c:pt idx="41">
                  <c:v>28.668301</c:v>
                </c:pt>
                <c:pt idx="42">
                  <c:v>28.893422999999999</c:v>
                </c:pt>
                <c:pt idx="43">
                  <c:v>29.213146999999999</c:v>
                </c:pt>
                <c:pt idx="44">
                  <c:v>29.602952999999999</c:v>
                </c:pt>
                <c:pt idx="45">
                  <c:v>30.020880000000009</c:v>
                </c:pt>
                <c:pt idx="46">
                  <c:v>30.468814999999999</c:v>
                </c:pt>
                <c:pt idx="47">
                  <c:v>30.802323000000001</c:v>
                </c:pt>
                <c:pt idx="48">
                  <c:v>31.110339</c:v>
                </c:pt>
                <c:pt idx="49">
                  <c:v>31.509985</c:v>
                </c:pt>
                <c:pt idx="50">
                  <c:v>31.921685</c:v>
                </c:pt>
                <c:pt idx="51">
                  <c:v>32.052064999999999</c:v>
                </c:pt>
                <c:pt idx="52">
                  <c:v>32.539254</c:v>
                </c:pt>
                <c:pt idx="53">
                  <c:v>33.020432</c:v>
                </c:pt>
                <c:pt idx="54">
                  <c:v>33.398175000000002</c:v>
                </c:pt>
                <c:pt idx="55">
                  <c:v>33.907216000000012</c:v>
                </c:pt>
                <c:pt idx="56">
                  <c:v>34.230709000000012</c:v>
                </c:pt>
                <c:pt idx="57">
                  <c:v>34.548439000000009</c:v>
                </c:pt>
                <c:pt idx="58">
                  <c:v>34.805100000000003</c:v>
                </c:pt>
                <c:pt idx="59">
                  <c:v>35.093048000000003</c:v>
                </c:pt>
                <c:pt idx="60">
                  <c:v>35.319198999999998</c:v>
                </c:pt>
              </c:numCache>
            </c:numRef>
          </c:val>
          <c:smooth val="0"/>
          <c:extLst>
            <c:ext xmlns:c16="http://schemas.microsoft.com/office/drawing/2014/chart" uri="{C3380CC4-5D6E-409C-BE32-E72D297353CC}">
              <c16:uniqueId val="{00000005-DAB3-44F0-A383-F4443E7864CB}"/>
            </c:ext>
          </c:extLst>
        </c:ser>
        <c:ser>
          <c:idx val="6"/>
          <c:order val="6"/>
          <c:tx>
            <c:strRef>
              <c:f>'Graph 2'!$A$18</c:f>
              <c:strCache>
                <c:ptCount val="1"/>
                <c:pt idx="0">
                  <c:v>Low Oil and Gas Resource and Technology</c:v>
                </c:pt>
              </c:strCache>
            </c:strRef>
          </c:tx>
          <c:spPr>
            <a:ln w="28575" cap="rnd">
              <a:solidFill>
                <a:srgbClr val="00ADFB"/>
              </a:solidFill>
              <a:round/>
            </a:ln>
            <a:effectLst/>
          </c:spPr>
          <c:marker>
            <c:symbol val="none"/>
          </c:marker>
          <c:val>
            <c:numRef>
              <c:f>'Graph 2'!$B$18:$BJ$18</c:f>
              <c:numCache>
                <c:formatCode>General</c:formatCode>
                <c:ptCount val="61"/>
                <c:pt idx="37">
                  <c:v>27.777206</c:v>
                </c:pt>
                <c:pt idx="38">
                  <c:v>28.478012</c:v>
                </c:pt>
                <c:pt idx="39">
                  <c:v>28.874724000000001</c:v>
                </c:pt>
                <c:pt idx="40">
                  <c:v>29.187531</c:v>
                </c:pt>
                <c:pt idx="41">
                  <c:v>28.695931000000009</c:v>
                </c:pt>
                <c:pt idx="42">
                  <c:v>28.517485000000001</c:v>
                </c:pt>
                <c:pt idx="43">
                  <c:v>28.018595000000001</c:v>
                </c:pt>
                <c:pt idx="44">
                  <c:v>27.787860999999999</c:v>
                </c:pt>
                <c:pt idx="45">
                  <c:v>27.843798</c:v>
                </c:pt>
                <c:pt idx="46">
                  <c:v>27.970154000000001</c:v>
                </c:pt>
                <c:pt idx="47">
                  <c:v>27.742756</c:v>
                </c:pt>
                <c:pt idx="48">
                  <c:v>27.459803000000001</c:v>
                </c:pt>
                <c:pt idx="49">
                  <c:v>27.209536</c:v>
                </c:pt>
                <c:pt idx="50">
                  <c:v>27.014567</c:v>
                </c:pt>
                <c:pt idx="51">
                  <c:v>27.295679</c:v>
                </c:pt>
                <c:pt idx="52">
                  <c:v>27.562304000000001</c:v>
                </c:pt>
                <c:pt idx="53">
                  <c:v>27.623025999999999</c:v>
                </c:pt>
                <c:pt idx="54">
                  <c:v>27.764727000000001</c:v>
                </c:pt>
                <c:pt idx="55">
                  <c:v>27.845538000000001</c:v>
                </c:pt>
                <c:pt idx="56">
                  <c:v>27.618359000000009</c:v>
                </c:pt>
                <c:pt idx="57">
                  <c:v>27.474685999999998</c:v>
                </c:pt>
                <c:pt idx="58">
                  <c:v>27.434643000000001</c:v>
                </c:pt>
                <c:pt idx="59">
                  <c:v>27.402583</c:v>
                </c:pt>
                <c:pt idx="60">
                  <c:v>27.42174</c:v>
                </c:pt>
              </c:numCache>
            </c:numRef>
          </c:val>
          <c:smooth val="0"/>
          <c:extLst>
            <c:ext xmlns:c16="http://schemas.microsoft.com/office/drawing/2014/chart" uri="{C3380CC4-5D6E-409C-BE32-E72D297353CC}">
              <c16:uniqueId val="{00000006-DAB3-44F0-A383-F4443E7864CB}"/>
            </c:ext>
          </c:extLst>
        </c:ser>
        <c:dLbls>
          <c:showLegendKey val="0"/>
          <c:showVal val="0"/>
          <c:showCatName val="0"/>
          <c:showSerName val="0"/>
          <c:showPercent val="0"/>
          <c:showBubbleSize val="0"/>
        </c:dLbls>
        <c:smooth val="0"/>
        <c:axId val="-2118054344"/>
        <c:axId val="-2011047016"/>
      </c:lineChart>
      <c:catAx>
        <c:axId val="-2118054344"/>
        <c:scaling>
          <c:orientation val="minMax"/>
        </c:scaling>
        <c:delete val="0"/>
        <c:axPos val="b"/>
        <c:numFmt formatCode="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444444"/>
                </a:solidFill>
                <a:latin typeface="+mn-lt"/>
                <a:ea typeface="+mn-ea"/>
                <a:cs typeface="+mn-cs"/>
              </a:defRPr>
            </a:pPr>
            <a:endParaRPr lang="en-US"/>
          </a:p>
        </c:txPr>
        <c:crossAx val="-2011047016"/>
        <c:crosses val="autoZero"/>
        <c:auto val="1"/>
        <c:lblAlgn val="ctr"/>
        <c:lblOffset val="100"/>
        <c:tickLblSkip val="10"/>
        <c:noMultiLvlLbl val="0"/>
      </c:catAx>
      <c:valAx>
        <c:axId val="-2011047016"/>
        <c:scaling>
          <c:orientation val="minMax"/>
          <c:min val="15"/>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1805434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811414374886"/>
          <c:y val="0.110714645429104"/>
          <c:w val="0.857871048252835"/>
          <c:h val="0.76603266929977898"/>
        </c:manualLayout>
      </c:layout>
      <c:barChart>
        <c:barDir val="bar"/>
        <c:grouping val="stacked"/>
        <c:varyColors val="0"/>
        <c:ser>
          <c:idx val="0"/>
          <c:order val="0"/>
          <c:tx>
            <c:v>Existing</c:v>
          </c:tx>
          <c:spPr>
            <a:solidFill>
              <a:srgbClr val="004165"/>
            </a:solidFill>
            <a:ln>
              <a:noFill/>
            </a:ln>
            <a:effectLst/>
          </c:spPr>
          <c:invertIfNegative val="0"/>
          <c:cat>
            <c:strRef>
              <c:f>'Graph 8'!$A$2:$A$31</c:f>
              <c:strCache>
                <c:ptCount val="30"/>
                <c:pt idx="0">
                  <c:v>Texas LNG Brownsville</c:v>
                </c:pt>
                <c:pt idx="1">
                  <c:v>Stabilis LNG</c:v>
                </c:pt>
                <c:pt idx="2">
                  <c:v>Sabine Pass ******</c:v>
                </c:pt>
                <c:pt idx="3">
                  <c:v>Rio Grande LNG</c:v>
                </c:pt>
                <c:pt idx="4">
                  <c:v>Port Arthur LNG</c:v>
                </c:pt>
                <c:pt idx="5">
                  <c:v>Magnolia LNG</c:v>
                </c:pt>
                <c:pt idx="6">
                  <c:v>Lake Charles</c:v>
                </c:pt>
                <c:pt idx="7">
                  <c:v>Kenai LNG</c:v>
                </c:pt>
                <c:pt idx="8">
                  <c:v>Jordan Cove *****</c:v>
                </c:pt>
                <c:pt idx="9">
                  <c:v>Gulf LNG</c:v>
                </c:pt>
                <c:pt idx="10">
                  <c:v>Golden pass</c:v>
                </c:pt>
                <c:pt idx="11">
                  <c:v>Goldboro LNG</c:v>
                </c:pt>
                <c:pt idx="12">
                  <c:v>Fourchon LNG</c:v>
                </c:pt>
                <c:pt idx="13">
                  <c:v>FLEX LNG</c:v>
                </c:pt>
                <c:pt idx="14">
                  <c:v>Elba Island</c:v>
                </c:pt>
                <c:pt idx="15">
                  <c:v>Eagle LNG</c:v>
                </c:pt>
                <c:pt idx="16">
                  <c:v>Driftwood LNG</c:v>
                </c:pt>
                <c:pt idx="17">
                  <c:v>Delfin LNG ****</c:v>
                </c:pt>
                <c:pt idx="18">
                  <c:v>Cove Point LNG</c:v>
                </c:pt>
                <c:pt idx="19">
                  <c:v>Corpus Christi ***</c:v>
                </c:pt>
                <c:pt idx="20">
                  <c:v>Commonwealth LNG</c:v>
                </c:pt>
                <c:pt idx="21">
                  <c:v>Carib Energy</c:v>
                </c:pt>
                <c:pt idx="22">
                  <c:v>Cameron **</c:v>
                </c:pt>
                <c:pt idx="23">
                  <c:v>Calcasieu River</c:v>
                </c:pt>
                <c:pt idx="24">
                  <c:v>Calcasieu Pass</c:v>
                </c:pt>
                <c:pt idx="25">
                  <c:v>Bear Head LNG</c:v>
                </c:pt>
                <c:pt idx="26">
                  <c:v>Annova LNG</c:v>
                </c:pt>
                <c:pt idx="27">
                  <c:v>American LNG</c:v>
                </c:pt>
                <c:pt idx="28">
                  <c:v>Alaska LNG *</c:v>
                </c:pt>
                <c:pt idx="29">
                  <c:v>Air Flow</c:v>
                </c:pt>
              </c:strCache>
            </c:strRef>
          </c:cat>
          <c:val>
            <c:numRef>
              <c:f>'Graph 8'!$B$2:$B$31</c:f>
              <c:numCache>
                <c:formatCode>General</c:formatCode>
                <c:ptCount val="30"/>
                <c:pt idx="0">
                  <c:v>0</c:v>
                </c:pt>
                <c:pt idx="1">
                  <c:v>0</c:v>
                </c:pt>
                <c:pt idx="2">
                  <c:v>2.2000000000000002</c:v>
                </c:pt>
                <c:pt idx="3">
                  <c:v>0</c:v>
                </c:pt>
                <c:pt idx="4">
                  <c:v>0</c:v>
                </c:pt>
                <c:pt idx="5">
                  <c:v>0</c:v>
                </c:pt>
                <c:pt idx="6">
                  <c:v>0</c:v>
                </c:pt>
                <c:pt idx="7">
                  <c:v>0.2</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0-1147-4482-AA39-AAE4206E6C2C}"/>
            </c:ext>
          </c:extLst>
        </c:ser>
        <c:ser>
          <c:idx val="1"/>
          <c:order val="1"/>
          <c:tx>
            <c:v>Approved</c:v>
          </c:tx>
          <c:spPr>
            <a:solidFill>
              <a:srgbClr val="10BC9F"/>
            </a:solidFill>
            <a:ln>
              <a:noFill/>
            </a:ln>
            <a:effectLst/>
          </c:spPr>
          <c:invertIfNegative val="0"/>
          <c:cat>
            <c:strRef>
              <c:f>'Graph 8'!$A$2:$A$31</c:f>
              <c:strCache>
                <c:ptCount val="30"/>
                <c:pt idx="0">
                  <c:v>Texas LNG Brownsville</c:v>
                </c:pt>
                <c:pt idx="1">
                  <c:v>Stabilis LNG</c:v>
                </c:pt>
                <c:pt idx="2">
                  <c:v>Sabine Pass ******</c:v>
                </c:pt>
                <c:pt idx="3">
                  <c:v>Rio Grande LNG</c:v>
                </c:pt>
                <c:pt idx="4">
                  <c:v>Port Arthur LNG</c:v>
                </c:pt>
                <c:pt idx="5">
                  <c:v>Magnolia LNG</c:v>
                </c:pt>
                <c:pt idx="6">
                  <c:v>Lake Charles</c:v>
                </c:pt>
                <c:pt idx="7">
                  <c:v>Kenai LNG</c:v>
                </c:pt>
                <c:pt idx="8">
                  <c:v>Jordan Cove *****</c:v>
                </c:pt>
                <c:pt idx="9">
                  <c:v>Gulf LNG</c:v>
                </c:pt>
                <c:pt idx="10">
                  <c:v>Golden pass</c:v>
                </c:pt>
                <c:pt idx="11">
                  <c:v>Goldboro LNG</c:v>
                </c:pt>
                <c:pt idx="12">
                  <c:v>Fourchon LNG</c:v>
                </c:pt>
                <c:pt idx="13">
                  <c:v>FLEX LNG</c:v>
                </c:pt>
                <c:pt idx="14">
                  <c:v>Elba Island</c:v>
                </c:pt>
                <c:pt idx="15">
                  <c:v>Eagle LNG</c:v>
                </c:pt>
                <c:pt idx="16">
                  <c:v>Driftwood LNG</c:v>
                </c:pt>
                <c:pt idx="17">
                  <c:v>Delfin LNG ****</c:v>
                </c:pt>
                <c:pt idx="18">
                  <c:v>Cove Point LNG</c:v>
                </c:pt>
                <c:pt idx="19">
                  <c:v>Corpus Christi ***</c:v>
                </c:pt>
                <c:pt idx="20">
                  <c:v>Commonwealth LNG</c:v>
                </c:pt>
                <c:pt idx="21">
                  <c:v>Carib Energy</c:v>
                </c:pt>
                <c:pt idx="22">
                  <c:v>Cameron **</c:v>
                </c:pt>
                <c:pt idx="23">
                  <c:v>Calcasieu River</c:v>
                </c:pt>
                <c:pt idx="24">
                  <c:v>Calcasieu Pass</c:v>
                </c:pt>
                <c:pt idx="25">
                  <c:v>Bear Head LNG</c:v>
                </c:pt>
                <c:pt idx="26">
                  <c:v>Annova LNG</c:v>
                </c:pt>
                <c:pt idx="27">
                  <c:v>American LNG</c:v>
                </c:pt>
                <c:pt idx="28">
                  <c:v>Alaska LNG *</c:v>
                </c:pt>
                <c:pt idx="29">
                  <c:v>Air Flow</c:v>
                </c:pt>
              </c:strCache>
            </c:strRef>
          </c:cat>
          <c:val>
            <c:numRef>
              <c:f>'Graph 8'!$C$2:$C$31</c:f>
              <c:numCache>
                <c:formatCode>General</c:formatCode>
                <c:ptCount val="30"/>
                <c:pt idx="0">
                  <c:v>0</c:v>
                </c:pt>
                <c:pt idx="1">
                  <c:v>0.1</c:v>
                </c:pt>
                <c:pt idx="2">
                  <c:v>1.94</c:v>
                </c:pt>
                <c:pt idx="3">
                  <c:v>0</c:v>
                </c:pt>
                <c:pt idx="4">
                  <c:v>0</c:v>
                </c:pt>
                <c:pt idx="5">
                  <c:v>1.08</c:v>
                </c:pt>
                <c:pt idx="6">
                  <c:v>2.33</c:v>
                </c:pt>
                <c:pt idx="7">
                  <c:v>0</c:v>
                </c:pt>
                <c:pt idx="8">
                  <c:v>0</c:v>
                </c:pt>
                <c:pt idx="9">
                  <c:v>0</c:v>
                </c:pt>
                <c:pt idx="10">
                  <c:v>2.21</c:v>
                </c:pt>
                <c:pt idx="11">
                  <c:v>0.81</c:v>
                </c:pt>
                <c:pt idx="12">
                  <c:v>0</c:v>
                </c:pt>
                <c:pt idx="13">
                  <c:v>2.14</c:v>
                </c:pt>
                <c:pt idx="14">
                  <c:v>0.5</c:v>
                </c:pt>
                <c:pt idx="15">
                  <c:v>0</c:v>
                </c:pt>
                <c:pt idx="16">
                  <c:v>0</c:v>
                </c:pt>
                <c:pt idx="17">
                  <c:v>1.85</c:v>
                </c:pt>
                <c:pt idx="18">
                  <c:v>0.77</c:v>
                </c:pt>
                <c:pt idx="19">
                  <c:v>2.1</c:v>
                </c:pt>
                <c:pt idx="20">
                  <c:v>0</c:v>
                </c:pt>
                <c:pt idx="21">
                  <c:v>0.04</c:v>
                </c:pt>
                <c:pt idx="22">
                  <c:v>3.53</c:v>
                </c:pt>
                <c:pt idx="23">
                  <c:v>0</c:v>
                </c:pt>
                <c:pt idx="24">
                  <c:v>0</c:v>
                </c:pt>
                <c:pt idx="25">
                  <c:v>0.81</c:v>
                </c:pt>
                <c:pt idx="26">
                  <c:v>0</c:v>
                </c:pt>
                <c:pt idx="27">
                  <c:v>8.0000000000000002E-3</c:v>
                </c:pt>
                <c:pt idx="28">
                  <c:v>0</c:v>
                </c:pt>
                <c:pt idx="29">
                  <c:v>2E-3</c:v>
                </c:pt>
              </c:numCache>
            </c:numRef>
          </c:val>
          <c:extLst>
            <c:ext xmlns:c16="http://schemas.microsoft.com/office/drawing/2014/chart" uri="{C3380CC4-5D6E-409C-BE32-E72D297353CC}">
              <c16:uniqueId val="{00000001-1147-4482-AA39-AAE4206E6C2C}"/>
            </c:ext>
          </c:extLst>
        </c:ser>
        <c:ser>
          <c:idx val="2"/>
          <c:order val="2"/>
          <c:tx>
            <c:v>Proposed</c:v>
          </c:tx>
          <c:spPr>
            <a:solidFill>
              <a:srgbClr val="00ADFB"/>
            </a:solidFill>
            <a:ln>
              <a:noFill/>
            </a:ln>
            <a:effectLst/>
          </c:spPr>
          <c:invertIfNegative val="0"/>
          <c:cat>
            <c:strRef>
              <c:f>'Graph 8'!$A$2:$A$31</c:f>
              <c:strCache>
                <c:ptCount val="30"/>
                <c:pt idx="0">
                  <c:v>Texas LNG Brownsville</c:v>
                </c:pt>
                <c:pt idx="1">
                  <c:v>Stabilis LNG</c:v>
                </c:pt>
                <c:pt idx="2">
                  <c:v>Sabine Pass ******</c:v>
                </c:pt>
                <c:pt idx="3">
                  <c:v>Rio Grande LNG</c:v>
                </c:pt>
                <c:pt idx="4">
                  <c:v>Port Arthur LNG</c:v>
                </c:pt>
                <c:pt idx="5">
                  <c:v>Magnolia LNG</c:v>
                </c:pt>
                <c:pt idx="6">
                  <c:v>Lake Charles</c:v>
                </c:pt>
                <c:pt idx="7">
                  <c:v>Kenai LNG</c:v>
                </c:pt>
                <c:pt idx="8">
                  <c:v>Jordan Cove *****</c:v>
                </c:pt>
                <c:pt idx="9">
                  <c:v>Gulf LNG</c:v>
                </c:pt>
                <c:pt idx="10">
                  <c:v>Golden pass</c:v>
                </c:pt>
                <c:pt idx="11">
                  <c:v>Goldboro LNG</c:v>
                </c:pt>
                <c:pt idx="12">
                  <c:v>Fourchon LNG</c:v>
                </c:pt>
                <c:pt idx="13">
                  <c:v>FLEX LNG</c:v>
                </c:pt>
                <c:pt idx="14">
                  <c:v>Elba Island</c:v>
                </c:pt>
                <c:pt idx="15">
                  <c:v>Eagle LNG</c:v>
                </c:pt>
                <c:pt idx="16">
                  <c:v>Driftwood LNG</c:v>
                </c:pt>
                <c:pt idx="17">
                  <c:v>Delfin LNG ****</c:v>
                </c:pt>
                <c:pt idx="18">
                  <c:v>Cove Point LNG</c:v>
                </c:pt>
                <c:pt idx="19">
                  <c:v>Corpus Christi ***</c:v>
                </c:pt>
                <c:pt idx="20">
                  <c:v>Commonwealth LNG</c:v>
                </c:pt>
                <c:pt idx="21">
                  <c:v>Carib Energy</c:v>
                </c:pt>
                <c:pt idx="22">
                  <c:v>Cameron **</c:v>
                </c:pt>
                <c:pt idx="23">
                  <c:v>Calcasieu River</c:v>
                </c:pt>
                <c:pt idx="24">
                  <c:v>Calcasieu Pass</c:v>
                </c:pt>
                <c:pt idx="25">
                  <c:v>Bear Head LNG</c:v>
                </c:pt>
                <c:pt idx="26">
                  <c:v>Annova LNG</c:v>
                </c:pt>
                <c:pt idx="27">
                  <c:v>American LNG</c:v>
                </c:pt>
                <c:pt idx="28">
                  <c:v>Alaska LNG *</c:v>
                </c:pt>
                <c:pt idx="29">
                  <c:v>Air Flow</c:v>
                </c:pt>
              </c:strCache>
            </c:strRef>
          </c:cat>
          <c:val>
            <c:numRef>
              <c:f>'Graph 8'!$D$2:$D$31</c:f>
              <c:numCache>
                <c:formatCode>General</c:formatCode>
                <c:ptCount val="30"/>
                <c:pt idx="0">
                  <c:v>0.55000000000000004</c:v>
                </c:pt>
                <c:pt idx="1">
                  <c:v>0</c:v>
                </c:pt>
                <c:pt idx="2">
                  <c:v>0</c:v>
                </c:pt>
                <c:pt idx="3">
                  <c:v>3.6</c:v>
                </c:pt>
                <c:pt idx="4">
                  <c:v>1.4</c:v>
                </c:pt>
                <c:pt idx="5">
                  <c:v>0</c:v>
                </c:pt>
                <c:pt idx="6">
                  <c:v>0</c:v>
                </c:pt>
                <c:pt idx="7">
                  <c:v>0</c:v>
                </c:pt>
                <c:pt idx="8">
                  <c:v>0.95</c:v>
                </c:pt>
                <c:pt idx="9">
                  <c:v>1.5</c:v>
                </c:pt>
                <c:pt idx="10">
                  <c:v>0</c:v>
                </c:pt>
                <c:pt idx="11">
                  <c:v>0</c:v>
                </c:pt>
                <c:pt idx="12">
                  <c:v>0.67</c:v>
                </c:pt>
                <c:pt idx="13">
                  <c:v>0.72</c:v>
                </c:pt>
                <c:pt idx="14">
                  <c:v>0</c:v>
                </c:pt>
                <c:pt idx="15">
                  <c:v>0.55000000000000004</c:v>
                </c:pt>
                <c:pt idx="16">
                  <c:v>4.0999999999999996</c:v>
                </c:pt>
                <c:pt idx="17">
                  <c:v>0</c:v>
                </c:pt>
                <c:pt idx="18">
                  <c:v>0</c:v>
                </c:pt>
                <c:pt idx="19">
                  <c:v>1.4</c:v>
                </c:pt>
                <c:pt idx="20">
                  <c:v>0.16</c:v>
                </c:pt>
                <c:pt idx="21">
                  <c:v>0</c:v>
                </c:pt>
                <c:pt idx="22">
                  <c:v>0</c:v>
                </c:pt>
                <c:pt idx="23">
                  <c:v>1.8</c:v>
                </c:pt>
                <c:pt idx="24">
                  <c:v>1.7</c:v>
                </c:pt>
                <c:pt idx="25">
                  <c:v>0</c:v>
                </c:pt>
                <c:pt idx="26">
                  <c:v>0.94</c:v>
                </c:pt>
                <c:pt idx="27">
                  <c:v>0</c:v>
                </c:pt>
                <c:pt idx="28">
                  <c:v>2.54</c:v>
                </c:pt>
                <c:pt idx="29">
                  <c:v>0</c:v>
                </c:pt>
              </c:numCache>
            </c:numRef>
          </c:val>
          <c:extLst>
            <c:ext xmlns:c16="http://schemas.microsoft.com/office/drawing/2014/chart" uri="{C3380CC4-5D6E-409C-BE32-E72D297353CC}">
              <c16:uniqueId val="{00000002-1147-4482-AA39-AAE4206E6C2C}"/>
            </c:ext>
          </c:extLst>
        </c:ser>
        <c:dLbls>
          <c:showLegendKey val="0"/>
          <c:showVal val="0"/>
          <c:showCatName val="0"/>
          <c:showSerName val="0"/>
          <c:showPercent val="0"/>
          <c:showBubbleSize val="0"/>
        </c:dLbls>
        <c:gapWidth val="150"/>
        <c:overlap val="100"/>
        <c:axId val="-2145624552"/>
        <c:axId val="-2139415352"/>
      </c:barChart>
      <c:catAx>
        <c:axId val="-2145624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232323"/>
                </a:solidFill>
                <a:latin typeface="+mn-lt"/>
                <a:ea typeface="+mn-ea"/>
                <a:cs typeface="+mn-cs"/>
              </a:defRPr>
            </a:pPr>
            <a:endParaRPr lang="en-US"/>
          </a:p>
        </c:txPr>
        <c:crossAx val="-2139415352"/>
        <c:crosses val="autoZero"/>
        <c:auto val="1"/>
        <c:lblAlgn val="ctr"/>
        <c:lblOffset val="100"/>
        <c:noMultiLvlLbl val="0"/>
      </c:catAx>
      <c:valAx>
        <c:axId val="-2139415352"/>
        <c:scaling>
          <c:orientation val="minMax"/>
          <c:max val="4.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Billion</a:t>
                </a:r>
                <a:r>
                  <a:rPr lang="en-US" sz="1600" baseline="0"/>
                  <a:t> Cubic Feet per Day (Bcf/d)</a:t>
                </a:r>
                <a:endParaRPr lang="en-US" sz="1600"/>
              </a:p>
            </c:rich>
          </c:tx>
          <c:layout>
            <c:manualLayout>
              <c:xMode val="edge"/>
              <c:yMode val="edge"/>
              <c:x val="0.37860624309736701"/>
              <c:y val="0.948537219692228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45624552"/>
        <c:crosses val="autoZero"/>
        <c:crossBetween val="between"/>
        <c:majorUnit val="1"/>
      </c:valAx>
      <c:spPr>
        <a:noFill/>
        <a:ln>
          <a:noFill/>
        </a:ln>
        <a:effectLst/>
      </c:spPr>
    </c:plotArea>
    <c:legend>
      <c:legendPos val="b"/>
      <c:layout>
        <c:manualLayout>
          <c:xMode val="edge"/>
          <c:yMode val="edge"/>
          <c:x val="0.18644714906328699"/>
          <c:y val="5.5176316179874202E-2"/>
          <c:w val="0.70603837622083898"/>
          <c:h val="4.5000314960629902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252D3A"/>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965038024093098E-2"/>
          <c:y val="9.4168207234965204E-2"/>
          <c:w val="0.86318733052666397"/>
          <c:h val="0.79852986609578003"/>
        </c:manualLayout>
      </c:layout>
      <c:areaChart>
        <c:grouping val="standard"/>
        <c:varyColors val="0"/>
        <c:ser>
          <c:idx val="7"/>
          <c:order val="0"/>
          <c:tx>
            <c:v>LNG Exports</c:v>
          </c:tx>
          <c:spPr>
            <a:solidFill>
              <a:srgbClr val="BF9BD5"/>
            </a:solidFill>
            <a:ln w="25400">
              <a:solidFill>
                <a:schemeClr val="bg1"/>
              </a:solidFill>
            </a:ln>
            <a:effectLst/>
          </c:spPr>
          <c:val>
            <c:numRef>
              <c:f>'Graph 5'!$AG$19:$CO$19</c:f>
              <c:numCache>
                <c:formatCode>General</c:formatCode>
                <c:ptCount val="61"/>
                <c:pt idx="0">
                  <c:v>4.8730999999999997E-2</c:v>
                </c:pt>
                <c:pt idx="1">
                  <c:v>5.9372000000000001E-2</c:v>
                </c:pt>
                <c:pt idx="2">
                  <c:v>5.1728000000000003E-2</c:v>
                </c:pt>
                <c:pt idx="3">
                  <c:v>5.4639E-2</c:v>
                </c:pt>
                <c:pt idx="4">
                  <c:v>5.4753000000000003E-2</c:v>
                </c:pt>
                <c:pt idx="5">
                  <c:v>5.5267999999999998E-2</c:v>
                </c:pt>
                <c:pt idx="6">
                  <c:v>6.1270999999999999E-2</c:v>
                </c:pt>
                <c:pt idx="7">
                  <c:v>5.4019999999999999E-2</c:v>
                </c:pt>
                <c:pt idx="8">
                  <c:v>7.3637999999999995E-2</c:v>
                </c:pt>
                <c:pt idx="9">
                  <c:v>0.10687099999999999</c:v>
                </c:pt>
                <c:pt idx="10">
                  <c:v>8.5565000000000002E-2</c:v>
                </c:pt>
                <c:pt idx="11">
                  <c:v>0.129244</c:v>
                </c:pt>
                <c:pt idx="12">
                  <c:v>0.216282</c:v>
                </c:pt>
                <c:pt idx="13">
                  <c:v>0.140183</c:v>
                </c:pt>
                <c:pt idx="14">
                  <c:v>0.16173799999999999</c:v>
                </c:pt>
                <c:pt idx="15">
                  <c:v>0.15411900000000001</c:v>
                </c:pt>
                <c:pt idx="16">
                  <c:v>0.153393</c:v>
                </c:pt>
                <c:pt idx="17">
                  <c:v>0.15700600000000001</c:v>
                </c:pt>
                <c:pt idx="18">
                  <c:v>0.15900700000000001</c:v>
                </c:pt>
                <c:pt idx="19">
                  <c:v>0.163415</c:v>
                </c:pt>
                <c:pt idx="20">
                  <c:v>0.24371599999999999</c:v>
                </c:pt>
                <c:pt idx="21">
                  <c:v>0.373278</c:v>
                </c:pt>
                <c:pt idx="22">
                  <c:v>0.51623300000000005</c:v>
                </c:pt>
                <c:pt idx="23">
                  <c:v>0.67992200000000003</c:v>
                </c:pt>
                <c:pt idx="24">
                  <c:v>0.85413799999999995</c:v>
                </c:pt>
                <c:pt idx="25">
                  <c:v>0.72860100000000005</c:v>
                </c:pt>
                <c:pt idx="26">
                  <c:v>0.72395799999999999</c:v>
                </c:pt>
                <c:pt idx="27">
                  <c:v>0.82245400000000002</c:v>
                </c:pt>
                <c:pt idx="28">
                  <c:v>0.96326299999999998</c:v>
                </c:pt>
                <c:pt idx="29">
                  <c:v>1.072357</c:v>
                </c:pt>
                <c:pt idx="30">
                  <c:v>1.136789</c:v>
                </c:pt>
                <c:pt idx="31">
                  <c:v>1.5056499999999999</c:v>
                </c:pt>
                <c:pt idx="32">
                  <c:v>1.6188279999999999</c:v>
                </c:pt>
                <c:pt idx="33">
                  <c:v>1.5724130000000001</c:v>
                </c:pt>
                <c:pt idx="34">
                  <c:v>1.5142420000000001</c:v>
                </c:pt>
                <c:pt idx="35">
                  <c:v>1.783512</c:v>
                </c:pt>
                <c:pt idx="36">
                  <c:v>2.0679829999999999</c:v>
                </c:pt>
                <c:pt idx="37">
                  <c:v>2.4348999999999998</c:v>
                </c:pt>
                <c:pt idx="38">
                  <c:v>3.3357299999999981</c:v>
                </c:pt>
                <c:pt idx="39">
                  <c:v>4.3860960000000002</c:v>
                </c:pt>
                <c:pt idx="40">
                  <c:v>5.5205289999999936</c:v>
                </c:pt>
                <c:pt idx="41">
                  <c:v>5.6842889999999917</c:v>
                </c:pt>
                <c:pt idx="42">
                  <c:v>5.8587109999999916</c:v>
                </c:pt>
                <c:pt idx="43">
                  <c:v>6.081054</c:v>
                </c:pt>
                <c:pt idx="44">
                  <c:v>6.2652970000000003</c:v>
                </c:pt>
                <c:pt idx="45">
                  <c:v>6.4073510000000002</c:v>
                </c:pt>
                <c:pt idx="46">
                  <c:v>6.5463070000000014</c:v>
                </c:pt>
                <c:pt idx="47">
                  <c:v>6.6788629999999998</c:v>
                </c:pt>
                <c:pt idx="48">
                  <c:v>6.7404419999999998</c:v>
                </c:pt>
                <c:pt idx="49">
                  <c:v>6.7469650000000003</c:v>
                </c:pt>
                <c:pt idx="50">
                  <c:v>6.8024039999999966</c:v>
                </c:pt>
                <c:pt idx="51">
                  <c:v>6.8505989999999937</c:v>
                </c:pt>
                <c:pt idx="52">
                  <c:v>6.9045569999999996</c:v>
                </c:pt>
                <c:pt idx="53">
                  <c:v>6.9737179999999999</c:v>
                </c:pt>
                <c:pt idx="54">
                  <c:v>7.0361859999999936</c:v>
                </c:pt>
                <c:pt idx="55">
                  <c:v>7.0779479999999966</c:v>
                </c:pt>
                <c:pt idx="56">
                  <c:v>7.0681789999999944</c:v>
                </c:pt>
                <c:pt idx="57">
                  <c:v>7.0582060000000002</c:v>
                </c:pt>
                <c:pt idx="58">
                  <c:v>7.0430759999999966</c:v>
                </c:pt>
                <c:pt idx="59">
                  <c:v>7.0242259999999916</c:v>
                </c:pt>
                <c:pt idx="60">
                  <c:v>7.0044259999999916</c:v>
                </c:pt>
              </c:numCache>
            </c:numRef>
          </c:val>
          <c:extLst>
            <c:ext xmlns:c16="http://schemas.microsoft.com/office/drawing/2014/chart" uri="{C3380CC4-5D6E-409C-BE32-E72D297353CC}">
              <c16:uniqueId val="{00000000-F0BD-43FE-B4D6-01D39FC15F3A}"/>
            </c:ext>
          </c:extLst>
        </c:ser>
        <c:ser>
          <c:idx val="3"/>
          <c:order val="1"/>
          <c:tx>
            <c:v>LNG Imports</c:v>
          </c:tx>
          <c:spPr>
            <a:solidFill>
              <a:schemeClr val="accent4"/>
            </a:solidFill>
            <a:ln w="25400">
              <a:noFill/>
            </a:ln>
            <a:effectLst/>
          </c:spPr>
          <c:val>
            <c:numRef>
              <c:f>'Graph 5'!$AG$20:$CO$20</c:f>
              <c:numCache>
                <c:formatCode>General</c:formatCode>
                <c:ptCount val="61"/>
                <c:pt idx="0">
                  <c:v>-0.98476699999999995</c:v>
                </c:pt>
                <c:pt idx="1">
                  <c:v>-0.903949</c:v>
                </c:pt>
                <c:pt idx="2">
                  <c:v>-0.93333600000000005</c:v>
                </c:pt>
                <c:pt idx="3">
                  <c:v>-0.91840699999999997</c:v>
                </c:pt>
                <c:pt idx="4">
                  <c:v>-0.84306000000000003</c:v>
                </c:pt>
                <c:pt idx="5">
                  <c:v>-0.94971499999999998</c:v>
                </c:pt>
                <c:pt idx="6">
                  <c:v>-0.75044900000000003</c:v>
                </c:pt>
                <c:pt idx="7">
                  <c:v>-0.99253199999999997</c:v>
                </c:pt>
                <c:pt idx="8">
                  <c:v>-1.293812</c:v>
                </c:pt>
                <c:pt idx="9">
                  <c:v>-1.3815200000000001</c:v>
                </c:pt>
                <c:pt idx="10">
                  <c:v>-1.532259</c:v>
                </c:pt>
                <c:pt idx="11">
                  <c:v>-1.7733129999999999</c:v>
                </c:pt>
                <c:pt idx="12">
                  <c:v>-2.1375039999999998</c:v>
                </c:pt>
                <c:pt idx="13">
                  <c:v>-2.3501150000000002</c:v>
                </c:pt>
                <c:pt idx="14">
                  <c:v>-2.6238389999999998</c:v>
                </c:pt>
                <c:pt idx="15">
                  <c:v>-2.841047999999998</c:v>
                </c:pt>
                <c:pt idx="16">
                  <c:v>-2.9374129999999981</c:v>
                </c:pt>
                <c:pt idx="17">
                  <c:v>-2.994173</c:v>
                </c:pt>
                <c:pt idx="18">
                  <c:v>-3.152057999999998</c:v>
                </c:pt>
                <c:pt idx="19">
                  <c:v>-3.5855049999999999</c:v>
                </c:pt>
                <c:pt idx="20">
                  <c:v>-3.781603</c:v>
                </c:pt>
                <c:pt idx="21">
                  <c:v>-3.976938999999998</c:v>
                </c:pt>
                <c:pt idx="22">
                  <c:v>-4.0154629999999996</c:v>
                </c:pt>
                <c:pt idx="23">
                  <c:v>-3.9437489999999991</c:v>
                </c:pt>
                <c:pt idx="24">
                  <c:v>-4.2585579999999936</c:v>
                </c:pt>
                <c:pt idx="25">
                  <c:v>-4.3410339999999996</c:v>
                </c:pt>
                <c:pt idx="26">
                  <c:v>-4.1862810000000001</c:v>
                </c:pt>
                <c:pt idx="27">
                  <c:v>-4.6075819999999892</c:v>
                </c:pt>
                <c:pt idx="28">
                  <c:v>-3.9841009999999999</c:v>
                </c:pt>
                <c:pt idx="29">
                  <c:v>-3.75136</c:v>
                </c:pt>
                <c:pt idx="30">
                  <c:v>-3.7407569999999999</c:v>
                </c:pt>
                <c:pt idx="31">
                  <c:v>-3.468693</c:v>
                </c:pt>
                <c:pt idx="32">
                  <c:v>-3.1377890000000002</c:v>
                </c:pt>
                <c:pt idx="33">
                  <c:v>-2.8833549999999999</c:v>
                </c:pt>
                <c:pt idx="34">
                  <c:v>-2.6953779999999998</c:v>
                </c:pt>
                <c:pt idx="35">
                  <c:v>-2.7180939999999998</c:v>
                </c:pt>
                <c:pt idx="36">
                  <c:v>-3.006453</c:v>
                </c:pt>
                <c:pt idx="37">
                  <c:v>-2.7289979999999998</c:v>
                </c:pt>
                <c:pt idx="38">
                  <c:v>-2.5606230000000001</c:v>
                </c:pt>
                <c:pt idx="39">
                  <c:v>-2.331337</c:v>
                </c:pt>
                <c:pt idx="40">
                  <c:v>-2.157975</c:v>
                </c:pt>
                <c:pt idx="41">
                  <c:v>-2.0250530000000002</c:v>
                </c:pt>
                <c:pt idx="42">
                  <c:v>-1.904247</c:v>
                </c:pt>
                <c:pt idx="43">
                  <c:v>-1.7830699999999999</c:v>
                </c:pt>
                <c:pt idx="44">
                  <c:v>-1.7380150000000001</c:v>
                </c:pt>
                <c:pt idx="45">
                  <c:v>-1.7024159999999999</c:v>
                </c:pt>
                <c:pt idx="46">
                  <c:v>-1.6766209999999999</c:v>
                </c:pt>
                <c:pt idx="47">
                  <c:v>-1.5955999999999999</c:v>
                </c:pt>
                <c:pt idx="48">
                  <c:v>-1.561499</c:v>
                </c:pt>
                <c:pt idx="49">
                  <c:v>-1.4867790000000001</c:v>
                </c:pt>
                <c:pt idx="50">
                  <c:v>-1.446353</c:v>
                </c:pt>
                <c:pt idx="51">
                  <c:v>-1.4154929999999999</c:v>
                </c:pt>
                <c:pt idx="52">
                  <c:v>-1.4065000000000001</c:v>
                </c:pt>
                <c:pt idx="53">
                  <c:v>-1.3846799999999999</c:v>
                </c:pt>
                <c:pt idx="54">
                  <c:v>-1.363666</c:v>
                </c:pt>
                <c:pt idx="55">
                  <c:v>-1.3257129999999999</c:v>
                </c:pt>
                <c:pt idx="56">
                  <c:v>-1.2888489999999999</c:v>
                </c:pt>
                <c:pt idx="57">
                  <c:v>-1.2729090000000001</c:v>
                </c:pt>
                <c:pt idx="58">
                  <c:v>-1.2758119999999999</c:v>
                </c:pt>
                <c:pt idx="59">
                  <c:v>-1.2778510000000001</c:v>
                </c:pt>
                <c:pt idx="60">
                  <c:v>-1.277485</c:v>
                </c:pt>
              </c:numCache>
            </c:numRef>
          </c:val>
          <c:extLst>
            <c:ext xmlns:c16="http://schemas.microsoft.com/office/drawing/2014/chart" uri="{C3380CC4-5D6E-409C-BE32-E72D297353CC}">
              <c16:uniqueId val="{00000001-F0BD-43FE-B4D6-01D39FC15F3A}"/>
            </c:ext>
          </c:extLst>
        </c:ser>
        <c:ser>
          <c:idx val="0"/>
          <c:order val="2"/>
          <c:tx>
            <c:v>Imports from Canada</c:v>
          </c:tx>
          <c:spPr>
            <a:solidFill>
              <a:srgbClr val="004165"/>
            </a:solidFill>
            <a:ln w="9525">
              <a:solidFill>
                <a:schemeClr val="bg1"/>
              </a:solidFill>
            </a:ln>
            <a:effectLst/>
          </c:spPr>
          <c:cat>
            <c:numRef>
              <c:f>'Graph 4'!$C$1:$CO$1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'Graph 4'!$AG$17:$CO$17</c:f>
              <c:numCache>
                <c:formatCode>General</c:formatCode>
                <c:ptCount val="61"/>
                <c:pt idx="0">
                  <c:v>-0.89891699999999997</c:v>
                </c:pt>
                <c:pt idx="1">
                  <c:v>-0.86712599999999995</c:v>
                </c:pt>
                <c:pt idx="2">
                  <c:v>-0.87820100000000001</c:v>
                </c:pt>
                <c:pt idx="3">
                  <c:v>-0.78728399999999998</c:v>
                </c:pt>
                <c:pt idx="4">
                  <c:v>-0.80686999999999998</c:v>
                </c:pt>
                <c:pt idx="5">
                  <c:v>-0.92605599999999999</c:v>
                </c:pt>
                <c:pt idx="6">
                  <c:v>-0.74878</c:v>
                </c:pt>
                <c:pt idx="7">
                  <c:v>-0.99253199999999997</c:v>
                </c:pt>
                <c:pt idx="8">
                  <c:v>-1.276322</c:v>
                </c:pt>
                <c:pt idx="9">
                  <c:v>-1.3393569999999999</c:v>
                </c:pt>
                <c:pt idx="10">
                  <c:v>-1.4480649999999999</c:v>
                </c:pt>
                <c:pt idx="11">
                  <c:v>-1.709716</c:v>
                </c:pt>
                <c:pt idx="12">
                  <c:v>-2.0943870000000002</c:v>
                </c:pt>
                <c:pt idx="13">
                  <c:v>-2.2684290000000011</c:v>
                </c:pt>
                <c:pt idx="14">
                  <c:v>-2.5730620000000002</c:v>
                </c:pt>
                <c:pt idx="15">
                  <c:v>-2.8231299999999999</c:v>
                </c:pt>
                <c:pt idx="16">
                  <c:v>-2.8971390000000001</c:v>
                </c:pt>
                <c:pt idx="17">
                  <c:v>-2.9163950000000001</c:v>
                </c:pt>
                <c:pt idx="18">
                  <c:v>-3.066605</c:v>
                </c:pt>
                <c:pt idx="19">
                  <c:v>-3.422075</c:v>
                </c:pt>
                <c:pt idx="20">
                  <c:v>-3.555566999999999</c:v>
                </c:pt>
                <c:pt idx="21">
                  <c:v>-3.7388129999999991</c:v>
                </c:pt>
                <c:pt idx="22">
                  <c:v>-3.7867330000000008</c:v>
                </c:pt>
                <c:pt idx="23">
                  <c:v>-3.43723</c:v>
                </c:pt>
                <c:pt idx="24">
                  <c:v>-3.6065429999999998</c:v>
                </c:pt>
                <c:pt idx="25">
                  <c:v>-3.7097740000000008</c:v>
                </c:pt>
                <c:pt idx="26">
                  <c:v>-3.6027439999999991</c:v>
                </c:pt>
                <c:pt idx="27">
                  <c:v>-3.83677</c:v>
                </c:pt>
                <c:pt idx="28">
                  <c:v>-3.632403</c:v>
                </c:pt>
                <c:pt idx="29">
                  <c:v>-3.2994029999999981</c:v>
                </c:pt>
                <c:pt idx="30">
                  <c:v>-3.309746999999998</c:v>
                </c:pt>
                <c:pt idx="31">
                  <c:v>-3.1197530000000002</c:v>
                </c:pt>
                <c:pt idx="32">
                  <c:v>-2.9631409999999998</c:v>
                </c:pt>
                <c:pt idx="33">
                  <c:v>-2.7870510000000008</c:v>
                </c:pt>
                <c:pt idx="34">
                  <c:v>-2.6362350000000001</c:v>
                </c:pt>
                <c:pt idx="35">
                  <c:v>-2.6270210000000001</c:v>
                </c:pt>
                <c:pt idx="36">
                  <c:v>-2.9259330000000001</c:v>
                </c:pt>
                <c:pt idx="37">
                  <c:v>-2.6559979999999999</c:v>
                </c:pt>
                <c:pt idx="38">
                  <c:v>-2.4876230000000001</c:v>
                </c:pt>
                <c:pt idx="39">
                  <c:v>-2.2673370000000008</c:v>
                </c:pt>
                <c:pt idx="40">
                  <c:v>-2.1029749999999998</c:v>
                </c:pt>
                <c:pt idx="41">
                  <c:v>-1.9700530000000001</c:v>
                </c:pt>
                <c:pt idx="42">
                  <c:v>-1.8492470000000001</c:v>
                </c:pt>
                <c:pt idx="43">
                  <c:v>-1.72807</c:v>
                </c:pt>
                <c:pt idx="44">
                  <c:v>-1.6830149999999999</c:v>
                </c:pt>
                <c:pt idx="45">
                  <c:v>-1.647416</c:v>
                </c:pt>
                <c:pt idx="46">
                  <c:v>-1.621621</c:v>
                </c:pt>
                <c:pt idx="47">
                  <c:v>-1.5406</c:v>
                </c:pt>
                <c:pt idx="48">
                  <c:v>-1.506499</c:v>
                </c:pt>
                <c:pt idx="49">
                  <c:v>-1.4317789999999999</c:v>
                </c:pt>
                <c:pt idx="50">
                  <c:v>-1.3913530000000001</c:v>
                </c:pt>
                <c:pt idx="51">
                  <c:v>-1.360493</c:v>
                </c:pt>
                <c:pt idx="52">
                  <c:v>-1.3514999999999999</c:v>
                </c:pt>
                <c:pt idx="53">
                  <c:v>-1.32968</c:v>
                </c:pt>
                <c:pt idx="54">
                  <c:v>-1.3086660000000001</c:v>
                </c:pt>
                <c:pt idx="55">
                  <c:v>-1.270713</c:v>
                </c:pt>
                <c:pt idx="56">
                  <c:v>-1.233849</c:v>
                </c:pt>
                <c:pt idx="57">
                  <c:v>-1.2179089999999999</c:v>
                </c:pt>
                <c:pt idx="58">
                  <c:v>-1.220812</c:v>
                </c:pt>
                <c:pt idx="59">
                  <c:v>-1.2228509999999999</c:v>
                </c:pt>
                <c:pt idx="60">
                  <c:v>-1.222485</c:v>
                </c:pt>
              </c:numCache>
            </c:numRef>
          </c:val>
          <c:extLst>
            <c:ext xmlns:c16="http://schemas.microsoft.com/office/drawing/2014/chart" uri="{C3380CC4-5D6E-409C-BE32-E72D297353CC}">
              <c16:uniqueId val="{00000002-F0BD-43FE-B4D6-01D39FC15F3A}"/>
            </c:ext>
          </c:extLst>
        </c:ser>
        <c:ser>
          <c:idx val="1"/>
          <c:order val="3"/>
          <c:tx>
            <c:v>Imports from Mexico</c:v>
          </c:tx>
          <c:spPr>
            <a:solidFill>
              <a:srgbClr val="FB8800"/>
            </a:solidFill>
            <a:ln>
              <a:noFill/>
            </a:ln>
            <a:effectLst/>
          </c:spPr>
          <c:cat>
            <c:numRef>
              <c:f>'Graph 4'!$C$1:$CO$1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'Graph 4'!$C$4:$CO$4</c:f>
              <c:numCache>
                <c:formatCode>General</c:formatCode>
                <c:ptCount val="61"/>
                <c:pt idx="0">
                  <c:v>-0.10241</c:v>
                </c:pt>
                <c:pt idx="1">
                  <c:v>-0.105013</c:v>
                </c:pt>
                <c:pt idx="2">
                  <c:v>-9.4794000000000003E-2</c:v>
                </c:pt>
                <c:pt idx="3">
                  <c:v>-7.5360999999999997E-2</c:v>
                </c:pt>
                <c:pt idx="4">
                  <c:v>-5.1501999999999999E-2</c:v>
                </c:pt>
                <c:pt idx="5">
                  <c:v>0</c:v>
                </c:pt>
                <c:pt idx="6">
                  <c:v>0</c:v>
                </c:pt>
                <c:pt idx="7">
                  <c:v>0</c:v>
                </c:pt>
                <c:pt idx="8">
                  <c:v>0</c:v>
                </c:pt>
                <c:pt idx="9">
                  <c:v>0</c:v>
                </c:pt>
                <c:pt idx="10">
                  <c:v>0</c:v>
                </c:pt>
                <c:pt idx="11">
                  <c:v>0</c:v>
                </c:pt>
                <c:pt idx="12">
                  <c:v>0</c:v>
                </c:pt>
                <c:pt idx="13">
                  <c:v>-1.678E-3</c:v>
                </c:pt>
                <c:pt idx="14">
                  <c:v>-7.0130000000000001E-3</c:v>
                </c:pt>
                <c:pt idx="15">
                  <c:v>-6.7219999999999997E-3</c:v>
                </c:pt>
                <c:pt idx="16">
                  <c:v>-1.3861999999999999E-2</c:v>
                </c:pt>
                <c:pt idx="17">
                  <c:v>-1.7243000000000001E-2</c:v>
                </c:pt>
                <c:pt idx="18">
                  <c:v>-1.4532E-2</c:v>
                </c:pt>
                <c:pt idx="19">
                  <c:v>-5.4530000000000002E-2</c:v>
                </c:pt>
                <c:pt idx="20">
                  <c:v>-1.1601E-2</c:v>
                </c:pt>
                <c:pt idx="21">
                  <c:v>-1.0276E-2</c:v>
                </c:pt>
                <c:pt idx="22">
                  <c:v>-1.755E-3</c:v>
                </c:pt>
                <c:pt idx="23">
                  <c:v>0</c:v>
                </c:pt>
                <c:pt idx="24">
                  <c:v>0</c:v>
                </c:pt>
                <c:pt idx="25">
                  <c:v>-9.3200000000000002E-3</c:v>
                </c:pt>
                <c:pt idx="26">
                  <c:v>-1.2749E-2</c:v>
                </c:pt>
                <c:pt idx="27">
                  <c:v>-5.4061999999999999E-2</c:v>
                </c:pt>
                <c:pt idx="28">
                  <c:v>-4.3313999999999998E-2</c:v>
                </c:pt>
                <c:pt idx="29">
                  <c:v>-2.8296000000000002E-2</c:v>
                </c:pt>
                <c:pt idx="30">
                  <c:v>-2.9995000000000001E-2</c:v>
                </c:pt>
                <c:pt idx="31">
                  <c:v>-2.6719999999999999E-3</c:v>
                </c:pt>
                <c:pt idx="32">
                  <c:v>-3.1399999999999999E-4</c:v>
                </c:pt>
                <c:pt idx="33">
                  <c:v>-1.0690000000000001E-3</c:v>
                </c:pt>
                <c:pt idx="34">
                  <c:v>-1.426E-3</c:v>
                </c:pt>
                <c:pt idx="35">
                  <c:v>-9.3300000000000002E-4</c:v>
                </c:pt>
                <c:pt idx="36">
                  <c:v>-9.19E-4</c:v>
                </c:pt>
                <c:pt idx="37">
                  <c:v>-8.4999999999999995E-4</c:v>
                </c:pt>
                <c:pt idx="38">
                  <c:v>-2.9999999999999997E-4</c:v>
                </c:pt>
                <c:pt idx="39">
                  <c:v>-2.9999999999999997E-4</c:v>
                </c:pt>
                <c:pt idx="40">
                  <c:v>-2.9999999999999997E-4</c:v>
                </c:pt>
                <c:pt idx="41">
                  <c:v>-2.9999999999999997E-4</c:v>
                </c:pt>
                <c:pt idx="42">
                  <c:v>-2.9999999999999997E-4</c:v>
                </c:pt>
                <c:pt idx="43">
                  <c:v>-2.9999999999999997E-4</c:v>
                </c:pt>
                <c:pt idx="44">
                  <c:v>-2.9999999999999997E-4</c:v>
                </c:pt>
                <c:pt idx="45">
                  <c:v>-2.9999999999999997E-4</c:v>
                </c:pt>
                <c:pt idx="46">
                  <c:v>-2.9999999999999997E-4</c:v>
                </c:pt>
                <c:pt idx="47">
                  <c:v>-2.9999999999999997E-4</c:v>
                </c:pt>
                <c:pt idx="48">
                  <c:v>-2.9999999999999997E-4</c:v>
                </c:pt>
                <c:pt idx="49">
                  <c:v>-2.9999999999999997E-4</c:v>
                </c:pt>
                <c:pt idx="50">
                  <c:v>-2.9999999999999997E-4</c:v>
                </c:pt>
                <c:pt idx="51">
                  <c:v>-2.9999999999999997E-4</c:v>
                </c:pt>
                <c:pt idx="52">
                  <c:v>-2.9999999999999997E-4</c:v>
                </c:pt>
                <c:pt idx="53">
                  <c:v>-2.9999999999999997E-4</c:v>
                </c:pt>
                <c:pt idx="54">
                  <c:v>-2.9999999999999997E-4</c:v>
                </c:pt>
                <c:pt idx="55">
                  <c:v>-2.9999999999999997E-4</c:v>
                </c:pt>
                <c:pt idx="56">
                  <c:v>-2.9999999999999997E-4</c:v>
                </c:pt>
                <c:pt idx="57">
                  <c:v>-2.9999999999999997E-4</c:v>
                </c:pt>
                <c:pt idx="58">
                  <c:v>-2.9999999999999997E-4</c:v>
                </c:pt>
                <c:pt idx="59">
                  <c:v>-2.9999999999999997E-4</c:v>
                </c:pt>
                <c:pt idx="60">
                  <c:v>-2.9999999999999997E-4</c:v>
                </c:pt>
              </c:numCache>
            </c:numRef>
          </c:val>
          <c:extLst>
            <c:ext xmlns:c16="http://schemas.microsoft.com/office/drawing/2014/chart" uri="{C3380CC4-5D6E-409C-BE32-E72D297353CC}">
              <c16:uniqueId val="{00000003-F0BD-43FE-B4D6-01D39FC15F3A}"/>
            </c:ext>
          </c:extLst>
        </c:ser>
        <c:ser>
          <c:idx val="4"/>
          <c:order val="4"/>
          <c:tx>
            <c:v>Exports to Canada</c:v>
          </c:tx>
          <c:spPr>
            <a:solidFill>
              <a:srgbClr val="10BC9F"/>
            </a:solidFill>
            <a:ln>
              <a:solidFill>
                <a:schemeClr val="bg1"/>
              </a:solidFill>
            </a:ln>
            <a:effectLst/>
          </c:spPr>
          <c:cat>
            <c:numRef>
              <c:f>'Graph 4'!$C$1:$CO$1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'Graph 5'!$C$16:$CO$16</c:f>
              <c:numCache>
                <c:formatCode>General</c:formatCode>
                <c:ptCount val="61"/>
                <c:pt idx="0">
                  <c:v>3.999E-3</c:v>
                </c:pt>
                <c:pt idx="1">
                  <c:v>3.4429999999999999E-3</c:v>
                </c:pt>
                <c:pt idx="2">
                  <c:v>1.867E-3</c:v>
                </c:pt>
                <c:pt idx="3">
                  <c:v>1.7819999999999999E-3</c:v>
                </c:pt>
                <c:pt idx="4">
                  <c:v>1.913E-3</c:v>
                </c:pt>
                <c:pt idx="5">
                  <c:v>2.385E-3</c:v>
                </c:pt>
                <c:pt idx="6">
                  <c:v>1.1098999999999999E-2</c:v>
                </c:pt>
                <c:pt idx="7">
                  <c:v>5.4219999999999997E-3</c:v>
                </c:pt>
                <c:pt idx="8">
                  <c:v>2.2065000000000001E-2</c:v>
                </c:pt>
                <c:pt idx="9">
                  <c:v>5.5447000000000003E-2</c:v>
                </c:pt>
                <c:pt idx="10">
                  <c:v>3.3017999999999999E-2</c:v>
                </c:pt>
                <c:pt idx="11">
                  <c:v>7.5239E-2</c:v>
                </c:pt>
                <c:pt idx="12">
                  <c:v>0.16375000000000001</c:v>
                </c:pt>
                <c:pt idx="13">
                  <c:v>8.4194000000000005E-2</c:v>
                </c:pt>
                <c:pt idx="14">
                  <c:v>9.9056000000000005E-2</c:v>
                </c:pt>
                <c:pt idx="15">
                  <c:v>8.8837000000000096E-2</c:v>
                </c:pt>
                <c:pt idx="16">
                  <c:v>8.5745000000000002E-2</c:v>
                </c:pt>
                <c:pt idx="17">
                  <c:v>9.4819000000000001E-2</c:v>
                </c:pt>
                <c:pt idx="18">
                  <c:v>9.3056E-2</c:v>
                </c:pt>
                <c:pt idx="19">
                  <c:v>9.9807999999999994E-2</c:v>
                </c:pt>
                <c:pt idx="20">
                  <c:v>0.17810599999999999</c:v>
                </c:pt>
                <c:pt idx="21">
                  <c:v>0.30752499999999999</c:v>
                </c:pt>
                <c:pt idx="22">
                  <c:v>0.45279399999999997</c:v>
                </c:pt>
                <c:pt idx="23">
                  <c:v>0.61422399999999999</c:v>
                </c:pt>
                <c:pt idx="24">
                  <c:v>0.79203800000000002</c:v>
                </c:pt>
                <c:pt idx="25">
                  <c:v>0.66347599999999995</c:v>
                </c:pt>
                <c:pt idx="26">
                  <c:v>0.66319300000000003</c:v>
                </c:pt>
                <c:pt idx="27">
                  <c:v>0.77405800000000002</c:v>
                </c:pt>
                <c:pt idx="28">
                  <c:v>0.924099</c:v>
                </c:pt>
                <c:pt idx="29">
                  <c:v>1.039086</c:v>
                </c:pt>
                <c:pt idx="30">
                  <c:v>1.0722039999999999</c:v>
                </c:pt>
                <c:pt idx="31">
                  <c:v>1.4358850000000001</c:v>
                </c:pt>
                <c:pt idx="32">
                  <c:v>1.590686</c:v>
                </c:pt>
                <c:pt idx="33">
                  <c:v>1.572414</c:v>
                </c:pt>
                <c:pt idx="34">
                  <c:v>1.498267</c:v>
                </c:pt>
                <c:pt idx="35">
                  <c:v>1.755369</c:v>
                </c:pt>
                <c:pt idx="36">
                  <c:v>1.896001</c:v>
                </c:pt>
                <c:pt idx="37">
                  <c:v>1.9019999999999999</c:v>
                </c:pt>
                <c:pt idx="38">
                  <c:v>2.31833</c:v>
                </c:pt>
                <c:pt idx="39">
                  <c:v>2.5124960000000001</c:v>
                </c:pt>
                <c:pt idx="40">
                  <c:v>2.6070289999999998</c:v>
                </c:pt>
                <c:pt idx="41">
                  <c:v>2.6477889999999999</c:v>
                </c:pt>
                <c:pt idx="42">
                  <c:v>2.6888770000000002</c:v>
                </c:pt>
                <c:pt idx="43">
                  <c:v>2.7112210000000001</c:v>
                </c:pt>
                <c:pt idx="44">
                  <c:v>2.6954630000000002</c:v>
                </c:pt>
                <c:pt idx="45">
                  <c:v>2.7041840000000001</c:v>
                </c:pt>
                <c:pt idx="46">
                  <c:v>2.7098070000000001</c:v>
                </c:pt>
                <c:pt idx="47">
                  <c:v>2.7090300000000012</c:v>
                </c:pt>
                <c:pt idx="48">
                  <c:v>2.7039420000000001</c:v>
                </c:pt>
                <c:pt idx="49">
                  <c:v>2.7104650000000001</c:v>
                </c:pt>
                <c:pt idx="50">
                  <c:v>2.6992370000000001</c:v>
                </c:pt>
                <c:pt idx="51">
                  <c:v>2.6807660000000002</c:v>
                </c:pt>
                <c:pt idx="52">
                  <c:v>2.6680570000000001</c:v>
                </c:pt>
                <c:pt idx="53">
                  <c:v>2.6705510000000001</c:v>
                </c:pt>
                <c:pt idx="54">
                  <c:v>2.666353</c:v>
                </c:pt>
                <c:pt idx="55">
                  <c:v>2.6414479999999991</c:v>
                </c:pt>
                <c:pt idx="56">
                  <c:v>2.6316790000000001</c:v>
                </c:pt>
                <c:pt idx="57">
                  <c:v>2.6217060000000001</c:v>
                </c:pt>
                <c:pt idx="58">
                  <c:v>2.606576</c:v>
                </c:pt>
                <c:pt idx="59">
                  <c:v>2.587726</c:v>
                </c:pt>
                <c:pt idx="60">
                  <c:v>2.5679259999999999</c:v>
                </c:pt>
              </c:numCache>
            </c:numRef>
          </c:val>
          <c:extLst>
            <c:ext xmlns:c16="http://schemas.microsoft.com/office/drawing/2014/chart" uri="{C3380CC4-5D6E-409C-BE32-E72D297353CC}">
              <c16:uniqueId val="{00000004-F0BD-43FE-B4D6-01D39FC15F3A}"/>
            </c:ext>
          </c:extLst>
        </c:ser>
        <c:ser>
          <c:idx val="2"/>
          <c:order val="5"/>
          <c:tx>
            <c:v>Exports to Mexico</c:v>
          </c:tx>
          <c:spPr>
            <a:solidFill>
              <a:srgbClr val="00ADFB"/>
            </a:solidFill>
            <a:ln>
              <a:solidFill>
                <a:schemeClr val="bg1"/>
              </a:solidFill>
            </a:ln>
            <a:effectLst/>
          </c:spPr>
          <c:cat>
            <c:numRef>
              <c:f>'Graph 4'!$C$1:$CO$1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'Graph 4'!$C$5:$CO$5</c:f>
              <c:numCache>
                <c:formatCode>General</c:formatCode>
                <c:ptCount val="61"/>
                <c:pt idx="0">
                  <c:v>3.8860000000000001E-3</c:v>
                </c:pt>
                <c:pt idx="1">
                  <c:v>3.3370000000000001E-3</c:v>
                </c:pt>
                <c:pt idx="2">
                  <c:v>1.7049999999999999E-3</c:v>
                </c:pt>
                <c:pt idx="3">
                  <c:v>1.6459999999999999E-3</c:v>
                </c:pt>
                <c:pt idx="4">
                  <c:v>1.786E-3</c:v>
                </c:pt>
                <c:pt idx="5">
                  <c:v>2.2070000000000002E-3</c:v>
                </c:pt>
                <c:pt idx="6">
                  <c:v>1.8959999999999999E-3</c:v>
                </c:pt>
                <c:pt idx="7">
                  <c:v>2.1250000000000002E-3</c:v>
                </c:pt>
                <c:pt idx="8">
                  <c:v>2.3270000000000001E-3</c:v>
                </c:pt>
                <c:pt idx="9">
                  <c:v>1.7003999999999998E-2</c:v>
                </c:pt>
                <c:pt idx="10">
                  <c:v>1.5658999999999999E-2</c:v>
                </c:pt>
                <c:pt idx="11">
                  <c:v>6.0448000000000002E-2</c:v>
                </c:pt>
                <c:pt idx="12">
                  <c:v>9.5973000000000003E-2</c:v>
                </c:pt>
                <c:pt idx="13">
                  <c:v>3.9676000000000003E-2</c:v>
                </c:pt>
                <c:pt idx="14">
                  <c:v>4.65E-2</c:v>
                </c:pt>
                <c:pt idx="15">
                  <c:v>6.1282999999999997E-2</c:v>
                </c:pt>
                <c:pt idx="16">
                  <c:v>3.3840000000000002E-2</c:v>
                </c:pt>
                <c:pt idx="17">
                  <c:v>3.8372000000000003E-2</c:v>
                </c:pt>
                <c:pt idx="18">
                  <c:v>5.3164999999999997E-2</c:v>
                </c:pt>
                <c:pt idx="19">
                  <c:v>6.13E-2</c:v>
                </c:pt>
                <c:pt idx="20">
                  <c:v>0.10552</c:v>
                </c:pt>
                <c:pt idx="21">
                  <c:v>0.14083499999999999</c:v>
                </c:pt>
                <c:pt idx="22">
                  <c:v>0.26348100000000002</c:v>
                </c:pt>
                <c:pt idx="23">
                  <c:v>0.34323599999999999</c:v>
                </c:pt>
                <c:pt idx="24">
                  <c:v>0.397453</c:v>
                </c:pt>
                <c:pt idx="25">
                  <c:v>0.30519600000000002</c:v>
                </c:pt>
                <c:pt idx="26">
                  <c:v>0.32212800000000003</c:v>
                </c:pt>
                <c:pt idx="27">
                  <c:v>0.29186000000000001</c:v>
                </c:pt>
                <c:pt idx="28">
                  <c:v>0.36544900000000002</c:v>
                </c:pt>
                <c:pt idx="29">
                  <c:v>0.33849000000000001</c:v>
                </c:pt>
                <c:pt idx="30">
                  <c:v>0.33345900000000001</c:v>
                </c:pt>
                <c:pt idx="31">
                  <c:v>0.498892</c:v>
                </c:pt>
                <c:pt idx="32">
                  <c:v>0.61995500000000003</c:v>
                </c:pt>
                <c:pt idx="33">
                  <c:v>0.66122099999999995</c:v>
                </c:pt>
                <c:pt idx="34">
                  <c:v>0.72869399999999995</c:v>
                </c:pt>
                <c:pt idx="35">
                  <c:v>1.054467</c:v>
                </c:pt>
                <c:pt idx="36">
                  <c:v>1.1659999999999999</c:v>
                </c:pt>
                <c:pt idx="37">
                  <c:v>1.177</c:v>
                </c:pt>
                <c:pt idx="38">
                  <c:v>1.5821019999999999</c:v>
                </c:pt>
                <c:pt idx="39">
                  <c:v>1.745285</c:v>
                </c:pt>
                <c:pt idx="40">
                  <c:v>1.826497</c:v>
                </c:pt>
                <c:pt idx="41">
                  <c:v>1.8410150000000001</c:v>
                </c:pt>
                <c:pt idx="42">
                  <c:v>1.8625480000000001</c:v>
                </c:pt>
                <c:pt idx="43">
                  <c:v>1.856797</c:v>
                </c:pt>
                <c:pt idx="44">
                  <c:v>1.8339460000000001</c:v>
                </c:pt>
                <c:pt idx="45">
                  <c:v>1.8135760000000001</c:v>
                </c:pt>
                <c:pt idx="46">
                  <c:v>1.7907200000000001</c:v>
                </c:pt>
                <c:pt idx="47">
                  <c:v>1.768059</c:v>
                </c:pt>
                <c:pt idx="48">
                  <c:v>1.7455590000000001</c:v>
                </c:pt>
                <c:pt idx="49">
                  <c:v>1.7238500000000001</c:v>
                </c:pt>
                <c:pt idx="50">
                  <c:v>1.703352</c:v>
                </c:pt>
                <c:pt idx="51">
                  <c:v>1.681527</c:v>
                </c:pt>
                <c:pt idx="52">
                  <c:v>1.6636439999999999</c:v>
                </c:pt>
                <c:pt idx="53">
                  <c:v>1.650563</c:v>
                </c:pt>
                <c:pt idx="54">
                  <c:v>1.6363970000000001</c:v>
                </c:pt>
                <c:pt idx="55">
                  <c:v>1.615623</c:v>
                </c:pt>
                <c:pt idx="56">
                  <c:v>1.6006769999999999</c:v>
                </c:pt>
                <c:pt idx="57">
                  <c:v>1.5853660000000001</c:v>
                </c:pt>
                <c:pt idx="58">
                  <c:v>1.5711200000000001</c:v>
                </c:pt>
                <c:pt idx="59">
                  <c:v>1.55467</c:v>
                </c:pt>
                <c:pt idx="60">
                  <c:v>1.542886</c:v>
                </c:pt>
              </c:numCache>
            </c:numRef>
          </c:val>
          <c:extLst>
            <c:ext xmlns:c16="http://schemas.microsoft.com/office/drawing/2014/chart" uri="{C3380CC4-5D6E-409C-BE32-E72D297353CC}">
              <c16:uniqueId val="{00000005-F0BD-43FE-B4D6-01D39FC15F3A}"/>
            </c:ext>
          </c:extLst>
        </c:ser>
        <c:dLbls>
          <c:showLegendKey val="0"/>
          <c:showVal val="0"/>
          <c:showCatName val="0"/>
          <c:showSerName val="0"/>
          <c:showPercent val="0"/>
          <c:showBubbleSize val="0"/>
        </c:dLbls>
        <c:axId val="-2142981256"/>
        <c:axId val="-2142898328"/>
      </c:areaChart>
      <c:lineChart>
        <c:grouping val="standard"/>
        <c:varyColors val="0"/>
        <c:ser>
          <c:idx val="5"/>
          <c:order val="6"/>
          <c:tx>
            <c:v>Net Exports</c:v>
          </c:tx>
          <c:spPr>
            <a:ln w="28575" cap="rnd">
              <a:solidFill>
                <a:srgbClr val="DE2D26"/>
              </a:solidFill>
              <a:round/>
            </a:ln>
            <a:effectLst/>
          </c:spPr>
          <c:marker>
            <c:symbol val="none"/>
          </c:marker>
          <c:val>
            <c:numRef>
              <c:f>'Graph 5'!$AG$18:$CO$18</c:f>
              <c:numCache>
                <c:formatCode>General</c:formatCode>
                <c:ptCount val="61"/>
                <c:pt idx="0">
                  <c:v>-0.93603599999999998</c:v>
                </c:pt>
                <c:pt idx="1">
                  <c:v>-0.84457700000000002</c:v>
                </c:pt>
                <c:pt idx="2">
                  <c:v>-0.88160799999999995</c:v>
                </c:pt>
                <c:pt idx="3">
                  <c:v>-0.86376799999999998</c:v>
                </c:pt>
                <c:pt idx="4">
                  <c:v>-0.78830699999999998</c:v>
                </c:pt>
                <c:pt idx="5">
                  <c:v>-0.89444699999999999</c:v>
                </c:pt>
                <c:pt idx="6">
                  <c:v>-0.68917799999999996</c:v>
                </c:pt>
                <c:pt idx="7">
                  <c:v>-0.93851200000000001</c:v>
                </c:pt>
                <c:pt idx="8">
                  <c:v>-1.2201740000000001</c:v>
                </c:pt>
                <c:pt idx="9">
                  <c:v>-1.2746489999999999</c:v>
                </c:pt>
                <c:pt idx="10">
                  <c:v>-1.4466939999999999</c:v>
                </c:pt>
                <c:pt idx="11">
                  <c:v>-1.644069</c:v>
                </c:pt>
                <c:pt idx="12">
                  <c:v>-1.921222</c:v>
                </c:pt>
                <c:pt idx="13">
                  <c:v>-2.2099319999999998</c:v>
                </c:pt>
                <c:pt idx="14">
                  <c:v>-2.4621010000000001</c:v>
                </c:pt>
                <c:pt idx="15">
                  <c:v>-2.6869290000000001</c:v>
                </c:pt>
                <c:pt idx="16">
                  <c:v>-2.7840199999999991</c:v>
                </c:pt>
                <c:pt idx="17">
                  <c:v>-2.837167</c:v>
                </c:pt>
                <c:pt idx="18">
                  <c:v>-2.993050999999999</c:v>
                </c:pt>
                <c:pt idx="19">
                  <c:v>-3.4220899999999981</c:v>
                </c:pt>
                <c:pt idx="20">
                  <c:v>-3.537887</c:v>
                </c:pt>
                <c:pt idx="21">
                  <c:v>-3.6036609999999998</c:v>
                </c:pt>
                <c:pt idx="22">
                  <c:v>-3.4992300000000012</c:v>
                </c:pt>
                <c:pt idx="23">
                  <c:v>-3.263827</c:v>
                </c:pt>
                <c:pt idx="24">
                  <c:v>-3.40442</c:v>
                </c:pt>
                <c:pt idx="25">
                  <c:v>-3.6124329999999971</c:v>
                </c:pt>
                <c:pt idx="26">
                  <c:v>-3.462323</c:v>
                </c:pt>
                <c:pt idx="27">
                  <c:v>-3.7851280000000012</c:v>
                </c:pt>
                <c:pt idx="28">
                  <c:v>-3.0208379999999999</c:v>
                </c:pt>
                <c:pt idx="29">
                  <c:v>-2.6790029999999971</c:v>
                </c:pt>
                <c:pt idx="30">
                  <c:v>-2.6039680000000001</c:v>
                </c:pt>
                <c:pt idx="31">
                  <c:v>-1.9630430000000001</c:v>
                </c:pt>
                <c:pt idx="32">
                  <c:v>-1.518961</c:v>
                </c:pt>
                <c:pt idx="33">
                  <c:v>-1.3109420000000001</c:v>
                </c:pt>
                <c:pt idx="34">
                  <c:v>-1.181136</c:v>
                </c:pt>
                <c:pt idx="35">
                  <c:v>-0.93458200000000002</c:v>
                </c:pt>
                <c:pt idx="36">
                  <c:v>-0.93847000000000003</c:v>
                </c:pt>
                <c:pt idx="37">
                  <c:v>-0.29409800000000003</c:v>
                </c:pt>
                <c:pt idx="38">
                  <c:v>0.77510699999999999</c:v>
                </c:pt>
                <c:pt idx="39">
                  <c:v>2.054758999999998</c:v>
                </c:pt>
                <c:pt idx="40">
                  <c:v>3.362553999999998</c:v>
                </c:pt>
                <c:pt idx="41">
                  <c:v>3.6592359999999982</c:v>
                </c:pt>
                <c:pt idx="42">
                  <c:v>3.9544640000000002</c:v>
                </c:pt>
                <c:pt idx="43">
                  <c:v>4.2979839999999916</c:v>
                </c:pt>
                <c:pt idx="44">
                  <c:v>4.5272819999999996</c:v>
                </c:pt>
                <c:pt idx="45">
                  <c:v>4.7049349999999892</c:v>
                </c:pt>
                <c:pt idx="46">
                  <c:v>4.8696859999999917</c:v>
                </c:pt>
                <c:pt idx="47">
                  <c:v>5.0832630000000103</c:v>
                </c:pt>
                <c:pt idx="48">
                  <c:v>5.1789430000000003</c:v>
                </c:pt>
                <c:pt idx="49">
                  <c:v>5.2601859999999911</c:v>
                </c:pt>
                <c:pt idx="50">
                  <c:v>5.3560509999999946</c:v>
                </c:pt>
                <c:pt idx="51">
                  <c:v>5.4351059999999984</c:v>
                </c:pt>
                <c:pt idx="52">
                  <c:v>5.4980570000000002</c:v>
                </c:pt>
                <c:pt idx="53">
                  <c:v>5.5890380000000004</c:v>
                </c:pt>
                <c:pt idx="54">
                  <c:v>5.6725199999999933</c:v>
                </c:pt>
                <c:pt idx="55">
                  <c:v>5.7522349999999918</c:v>
                </c:pt>
                <c:pt idx="56">
                  <c:v>5.7793299999999999</c:v>
                </c:pt>
                <c:pt idx="57">
                  <c:v>5.7852969999999999</c:v>
                </c:pt>
                <c:pt idx="58">
                  <c:v>5.7672639999999999</c:v>
                </c:pt>
                <c:pt idx="59">
                  <c:v>5.7463749999999987</c:v>
                </c:pt>
                <c:pt idx="60">
                  <c:v>5.7269410000000001</c:v>
                </c:pt>
              </c:numCache>
            </c:numRef>
          </c:val>
          <c:smooth val="0"/>
          <c:extLst>
            <c:ext xmlns:c16="http://schemas.microsoft.com/office/drawing/2014/chart" uri="{C3380CC4-5D6E-409C-BE32-E72D297353CC}">
              <c16:uniqueId val="{00000006-F0BD-43FE-B4D6-01D39FC15F3A}"/>
            </c:ext>
          </c:extLst>
        </c:ser>
        <c:dLbls>
          <c:showLegendKey val="0"/>
          <c:showVal val="0"/>
          <c:showCatName val="0"/>
          <c:showSerName val="0"/>
          <c:showPercent val="0"/>
          <c:showBubbleSize val="0"/>
        </c:dLbls>
        <c:marker val="1"/>
        <c:smooth val="0"/>
        <c:axId val="-2142981256"/>
        <c:axId val="-2142898328"/>
      </c:lineChart>
      <c:lineChart>
        <c:grouping val="standard"/>
        <c:varyColors val="0"/>
        <c:ser>
          <c:idx val="6"/>
          <c:order val="7"/>
          <c:tx>
            <c:v> </c:v>
          </c:tx>
          <c:spPr>
            <a:ln w="28575" cap="rnd">
              <a:noFill/>
              <a:round/>
            </a:ln>
            <a:effectLst/>
          </c:spPr>
          <c:marker>
            <c:symbol val="none"/>
          </c:marker>
          <c:val>
            <c:numRef>
              <c:f>'Graph 4'!$AG$10:$CO$10</c:f>
              <c:numCache>
                <c:formatCode>General</c:formatCode>
                <c:ptCount val="61"/>
                <c:pt idx="0">
                  <c:v>-2.4627863013698599E-3</c:v>
                </c:pt>
                <c:pt idx="1">
                  <c:v>-2.3756876712328801E-3</c:v>
                </c:pt>
                <c:pt idx="2">
                  <c:v>-2.4060301369862999E-3</c:v>
                </c:pt>
                <c:pt idx="3">
                  <c:v>-2.15694246575342E-3</c:v>
                </c:pt>
                <c:pt idx="4">
                  <c:v>-2.2106027397260299E-3</c:v>
                </c:pt>
                <c:pt idx="5">
                  <c:v>-2.5371397260274E-3</c:v>
                </c:pt>
                <c:pt idx="6">
                  <c:v>-2.0514520547945201E-3</c:v>
                </c:pt>
                <c:pt idx="7">
                  <c:v>-2.7192657534246601E-3</c:v>
                </c:pt>
                <c:pt idx="8">
                  <c:v>-3.4967726027397301E-3</c:v>
                </c:pt>
                <c:pt idx="9">
                  <c:v>-3.6694712328767102E-3</c:v>
                </c:pt>
                <c:pt idx="10">
                  <c:v>-3.9673013698630103E-3</c:v>
                </c:pt>
                <c:pt idx="11">
                  <c:v>-4.6841534246575304E-3</c:v>
                </c:pt>
                <c:pt idx="12">
                  <c:v>-5.73804657534247E-3</c:v>
                </c:pt>
                <c:pt idx="13">
                  <c:v>-6.2148739726027398E-3</c:v>
                </c:pt>
                <c:pt idx="14">
                  <c:v>-7.0494849315068499E-3</c:v>
                </c:pt>
                <c:pt idx="15">
                  <c:v>-7.7346027397260297E-3</c:v>
                </c:pt>
                <c:pt idx="16">
                  <c:v>-7.9373671232876707E-3</c:v>
                </c:pt>
                <c:pt idx="17">
                  <c:v>-7.9901232876712202E-3</c:v>
                </c:pt>
                <c:pt idx="18">
                  <c:v>-8.4016575342465791E-3</c:v>
                </c:pt>
                <c:pt idx="19">
                  <c:v>-9.3755479452054796E-3</c:v>
                </c:pt>
                <c:pt idx="20">
                  <c:v>-9.7412794520547897E-3</c:v>
                </c:pt>
                <c:pt idx="21">
                  <c:v>-1.02433232876712E-2</c:v>
                </c:pt>
                <c:pt idx="22">
                  <c:v>-1.03746109589041E-2</c:v>
                </c:pt>
                <c:pt idx="23">
                  <c:v>-9.4170684931506807E-3</c:v>
                </c:pt>
                <c:pt idx="24">
                  <c:v>-9.8809397260273997E-3</c:v>
                </c:pt>
                <c:pt idx="25">
                  <c:v>-1.01637643835616E-2</c:v>
                </c:pt>
                <c:pt idx="26">
                  <c:v>-9.8705315068493196E-3</c:v>
                </c:pt>
                <c:pt idx="27">
                  <c:v>-1.0511698630137E-2</c:v>
                </c:pt>
                <c:pt idx="28">
                  <c:v>-9.9517890410958897E-3</c:v>
                </c:pt>
                <c:pt idx="29">
                  <c:v>-9.0394602739726007E-3</c:v>
                </c:pt>
                <c:pt idx="30">
                  <c:v>-9.0678000000000009E-3</c:v>
                </c:pt>
                <c:pt idx="31">
                  <c:v>-8.5472684931506802E-3</c:v>
                </c:pt>
                <c:pt idx="32">
                  <c:v>-8.1181945205479507E-3</c:v>
                </c:pt>
                <c:pt idx="33">
                  <c:v>-7.6357561643835602E-3</c:v>
                </c:pt>
                <c:pt idx="34">
                  <c:v>-7.22256164383562E-3</c:v>
                </c:pt>
                <c:pt idx="35">
                  <c:v>-7.1973178082191799E-3</c:v>
                </c:pt>
                <c:pt idx="36">
                  <c:v>-8.0162547945205505E-3</c:v>
                </c:pt>
                <c:pt idx="37">
                  <c:v>-7.2767068493150696E-3</c:v>
                </c:pt>
                <c:pt idx="38">
                  <c:v>-6.8154054794520502E-3</c:v>
                </c:pt>
                <c:pt idx="39">
                  <c:v>-6.2118821917808197E-3</c:v>
                </c:pt>
                <c:pt idx="40">
                  <c:v>-5.7615753424657499E-3</c:v>
                </c:pt>
                <c:pt idx="41">
                  <c:v>-5.3974054794520502E-3</c:v>
                </c:pt>
                <c:pt idx="42">
                  <c:v>-5.0664301369863001E-3</c:v>
                </c:pt>
                <c:pt idx="43">
                  <c:v>-4.7344383561643798E-3</c:v>
                </c:pt>
                <c:pt idx="44">
                  <c:v>-4.6109999999999996E-3</c:v>
                </c:pt>
                <c:pt idx="45">
                  <c:v>-4.5134684931506901E-3</c:v>
                </c:pt>
                <c:pt idx="46">
                  <c:v>-4.44279726027397E-3</c:v>
                </c:pt>
                <c:pt idx="47">
                  <c:v>-4.2208219178082197E-3</c:v>
                </c:pt>
                <c:pt idx="48">
                  <c:v>-4.1273945205479402E-3</c:v>
                </c:pt>
                <c:pt idx="49">
                  <c:v>-3.9226821917808198E-3</c:v>
                </c:pt>
                <c:pt idx="50">
                  <c:v>-3.81192602739726E-3</c:v>
                </c:pt>
                <c:pt idx="51">
                  <c:v>-3.7273780821917798E-3</c:v>
                </c:pt>
                <c:pt idx="52">
                  <c:v>-3.7027397260274001E-3</c:v>
                </c:pt>
                <c:pt idx="53">
                  <c:v>-3.6429589041095901E-3</c:v>
                </c:pt>
                <c:pt idx="54">
                  <c:v>-3.5853863013698599E-3</c:v>
                </c:pt>
                <c:pt idx="55">
                  <c:v>-3.48140547945205E-3</c:v>
                </c:pt>
                <c:pt idx="56">
                  <c:v>-3.3804082191780799E-3</c:v>
                </c:pt>
                <c:pt idx="57">
                  <c:v>-3.3367369863013699E-3</c:v>
                </c:pt>
                <c:pt idx="58">
                  <c:v>-3.3446904109589001E-3</c:v>
                </c:pt>
                <c:pt idx="59">
                  <c:v>-3.3502767123287699E-3</c:v>
                </c:pt>
                <c:pt idx="60">
                  <c:v>-3.3492739726027399E-3</c:v>
                </c:pt>
              </c:numCache>
            </c:numRef>
          </c:val>
          <c:smooth val="0"/>
          <c:extLst>
            <c:ext xmlns:c16="http://schemas.microsoft.com/office/drawing/2014/chart" uri="{C3380CC4-5D6E-409C-BE32-E72D297353CC}">
              <c16:uniqueId val="{00000007-F0BD-43FE-B4D6-01D39FC15F3A}"/>
            </c:ext>
          </c:extLst>
        </c:ser>
        <c:dLbls>
          <c:showLegendKey val="0"/>
          <c:showVal val="0"/>
          <c:showCatName val="0"/>
          <c:showSerName val="0"/>
          <c:showPercent val="0"/>
          <c:showBubbleSize val="0"/>
        </c:dLbls>
        <c:marker val="1"/>
        <c:smooth val="0"/>
        <c:axId val="2128396280"/>
        <c:axId val="2128359688"/>
      </c:lineChart>
      <c:catAx>
        <c:axId val="-2142981256"/>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42898328"/>
        <c:crosses val="autoZero"/>
        <c:auto val="1"/>
        <c:lblAlgn val="ctr"/>
        <c:lblOffset val="100"/>
        <c:tickLblSkip val="10"/>
        <c:tickMarkSkip val="6"/>
        <c:noMultiLvlLbl val="0"/>
      </c:catAx>
      <c:valAx>
        <c:axId val="-2142898328"/>
        <c:scaling>
          <c:orientation val="minMax"/>
          <c:max val="8"/>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42981256"/>
        <c:crosses val="autoZero"/>
        <c:crossBetween val="between"/>
        <c:majorUnit val="2"/>
      </c:valAx>
      <c:valAx>
        <c:axId val="2128359688"/>
        <c:scaling>
          <c:orientation val="minMax"/>
          <c:max val="24.657530000000001"/>
          <c:min val="-13.698600000000001"/>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28396280"/>
        <c:crosses val="max"/>
        <c:crossBetween val="between"/>
      </c:valAx>
      <c:catAx>
        <c:axId val="2128396280"/>
        <c:scaling>
          <c:orientation val="minMax"/>
        </c:scaling>
        <c:delete val="1"/>
        <c:axPos val="b"/>
        <c:majorTickMark val="out"/>
        <c:minorTickMark val="none"/>
        <c:tickLblPos val="nextTo"/>
        <c:crossAx val="2128359688"/>
        <c:crosses val="autoZero"/>
        <c:auto val="1"/>
        <c:lblAlgn val="ctr"/>
        <c:lblOffset val="100"/>
        <c:noMultiLvlLbl val="0"/>
      </c:catAx>
      <c:spPr>
        <a:noFill/>
        <a:ln>
          <a:noFill/>
        </a:ln>
        <a:effectLst/>
      </c:spPr>
    </c:plotArea>
    <c:plotVisOnly val="1"/>
    <c:dispBlanksAs val="zero"/>
    <c:showDLblsOverMax val="0"/>
  </c:chart>
  <c:spPr>
    <a:noFill/>
    <a:ln w="9525" cap="flat" cmpd="sng" algn="ctr">
      <a:noFill/>
      <a:round/>
    </a:ln>
    <a:effectLst/>
  </c:spPr>
  <c:txPr>
    <a:bodyPr/>
    <a:lstStyle/>
    <a:p>
      <a:pPr>
        <a:defRPr sz="1000">
          <a:solidFill>
            <a:sysClr val="windowText" lastClr="000000"/>
          </a:solidFil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18035119347499"/>
          <c:y val="7.3002466143291797E-2"/>
          <c:w val="0.79594086092773697"/>
          <c:h val="0.81959862682909901"/>
        </c:manualLayout>
      </c:layout>
      <c:scatterChart>
        <c:scatterStyle val="lineMarker"/>
        <c:varyColors val="0"/>
        <c:ser>
          <c:idx val="0"/>
          <c:order val="0"/>
          <c:tx>
            <c:v>OECD</c:v>
          </c:tx>
          <c:spPr>
            <a:ln w="38100" cap="rnd">
              <a:solidFill>
                <a:srgbClr val="003D65"/>
              </a:solidFill>
              <a:round/>
            </a:ln>
            <a:effectLst/>
          </c:spPr>
          <c:marker>
            <c:symbol val="none"/>
          </c:marker>
          <c:xVal>
            <c:numRef>
              <c:f>page14!$B$2:$AZ$2</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xVal>
          <c:yVal>
            <c:numRef>
              <c:f>page14!$B$15:$AZ$15</c:f>
              <c:numCache>
                <c:formatCode>#,##0</c:formatCode>
                <c:ptCount val="51"/>
                <c:pt idx="0">
                  <c:v>1053.9514999999999</c:v>
                </c:pt>
                <c:pt idx="1">
                  <c:v>1062.8967</c:v>
                </c:pt>
                <c:pt idx="2">
                  <c:v>1072.2720999999999</c:v>
                </c:pt>
                <c:pt idx="3">
                  <c:v>1081.92</c:v>
                </c:pt>
                <c:pt idx="4">
                  <c:v>1091.4265</c:v>
                </c:pt>
                <c:pt idx="5">
                  <c:v>1100.5845999999999</c:v>
                </c:pt>
                <c:pt idx="6">
                  <c:v>1109.3823</c:v>
                </c:pt>
                <c:pt idx="7">
                  <c:v>1117.9141</c:v>
                </c:pt>
                <c:pt idx="8">
                  <c:v>1126.2588000000001</c:v>
                </c:pt>
                <c:pt idx="9">
                  <c:v>1134.4940999999999</c:v>
                </c:pt>
                <c:pt idx="10">
                  <c:v>1142.6515999999999</c:v>
                </c:pt>
                <c:pt idx="11">
                  <c:v>1150.7452000000001</c:v>
                </c:pt>
                <c:pt idx="12">
                  <c:v>1158.9338</c:v>
                </c:pt>
                <c:pt idx="13">
                  <c:v>1167.2873999999999</c:v>
                </c:pt>
                <c:pt idx="14">
                  <c:v>1175.7792999999999</c:v>
                </c:pt>
                <c:pt idx="15">
                  <c:v>1188.3724</c:v>
                </c:pt>
                <c:pt idx="16">
                  <c:v>1197.3272999999999</c:v>
                </c:pt>
                <c:pt idx="17">
                  <c:v>1206.6262999999999</c:v>
                </c:pt>
                <c:pt idx="18">
                  <c:v>1215.8402000000001</c:v>
                </c:pt>
                <c:pt idx="19">
                  <c:v>1224.8469</c:v>
                </c:pt>
                <c:pt idx="20">
                  <c:v>1233.5984000000001</c:v>
                </c:pt>
                <c:pt idx="21">
                  <c:v>1241.8195000000001</c:v>
                </c:pt>
                <c:pt idx="22">
                  <c:v>1249.7888</c:v>
                </c:pt>
                <c:pt idx="23">
                  <c:v>1257.9248</c:v>
                </c:pt>
                <c:pt idx="24">
                  <c:v>1266.1579999999999</c:v>
                </c:pt>
                <c:pt idx="25">
                  <c:v>1274.6125</c:v>
                </c:pt>
                <c:pt idx="26">
                  <c:v>1283.0311999999999</c:v>
                </c:pt>
                <c:pt idx="27">
                  <c:v>1291.2031999999999</c:v>
                </c:pt>
                <c:pt idx="28">
                  <c:v>1299.0117</c:v>
                </c:pt>
                <c:pt idx="29">
                  <c:v>1306.2977000000001</c:v>
                </c:pt>
                <c:pt idx="30">
                  <c:v>1313.184</c:v>
                </c:pt>
                <c:pt idx="31">
                  <c:v>1319.7723000000001</c:v>
                </c:pt>
                <c:pt idx="32">
                  <c:v>1326.1244999999999</c:v>
                </c:pt>
                <c:pt idx="33">
                  <c:v>1332.2573</c:v>
                </c:pt>
                <c:pt idx="34">
                  <c:v>1338.1956</c:v>
                </c:pt>
                <c:pt idx="35">
                  <c:v>1343.963</c:v>
                </c:pt>
                <c:pt idx="36">
                  <c:v>1349.5825</c:v>
                </c:pt>
                <c:pt idx="37">
                  <c:v>1355.0537999999999</c:v>
                </c:pt>
                <c:pt idx="38">
                  <c:v>1360.3739</c:v>
                </c:pt>
                <c:pt idx="39">
                  <c:v>1365.5314000000001</c:v>
                </c:pt>
                <c:pt idx="40">
                  <c:v>1370.5211999999999</c:v>
                </c:pt>
                <c:pt idx="41">
                  <c:v>1375.3382999999999</c:v>
                </c:pt>
                <c:pt idx="42">
                  <c:v>1379.9820999999999</c:v>
                </c:pt>
                <c:pt idx="43">
                  <c:v>1384.4525000000001</c:v>
                </c:pt>
                <c:pt idx="44">
                  <c:v>1388.7438</c:v>
                </c:pt>
                <c:pt idx="45">
                  <c:v>1392.8563999999999</c:v>
                </c:pt>
                <c:pt idx="46">
                  <c:v>1396.7886000000001</c:v>
                </c:pt>
                <c:pt idx="47">
                  <c:v>1400.5346999999999</c:v>
                </c:pt>
                <c:pt idx="48">
                  <c:v>1404.1016</c:v>
                </c:pt>
                <c:pt idx="49">
                  <c:v>1407.4956</c:v>
                </c:pt>
                <c:pt idx="50">
                  <c:v>1410.7217000000001</c:v>
                </c:pt>
              </c:numCache>
            </c:numRef>
          </c:yVal>
          <c:smooth val="0"/>
          <c:extLst>
            <c:ext xmlns:c16="http://schemas.microsoft.com/office/drawing/2014/chart" uri="{C3380CC4-5D6E-409C-BE32-E72D297353CC}">
              <c16:uniqueId val="{00000000-EBB3-4F7C-BF96-6967726C7993}"/>
            </c:ext>
          </c:extLst>
        </c:ser>
        <c:ser>
          <c:idx val="1"/>
          <c:order val="1"/>
          <c:tx>
            <c:v>nonOECD</c:v>
          </c:tx>
          <c:spPr>
            <a:ln w="38100" cap="rnd">
              <a:solidFill>
                <a:srgbClr val="C00000"/>
              </a:solidFill>
              <a:round/>
            </a:ln>
            <a:effectLst/>
          </c:spPr>
          <c:marker>
            <c:symbol val="none"/>
          </c:marker>
          <c:xVal>
            <c:numRef>
              <c:f>page14!$B$2:$AZ$2</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xVal>
          <c:yVal>
            <c:numRef>
              <c:f>page14!$B$30:$AZ$30</c:f>
              <c:numCache>
                <c:formatCode>#,##0</c:formatCode>
                <c:ptCount val="51"/>
                <c:pt idx="0">
                  <c:v>4186.4683000000005</c:v>
                </c:pt>
                <c:pt idx="1">
                  <c:v>4266.2437</c:v>
                </c:pt>
                <c:pt idx="2">
                  <c:v>4344.0522000000001</c:v>
                </c:pt>
                <c:pt idx="3">
                  <c:v>4420.2201999999997</c:v>
                </c:pt>
                <c:pt idx="4">
                  <c:v>4495.0497999999998</c:v>
                </c:pt>
                <c:pt idx="5">
                  <c:v>4568.6704</c:v>
                </c:pt>
                <c:pt idx="6">
                  <c:v>4641.0385999999999</c:v>
                </c:pt>
                <c:pt idx="7">
                  <c:v>4712.0029000000004</c:v>
                </c:pt>
                <c:pt idx="8">
                  <c:v>4781.6440000000002</c:v>
                </c:pt>
                <c:pt idx="9">
                  <c:v>4850.1782000000003</c:v>
                </c:pt>
                <c:pt idx="10">
                  <c:v>4917.8535000000002</c:v>
                </c:pt>
                <c:pt idx="11">
                  <c:v>4986.0200000000004</c:v>
                </c:pt>
                <c:pt idx="12">
                  <c:v>5054.0991000000004</c:v>
                </c:pt>
                <c:pt idx="13">
                  <c:v>5122.1225999999997</c:v>
                </c:pt>
                <c:pt idx="14">
                  <c:v>5190.0430000000006</c:v>
                </c:pt>
                <c:pt idx="15">
                  <c:v>5257.8086000000003</c:v>
                </c:pt>
                <c:pt idx="16">
                  <c:v>5328.3013000000001</c:v>
                </c:pt>
                <c:pt idx="17">
                  <c:v>5398.8334999999997</c:v>
                </c:pt>
                <c:pt idx="18">
                  <c:v>5469.4687999999996</c:v>
                </c:pt>
                <c:pt idx="19">
                  <c:v>5540.2338999999974</c:v>
                </c:pt>
                <c:pt idx="20">
                  <c:v>5610.7383</c:v>
                </c:pt>
                <c:pt idx="21">
                  <c:v>5683.9551000000001</c:v>
                </c:pt>
                <c:pt idx="22">
                  <c:v>5757.6719000000003</c:v>
                </c:pt>
                <c:pt idx="23">
                  <c:v>5831.8311000000003</c:v>
                </c:pt>
                <c:pt idx="24">
                  <c:v>5906.1313</c:v>
                </c:pt>
                <c:pt idx="25">
                  <c:v>5979.5473999999986</c:v>
                </c:pt>
                <c:pt idx="26">
                  <c:v>6052.6016</c:v>
                </c:pt>
                <c:pt idx="27">
                  <c:v>6125.2743999999984</c:v>
                </c:pt>
                <c:pt idx="28">
                  <c:v>6197.6108000000004</c:v>
                </c:pt>
                <c:pt idx="29">
                  <c:v>6269.6239999999998</c:v>
                </c:pt>
                <c:pt idx="30">
                  <c:v>6340.6010999999999</c:v>
                </c:pt>
                <c:pt idx="31">
                  <c:v>6410.4512000000004</c:v>
                </c:pt>
                <c:pt idx="32">
                  <c:v>6479.3535000000002</c:v>
                </c:pt>
                <c:pt idx="33">
                  <c:v>6547.3296</c:v>
                </c:pt>
                <c:pt idx="34">
                  <c:v>6614.4312</c:v>
                </c:pt>
                <c:pt idx="35">
                  <c:v>6680.5107000000007</c:v>
                </c:pt>
                <c:pt idx="36">
                  <c:v>6745.6758</c:v>
                </c:pt>
                <c:pt idx="37">
                  <c:v>6810.0249000000003</c:v>
                </c:pt>
                <c:pt idx="38">
                  <c:v>6873.5757000000003</c:v>
                </c:pt>
                <c:pt idx="39">
                  <c:v>6936.3451999999997</c:v>
                </c:pt>
                <c:pt idx="40">
                  <c:v>6998.1880000000001</c:v>
                </c:pt>
                <c:pt idx="41">
                  <c:v>7059.6400999999996</c:v>
                </c:pt>
                <c:pt idx="42">
                  <c:v>7120.3999000000003</c:v>
                </c:pt>
                <c:pt idx="43">
                  <c:v>7180.46</c:v>
                </c:pt>
                <c:pt idx="44">
                  <c:v>7239.8158999999996</c:v>
                </c:pt>
                <c:pt idx="45">
                  <c:v>7298.2719999999999</c:v>
                </c:pt>
                <c:pt idx="46">
                  <c:v>7356.4437999999946</c:v>
                </c:pt>
                <c:pt idx="47">
                  <c:v>7413.9209000000001</c:v>
                </c:pt>
                <c:pt idx="48">
                  <c:v>7470.7061000000003</c:v>
                </c:pt>
                <c:pt idx="49">
                  <c:v>7526.8104999999996</c:v>
                </c:pt>
                <c:pt idx="50">
                  <c:v>7582.0459000000001</c:v>
                </c:pt>
              </c:numCache>
            </c:numRef>
          </c:yVal>
          <c:smooth val="0"/>
          <c:extLst>
            <c:ext xmlns:c16="http://schemas.microsoft.com/office/drawing/2014/chart" uri="{C3380CC4-5D6E-409C-BE32-E72D297353CC}">
              <c16:uniqueId val="{00000001-EBB3-4F7C-BF96-6967726C7993}"/>
            </c:ext>
          </c:extLst>
        </c:ser>
        <c:dLbls>
          <c:showLegendKey val="0"/>
          <c:showVal val="0"/>
          <c:showCatName val="0"/>
          <c:showSerName val="0"/>
          <c:showPercent val="0"/>
          <c:showBubbleSize val="0"/>
        </c:dLbls>
        <c:axId val="-2003154312"/>
        <c:axId val="-2003032504"/>
      </c:scatterChart>
      <c:valAx>
        <c:axId val="-2003154312"/>
        <c:scaling>
          <c:orientation val="minMax"/>
          <c:max val="2040"/>
          <c:min val="1990"/>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03032504"/>
        <c:crosses val="autoZero"/>
        <c:crossBetween val="midCat"/>
        <c:majorUnit val="25"/>
      </c:valAx>
      <c:valAx>
        <c:axId val="-2003032504"/>
        <c:scaling>
          <c:orientation val="minMax"/>
        </c:scaling>
        <c:delete val="0"/>
        <c:axPos val="l"/>
        <c:majorGridlines>
          <c:spPr>
            <a:ln w="9525" cap="flat" cmpd="sng" algn="ctr">
              <a:solidFill>
                <a:srgbClr val="FFFFFF">
                  <a:lumMod val="75000"/>
                </a:srgbClr>
              </a:solidFill>
              <a:round/>
            </a:ln>
            <a:effectLst/>
          </c:spPr>
        </c:majorGridlines>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2003154312"/>
        <c:crosses val="autoZero"/>
        <c:crossBetween val="midCat"/>
        <c:majorUnit val="15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18035119347499"/>
          <c:y val="7.3667848613801504E-2"/>
          <c:w val="0.79594086092773697"/>
          <c:h val="0.81893289787139301"/>
        </c:manualLayout>
      </c:layout>
      <c:scatterChart>
        <c:scatterStyle val="lineMarker"/>
        <c:varyColors val="0"/>
        <c:ser>
          <c:idx val="0"/>
          <c:order val="0"/>
          <c:spPr>
            <a:ln w="38100" cap="rnd">
              <a:solidFill>
                <a:srgbClr val="003D65"/>
              </a:solidFill>
              <a:round/>
            </a:ln>
            <a:effectLst/>
          </c:spPr>
          <c:marker>
            <c:symbol val="none"/>
          </c:marker>
          <c:xVal>
            <c:numRef>
              <c:f>page14!$B$2:$AZ$2</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xVal>
          <c:yVal>
            <c:numRef>
              <c:f>page14!$B$16:$AZ$16</c:f>
              <c:numCache>
                <c:formatCode>General</c:formatCode>
                <c:ptCount val="51"/>
                <c:pt idx="0">
                  <c:v>26.742482267922139</c:v>
                </c:pt>
                <c:pt idx="1">
                  <c:v>26.770133635752181</c:v>
                </c:pt>
                <c:pt idx="2">
                  <c:v>27.107641427954729</c:v>
                </c:pt>
                <c:pt idx="3">
                  <c:v>27.25908422064478</c:v>
                </c:pt>
                <c:pt idx="4">
                  <c:v>27.875416988684069</c:v>
                </c:pt>
                <c:pt idx="5">
                  <c:v>28.401745217950531</c:v>
                </c:pt>
                <c:pt idx="6">
                  <c:v>29.077699545053129</c:v>
                </c:pt>
                <c:pt idx="7">
                  <c:v>29.91379283971818</c:v>
                </c:pt>
                <c:pt idx="8">
                  <c:v>30.52502506528695</c:v>
                </c:pt>
                <c:pt idx="9">
                  <c:v>31.302347099028541</c:v>
                </c:pt>
                <c:pt idx="10">
                  <c:v>32.375210344080401</c:v>
                </c:pt>
                <c:pt idx="11">
                  <c:v>32.582470124576659</c:v>
                </c:pt>
                <c:pt idx="12">
                  <c:v>32.886234571810697</c:v>
                </c:pt>
                <c:pt idx="13">
                  <c:v>33.325835693934501</c:v>
                </c:pt>
                <c:pt idx="14">
                  <c:v>34.161717764549863</c:v>
                </c:pt>
                <c:pt idx="15">
                  <c:v>34.625647734666323</c:v>
                </c:pt>
                <c:pt idx="16">
                  <c:v>35.449987902221899</c:v>
                </c:pt>
                <c:pt idx="17">
                  <c:v>36.110542012883357</c:v>
                </c:pt>
                <c:pt idx="18">
                  <c:v>35.916668736565882</c:v>
                </c:pt>
                <c:pt idx="19">
                  <c:v>34.424283230826653</c:v>
                </c:pt>
                <c:pt idx="20">
                  <c:v>35.197302379769617</c:v>
                </c:pt>
                <c:pt idx="21">
                  <c:v>35.672360435634957</c:v>
                </c:pt>
                <c:pt idx="22">
                  <c:v>35.916371550137093</c:v>
                </c:pt>
                <c:pt idx="23">
                  <c:v>36.215216919167197</c:v>
                </c:pt>
                <c:pt idx="24">
                  <c:v>36.714849805474493</c:v>
                </c:pt>
                <c:pt idx="25">
                  <c:v>37.330711412291983</c:v>
                </c:pt>
                <c:pt idx="26">
                  <c:v>37.719342912315781</c:v>
                </c:pt>
                <c:pt idx="27">
                  <c:v>38.275534168440728</c:v>
                </c:pt>
                <c:pt idx="28">
                  <c:v>38.748090336676732</c:v>
                </c:pt>
                <c:pt idx="29">
                  <c:v>39.137009810244592</c:v>
                </c:pt>
                <c:pt idx="30">
                  <c:v>39.584674272607558</c:v>
                </c:pt>
                <c:pt idx="31">
                  <c:v>40.225055564509162</c:v>
                </c:pt>
                <c:pt idx="32">
                  <c:v>40.875704656689443</c:v>
                </c:pt>
                <c:pt idx="33">
                  <c:v>41.446253812983429</c:v>
                </c:pt>
                <c:pt idx="34">
                  <c:v>42.006115100064598</c:v>
                </c:pt>
                <c:pt idx="35">
                  <c:v>42.513179752716361</c:v>
                </c:pt>
                <c:pt idx="36">
                  <c:v>42.961880137005323</c:v>
                </c:pt>
                <c:pt idx="37">
                  <c:v>43.450330311608298</c:v>
                </c:pt>
                <c:pt idx="38">
                  <c:v>43.996578367168027</c:v>
                </c:pt>
                <c:pt idx="39">
                  <c:v>44.538684866565497</c:v>
                </c:pt>
                <c:pt idx="40">
                  <c:v>45.060226795470221</c:v>
                </c:pt>
                <c:pt idx="41">
                  <c:v>45.576772274865029</c:v>
                </c:pt>
                <c:pt idx="42">
                  <c:v>46.106768776203673</c:v>
                </c:pt>
                <c:pt idx="43">
                  <c:v>46.696085058895122</c:v>
                </c:pt>
                <c:pt idx="44">
                  <c:v>47.333565269562293</c:v>
                </c:pt>
                <c:pt idx="45">
                  <c:v>47.971670590019173</c:v>
                </c:pt>
                <c:pt idx="46">
                  <c:v>48.59292172058106</c:v>
                </c:pt>
                <c:pt idx="47">
                  <c:v>49.229657644326849</c:v>
                </c:pt>
                <c:pt idx="48">
                  <c:v>49.898393463834807</c:v>
                </c:pt>
                <c:pt idx="49">
                  <c:v>50.541254835894293</c:v>
                </c:pt>
                <c:pt idx="50">
                  <c:v>51.163451019432102</c:v>
                </c:pt>
              </c:numCache>
            </c:numRef>
          </c:yVal>
          <c:smooth val="0"/>
          <c:extLst>
            <c:ext xmlns:c16="http://schemas.microsoft.com/office/drawing/2014/chart" uri="{C3380CC4-5D6E-409C-BE32-E72D297353CC}">
              <c16:uniqueId val="{00000000-A5D0-4D3D-A3C9-4427DCED3C31}"/>
            </c:ext>
          </c:extLst>
        </c:ser>
        <c:ser>
          <c:idx val="1"/>
          <c:order val="1"/>
          <c:spPr>
            <a:ln w="38100" cap="rnd">
              <a:solidFill>
                <a:srgbClr val="C00000"/>
              </a:solidFill>
              <a:round/>
            </a:ln>
            <a:effectLst/>
          </c:spPr>
          <c:marker>
            <c:symbol val="none"/>
          </c:marker>
          <c:xVal>
            <c:numRef>
              <c:f>page14!$B$2:$AZ$2</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xVal>
          <c:yVal>
            <c:numRef>
              <c:f>page14!$B$31:$AZ$31</c:f>
              <c:numCache>
                <c:formatCode>General</c:formatCode>
                <c:ptCount val="51"/>
                <c:pt idx="0">
                  <c:v>4.1303389780832687</c:v>
                </c:pt>
                <c:pt idx="1">
                  <c:v>4.1090313007669899</c:v>
                </c:pt>
                <c:pt idx="2">
                  <c:v>4.1595455966205881</c:v>
                </c:pt>
                <c:pt idx="3">
                  <c:v>4.1959196286193983</c:v>
                </c:pt>
                <c:pt idx="4">
                  <c:v>4.2407722379405008</c:v>
                </c:pt>
                <c:pt idx="5">
                  <c:v>4.3469810822859936</c:v>
                </c:pt>
                <c:pt idx="6">
                  <c:v>4.490524017619677</c:v>
                </c:pt>
                <c:pt idx="7">
                  <c:v>4.6227891116111151</c:v>
                </c:pt>
                <c:pt idx="8">
                  <c:v>4.6333101753288197</c:v>
                </c:pt>
                <c:pt idx="9">
                  <c:v>4.7373811131310601</c:v>
                </c:pt>
                <c:pt idx="10">
                  <c:v>4.9506227666196283</c:v>
                </c:pt>
                <c:pt idx="11">
                  <c:v>5.0748792022494884</c:v>
                </c:pt>
                <c:pt idx="12">
                  <c:v>5.2348021826481403</c:v>
                </c:pt>
                <c:pt idx="13">
                  <c:v>5.479499826888178</c:v>
                </c:pt>
                <c:pt idx="14">
                  <c:v>5.8327833700029066</c:v>
                </c:pt>
                <c:pt idx="15">
                  <c:v>6.1791375783439451</c:v>
                </c:pt>
                <c:pt idx="16">
                  <c:v>6.5955904182820886</c:v>
                </c:pt>
                <c:pt idx="17">
                  <c:v>7.0838522988345547</c:v>
                </c:pt>
                <c:pt idx="18">
                  <c:v>7.4231885919159053</c:v>
                </c:pt>
                <c:pt idx="19">
                  <c:v>7.5230817962396852</c:v>
                </c:pt>
                <c:pt idx="20">
                  <c:v>8.0080349318734037</c:v>
                </c:pt>
                <c:pt idx="21">
                  <c:v>8.4053631950752035</c:v>
                </c:pt>
                <c:pt idx="22">
                  <c:v>8.7034839029295856</c:v>
                </c:pt>
                <c:pt idx="23">
                  <c:v>9.0174487906551253</c:v>
                </c:pt>
                <c:pt idx="24">
                  <c:v>9.3040196549643248</c:v>
                </c:pt>
                <c:pt idx="25">
                  <c:v>9.5508730978535183</c:v>
                </c:pt>
                <c:pt idx="26">
                  <c:v>9.8190020965529996</c:v>
                </c:pt>
                <c:pt idx="27">
                  <c:v>10.142191670629479</c:v>
                </c:pt>
                <c:pt idx="28">
                  <c:v>10.499694414499221</c:v>
                </c:pt>
                <c:pt idx="29">
                  <c:v>10.825772550315619</c:v>
                </c:pt>
                <c:pt idx="30">
                  <c:v>11.219694833034049</c:v>
                </c:pt>
                <c:pt idx="31">
                  <c:v>11.62319217093486</c:v>
                </c:pt>
                <c:pt idx="32">
                  <c:v>12.010990463786239</c:v>
                </c:pt>
                <c:pt idx="33">
                  <c:v>12.378813478398889</c:v>
                </c:pt>
                <c:pt idx="34">
                  <c:v>12.74174423342706</c:v>
                </c:pt>
                <c:pt idx="35">
                  <c:v>13.111344406648429</c:v>
                </c:pt>
                <c:pt idx="36">
                  <c:v>13.49007607214091</c:v>
                </c:pt>
                <c:pt idx="37">
                  <c:v>13.872620436380499</c:v>
                </c:pt>
                <c:pt idx="38">
                  <c:v>14.25998948407595</c:v>
                </c:pt>
                <c:pt idx="39">
                  <c:v>14.65389307614045</c:v>
                </c:pt>
                <c:pt idx="40">
                  <c:v>15.050631449169421</c:v>
                </c:pt>
                <c:pt idx="41">
                  <c:v>15.44913764088342</c:v>
                </c:pt>
                <c:pt idx="42">
                  <c:v>15.849085681269109</c:v>
                </c:pt>
                <c:pt idx="43">
                  <c:v>16.250550758586499</c:v>
                </c:pt>
                <c:pt idx="44">
                  <c:v>16.670690010225261</c:v>
                </c:pt>
                <c:pt idx="45">
                  <c:v>17.086727639090459</c:v>
                </c:pt>
                <c:pt idx="46">
                  <c:v>17.508108211198461</c:v>
                </c:pt>
                <c:pt idx="47">
                  <c:v>17.91352231718577</c:v>
                </c:pt>
                <c:pt idx="48">
                  <c:v>18.330939628317061</c:v>
                </c:pt>
                <c:pt idx="49">
                  <c:v>18.747086245893929</c:v>
                </c:pt>
                <c:pt idx="50">
                  <c:v>19.167402428940711</c:v>
                </c:pt>
              </c:numCache>
            </c:numRef>
          </c:yVal>
          <c:smooth val="0"/>
          <c:extLst>
            <c:ext xmlns:c16="http://schemas.microsoft.com/office/drawing/2014/chart" uri="{C3380CC4-5D6E-409C-BE32-E72D297353CC}">
              <c16:uniqueId val="{00000001-A5D0-4D3D-A3C9-4427DCED3C31}"/>
            </c:ext>
          </c:extLst>
        </c:ser>
        <c:dLbls>
          <c:showLegendKey val="0"/>
          <c:showVal val="0"/>
          <c:showCatName val="0"/>
          <c:showSerName val="0"/>
          <c:showPercent val="0"/>
          <c:showBubbleSize val="0"/>
        </c:dLbls>
        <c:axId val="-2003435576"/>
        <c:axId val="-2003462680"/>
      </c:scatterChart>
      <c:valAx>
        <c:axId val="-2003435576"/>
        <c:scaling>
          <c:orientation val="minMax"/>
          <c:max val="2040"/>
          <c:min val="1990"/>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2003462680"/>
        <c:crosses val="autoZero"/>
        <c:crossBetween val="midCat"/>
        <c:majorUnit val="25"/>
      </c:valAx>
      <c:valAx>
        <c:axId val="-2003462680"/>
        <c:scaling>
          <c:orientation val="minMax"/>
        </c:scaling>
        <c:delete val="0"/>
        <c:axPos val="l"/>
        <c:majorGridlines>
          <c:spPr>
            <a:ln w="9525" cap="flat" cmpd="sng" algn="ctr">
              <a:solidFill>
                <a:srgbClr val="FFFFFF">
                  <a:lumMod val="75000"/>
                </a:srgb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200343557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18035119347499"/>
          <c:y val="6.9019835734684495E-2"/>
          <c:w val="0.79594086092773697"/>
          <c:h val="0.823580879406275"/>
        </c:manualLayout>
      </c:layout>
      <c:scatterChart>
        <c:scatterStyle val="lineMarker"/>
        <c:varyColors val="0"/>
        <c:ser>
          <c:idx val="0"/>
          <c:order val="0"/>
          <c:spPr>
            <a:ln w="38100" cap="rnd">
              <a:solidFill>
                <a:srgbClr val="003D65"/>
              </a:solidFill>
              <a:round/>
            </a:ln>
            <a:effectLst/>
          </c:spPr>
          <c:marker>
            <c:symbol val="none"/>
          </c:marker>
          <c:xVal>
            <c:numRef>
              <c:f>page14!$B$2:$AZ$2</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xVal>
          <c:yVal>
            <c:numRef>
              <c:f>page14!$B$17:$AZ$17</c:f>
              <c:numCache>
                <c:formatCode>General</c:formatCode>
                <c:ptCount val="51"/>
                <c:pt idx="0">
                  <c:v>7.1263122093666773</c:v>
                </c:pt>
                <c:pt idx="1">
                  <c:v>7.15170838154775</c:v>
                </c:pt>
                <c:pt idx="2">
                  <c:v>7.0667506902281083</c:v>
                </c:pt>
                <c:pt idx="3">
                  <c:v>7.0814881699157546</c:v>
                </c:pt>
                <c:pt idx="4">
                  <c:v>7.00142711163969</c:v>
                </c:pt>
                <c:pt idx="5">
                  <c:v>6.9676227892453806</c:v>
                </c:pt>
                <c:pt idx="6">
                  <c:v>6.9653082489332077</c:v>
                </c:pt>
                <c:pt idx="7">
                  <c:v>6.8032012917488833</c:v>
                </c:pt>
                <c:pt idx="8">
                  <c:v>6.614202956186884</c:v>
                </c:pt>
                <c:pt idx="9">
                  <c:v>6.5138196332444904</c:v>
                </c:pt>
                <c:pt idx="10">
                  <c:v>6.3840877885806684</c:v>
                </c:pt>
                <c:pt idx="11">
                  <c:v>6.2569062326947043</c:v>
                </c:pt>
                <c:pt idx="12">
                  <c:v>6.202130336275447</c:v>
                </c:pt>
                <c:pt idx="13">
                  <c:v>6.1286021826357988</c:v>
                </c:pt>
                <c:pt idx="14">
                  <c:v>6.0726313268030703</c:v>
                </c:pt>
                <c:pt idx="15">
                  <c:v>5.9156855554583494</c:v>
                </c:pt>
                <c:pt idx="16">
                  <c:v>5.7590747464362764</c:v>
                </c:pt>
                <c:pt idx="17">
                  <c:v>5.6496373168434637</c:v>
                </c:pt>
                <c:pt idx="18">
                  <c:v>5.6152784527714221</c:v>
                </c:pt>
                <c:pt idx="19">
                  <c:v>5.5607639156607007</c:v>
                </c:pt>
                <c:pt idx="20">
                  <c:v>5.5612803603474692</c:v>
                </c:pt>
                <c:pt idx="21">
                  <c:v>5.4157292186227481</c:v>
                </c:pt>
                <c:pt idx="22">
                  <c:v>5.2785006956521681</c:v>
                </c:pt>
                <c:pt idx="23">
                  <c:v>5.2646478474705143</c:v>
                </c:pt>
                <c:pt idx="24">
                  <c:v>5.1297722341865262</c:v>
                </c:pt>
                <c:pt idx="25">
                  <c:v>5.0417497164706031</c:v>
                </c:pt>
                <c:pt idx="26">
                  <c:v>4.9749836418335454</c:v>
                </c:pt>
                <c:pt idx="27">
                  <c:v>4.9111325699712456</c:v>
                </c:pt>
                <c:pt idx="28">
                  <c:v>4.8601565073935236</c:v>
                </c:pt>
                <c:pt idx="29">
                  <c:v>4.7809189198733444</c:v>
                </c:pt>
                <c:pt idx="30">
                  <c:v>4.6943842782198599</c:v>
                </c:pt>
                <c:pt idx="31">
                  <c:v>4.611138036783399</c:v>
                </c:pt>
                <c:pt idx="32">
                  <c:v>4.5364288038291898</c:v>
                </c:pt>
                <c:pt idx="33">
                  <c:v>4.4729443487970917</c:v>
                </c:pt>
                <c:pt idx="34">
                  <c:v>4.4042632416837071</c:v>
                </c:pt>
                <c:pt idx="35">
                  <c:v>4.3365092111244206</c:v>
                </c:pt>
                <c:pt idx="36">
                  <c:v>4.2755575685506466</c:v>
                </c:pt>
                <c:pt idx="37">
                  <c:v>4.2156961760858476</c:v>
                </c:pt>
                <c:pt idx="38">
                  <c:v>4.158107406796999</c:v>
                </c:pt>
                <c:pt idx="39">
                  <c:v>4.1055017688583826</c:v>
                </c:pt>
                <c:pt idx="40">
                  <c:v>4.0524615552270236</c:v>
                </c:pt>
                <c:pt idx="41">
                  <c:v>4.0018900992582882</c:v>
                </c:pt>
                <c:pt idx="42">
                  <c:v>3.9538405903214349</c:v>
                </c:pt>
                <c:pt idx="43">
                  <c:v>3.9063807249254889</c:v>
                </c:pt>
                <c:pt idx="44">
                  <c:v>3.8593687629732032</c:v>
                </c:pt>
                <c:pt idx="45">
                  <c:v>3.8138322150229991</c:v>
                </c:pt>
                <c:pt idx="46">
                  <c:v>3.7752991187465672</c:v>
                </c:pt>
                <c:pt idx="47">
                  <c:v>3.734161734583497</c:v>
                </c:pt>
                <c:pt idx="48">
                  <c:v>3.6952023895505461</c:v>
                </c:pt>
                <c:pt idx="49">
                  <c:v>3.6590576817862761</c:v>
                </c:pt>
                <c:pt idx="50">
                  <c:v>3.6265151430952391</c:v>
                </c:pt>
              </c:numCache>
            </c:numRef>
          </c:yVal>
          <c:smooth val="0"/>
          <c:extLst>
            <c:ext xmlns:c16="http://schemas.microsoft.com/office/drawing/2014/chart" uri="{C3380CC4-5D6E-409C-BE32-E72D297353CC}">
              <c16:uniqueId val="{00000000-DD4A-4DB3-8CF2-063CDBF590B9}"/>
            </c:ext>
          </c:extLst>
        </c:ser>
        <c:ser>
          <c:idx val="1"/>
          <c:order val="1"/>
          <c:spPr>
            <a:ln w="38100" cap="rnd">
              <a:solidFill>
                <a:srgbClr val="C00000"/>
              </a:solidFill>
              <a:round/>
            </a:ln>
            <a:effectLst/>
          </c:spPr>
          <c:marker>
            <c:symbol val="none"/>
          </c:marker>
          <c:xVal>
            <c:numRef>
              <c:f>page14!$B$2:$AZ$2</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xVal>
          <c:yVal>
            <c:numRef>
              <c:f>page14!$B$32:$AZ$32</c:f>
              <c:numCache>
                <c:formatCode>General</c:formatCode>
                <c:ptCount val="51"/>
                <c:pt idx="0">
                  <c:v>8.9722119031064285</c:v>
                </c:pt>
                <c:pt idx="1">
                  <c:v>8.623376408829488</c:v>
                </c:pt>
                <c:pt idx="2">
                  <c:v>8.2429003049772316</c:v>
                </c:pt>
                <c:pt idx="3">
                  <c:v>8.1135333496663566</c:v>
                </c:pt>
                <c:pt idx="4">
                  <c:v>7.9263128919662647</c:v>
                </c:pt>
                <c:pt idx="5">
                  <c:v>7.8517471451728378</c:v>
                </c:pt>
                <c:pt idx="6">
                  <c:v>7.600255064426757</c:v>
                </c:pt>
                <c:pt idx="7">
                  <c:v>7.2604845711753168</c:v>
                </c:pt>
                <c:pt idx="8">
                  <c:v>7.2010766694869046</c:v>
                </c:pt>
                <c:pt idx="9">
                  <c:v>7.1628010003297762</c:v>
                </c:pt>
                <c:pt idx="10">
                  <c:v>7.1365718290406974</c:v>
                </c:pt>
                <c:pt idx="11">
                  <c:v>7.1037469468786876</c:v>
                </c:pt>
                <c:pt idx="12">
                  <c:v>7.0275402065274433</c:v>
                </c:pt>
                <c:pt idx="13">
                  <c:v>7.0362711609046302</c:v>
                </c:pt>
                <c:pt idx="14">
                  <c:v>7.073169776961663</c:v>
                </c:pt>
                <c:pt idx="15">
                  <c:v>7.0368294288159259</c:v>
                </c:pt>
                <c:pt idx="16">
                  <c:v>6.8818195267017241</c:v>
                </c:pt>
                <c:pt idx="17">
                  <c:v>6.6096652214590303</c:v>
                </c:pt>
                <c:pt idx="18">
                  <c:v>6.4243184333083629</c:v>
                </c:pt>
                <c:pt idx="19">
                  <c:v>6.4101140545556783</c:v>
                </c:pt>
                <c:pt idx="20">
                  <c:v>6.261538208808993</c:v>
                </c:pt>
                <c:pt idx="21">
                  <c:v>6.2267063886673624</c:v>
                </c:pt>
                <c:pt idx="22">
                  <c:v>6.2532431604882914</c:v>
                </c:pt>
                <c:pt idx="23">
                  <c:v>6.1183186659439777</c:v>
                </c:pt>
                <c:pt idx="24">
                  <c:v>5.9557773154580307</c:v>
                </c:pt>
                <c:pt idx="25">
                  <c:v>5.875466589868771</c:v>
                </c:pt>
                <c:pt idx="26">
                  <c:v>5.7201715513526201</c:v>
                </c:pt>
                <c:pt idx="27">
                  <c:v>5.5745176314092078</c:v>
                </c:pt>
                <c:pt idx="28">
                  <c:v>5.4264471314413196</c:v>
                </c:pt>
                <c:pt idx="29">
                  <c:v>5.251723826083265</c:v>
                </c:pt>
                <c:pt idx="30">
                  <c:v>5.0727675207055611</c:v>
                </c:pt>
                <c:pt idx="31">
                  <c:v>4.923835214813356</c:v>
                </c:pt>
                <c:pt idx="32">
                  <c:v>4.7868590400545976</c:v>
                </c:pt>
                <c:pt idx="33">
                  <c:v>4.6619756021912151</c:v>
                </c:pt>
                <c:pt idx="34">
                  <c:v>4.5400019776602374</c:v>
                </c:pt>
                <c:pt idx="35">
                  <c:v>4.4199942165858674</c:v>
                </c:pt>
                <c:pt idx="36">
                  <c:v>4.3009986550535082</c:v>
                </c:pt>
                <c:pt idx="37">
                  <c:v>4.1957464991549651</c:v>
                </c:pt>
                <c:pt idx="38">
                  <c:v>4.0977087622405612</c:v>
                </c:pt>
                <c:pt idx="39">
                  <c:v>4.0085312705908551</c:v>
                </c:pt>
                <c:pt idx="40">
                  <c:v>3.9209397223175939</c:v>
                </c:pt>
                <c:pt idx="41">
                  <c:v>3.8378558713599742</c:v>
                </c:pt>
                <c:pt idx="42">
                  <c:v>3.759627177895934</c:v>
                </c:pt>
                <c:pt idx="43">
                  <c:v>3.683753124550353</c:v>
                </c:pt>
                <c:pt idx="44">
                  <c:v>3.6133121877785142</c:v>
                </c:pt>
                <c:pt idx="45">
                  <c:v>3.5477656621259999</c:v>
                </c:pt>
                <c:pt idx="46">
                  <c:v>3.4856328687735672</c:v>
                </c:pt>
                <c:pt idx="47">
                  <c:v>3.4277804994091632</c:v>
                </c:pt>
                <c:pt idx="48">
                  <c:v>3.3722449832756789</c:v>
                </c:pt>
                <c:pt idx="49">
                  <c:v>3.3189473017536271</c:v>
                </c:pt>
                <c:pt idx="50">
                  <c:v>3.26648403397484</c:v>
                </c:pt>
              </c:numCache>
            </c:numRef>
          </c:yVal>
          <c:smooth val="0"/>
          <c:extLst>
            <c:ext xmlns:c16="http://schemas.microsoft.com/office/drawing/2014/chart" uri="{C3380CC4-5D6E-409C-BE32-E72D297353CC}">
              <c16:uniqueId val="{00000001-DD4A-4DB3-8CF2-063CDBF590B9}"/>
            </c:ext>
          </c:extLst>
        </c:ser>
        <c:dLbls>
          <c:showLegendKey val="0"/>
          <c:showVal val="0"/>
          <c:showCatName val="0"/>
          <c:showSerName val="0"/>
          <c:showPercent val="0"/>
          <c:showBubbleSize val="0"/>
        </c:dLbls>
        <c:axId val="-2002867256"/>
        <c:axId val="-2003423048"/>
      </c:scatterChart>
      <c:valAx>
        <c:axId val="-2002867256"/>
        <c:scaling>
          <c:orientation val="minMax"/>
          <c:max val="2040"/>
          <c:min val="1990"/>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2003423048"/>
        <c:crosses val="autoZero"/>
        <c:crossBetween val="midCat"/>
        <c:majorUnit val="25"/>
      </c:valAx>
      <c:valAx>
        <c:axId val="-2003423048"/>
        <c:scaling>
          <c:orientation val="minMax"/>
        </c:scaling>
        <c:delete val="0"/>
        <c:axPos val="l"/>
        <c:majorGridlines>
          <c:spPr>
            <a:ln w="9525" cap="flat" cmpd="sng" algn="ctr">
              <a:solidFill>
                <a:srgbClr val="FFFFFF">
                  <a:lumMod val="75000"/>
                </a:srgb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2002867256"/>
        <c:crosses val="autoZero"/>
        <c:crossBetween val="midCat"/>
        <c:majorUnit val="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150283430834202E-2"/>
          <c:y val="7.9379815174447907E-2"/>
          <c:w val="0.82616896807356999"/>
          <c:h val="0.81710329935419401"/>
        </c:manualLayout>
      </c:layout>
      <c:barChart>
        <c:barDir val="col"/>
        <c:grouping val="stacked"/>
        <c:varyColors val="0"/>
        <c:ser>
          <c:idx val="0"/>
          <c:order val="0"/>
          <c:tx>
            <c:strRef>
              <c:f>'[Chart 2 in Microsoft PowerPoint]Sheet1'!$B$4</c:f>
              <c:strCache>
                <c:ptCount val="1"/>
                <c:pt idx="0">
                  <c:v>OECD</c:v>
                </c:pt>
              </c:strCache>
            </c:strRef>
          </c:tx>
          <c:spPr>
            <a:solidFill>
              <a:srgbClr val="004165"/>
            </a:solidFill>
            <a:ln>
              <a:noFill/>
            </a:ln>
            <a:effectLst/>
          </c:spPr>
          <c:invertIfNegative val="0"/>
          <c:cat>
            <c:numRef>
              <c:f>'[Chart 2 in Microsoft PowerPoint]Sheet1'!$C$3:$K$3</c:f>
              <c:numCache>
                <c:formatCode>General</c:formatCode>
                <c:ptCount val="9"/>
                <c:pt idx="0">
                  <c:v>1990</c:v>
                </c:pt>
                <c:pt idx="1">
                  <c:v>2000</c:v>
                </c:pt>
                <c:pt idx="2">
                  <c:v>2010</c:v>
                </c:pt>
                <c:pt idx="3">
                  <c:v>2015</c:v>
                </c:pt>
                <c:pt idx="4">
                  <c:v>2020</c:v>
                </c:pt>
                <c:pt idx="5">
                  <c:v>2030</c:v>
                </c:pt>
                <c:pt idx="6">
                  <c:v>2040</c:v>
                </c:pt>
                <c:pt idx="7">
                  <c:v>2050</c:v>
                </c:pt>
              </c:numCache>
            </c:numRef>
          </c:cat>
          <c:val>
            <c:numRef>
              <c:f>'[Chart 2 in Microsoft PowerPoint]Sheet1'!$C$4:$J$4</c:f>
              <c:numCache>
                <c:formatCode>General</c:formatCode>
                <c:ptCount val="8"/>
                <c:pt idx="0">
                  <c:v>200.8571</c:v>
                </c:pt>
                <c:pt idx="1">
                  <c:v>236.1703</c:v>
                </c:pt>
                <c:pt idx="2">
                  <c:v>241.46709999999999</c:v>
                </c:pt>
                <c:pt idx="3">
                  <c:v>239.89750000000001</c:v>
                </c:pt>
                <c:pt idx="4">
                  <c:v>244.02330000000001</c:v>
                </c:pt>
                <c:pt idx="5">
                  <c:v>250.2638</c:v>
                </c:pt>
                <c:pt idx="6">
                  <c:v>261.75240000000002</c:v>
                </c:pt>
                <c:pt idx="7">
                  <c:v>276.60000000000002</c:v>
                </c:pt>
              </c:numCache>
            </c:numRef>
          </c:val>
          <c:extLst>
            <c:ext xmlns:c16="http://schemas.microsoft.com/office/drawing/2014/chart" uri="{C3380CC4-5D6E-409C-BE32-E72D297353CC}">
              <c16:uniqueId val="{00000000-73B2-4D62-B9BD-A1D52D61C376}"/>
            </c:ext>
          </c:extLst>
        </c:ser>
        <c:ser>
          <c:idx val="1"/>
          <c:order val="1"/>
          <c:tx>
            <c:strRef>
              <c:f>'[Chart 2 in Microsoft PowerPoint]Sheet1'!$B$5</c:f>
              <c:strCache>
                <c:ptCount val="1"/>
                <c:pt idx="0">
                  <c:v>Asia</c:v>
                </c:pt>
              </c:strCache>
            </c:strRef>
          </c:tx>
          <c:spPr>
            <a:solidFill>
              <a:srgbClr val="10BC9F"/>
            </a:solidFill>
            <a:ln>
              <a:noFill/>
            </a:ln>
            <a:effectLst/>
          </c:spPr>
          <c:invertIfNegative val="0"/>
          <c:cat>
            <c:numRef>
              <c:f>'[Chart 2 in Microsoft PowerPoint]Sheet1'!$C$3:$K$3</c:f>
              <c:numCache>
                <c:formatCode>General</c:formatCode>
                <c:ptCount val="9"/>
                <c:pt idx="0">
                  <c:v>1990</c:v>
                </c:pt>
                <c:pt idx="1">
                  <c:v>2000</c:v>
                </c:pt>
                <c:pt idx="2">
                  <c:v>2010</c:v>
                </c:pt>
                <c:pt idx="3">
                  <c:v>2015</c:v>
                </c:pt>
                <c:pt idx="4">
                  <c:v>2020</c:v>
                </c:pt>
                <c:pt idx="5">
                  <c:v>2030</c:v>
                </c:pt>
                <c:pt idx="6">
                  <c:v>2040</c:v>
                </c:pt>
                <c:pt idx="7">
                  <c:v>2050</c:v>
                </c:pt>
              </c:numCache>
            </c:numRef>
          </c:cat>
          <c:val>
            <c:numRef>
              <c:f>'[Chart 2 in Microsoft PowerPoint]Sheet1'!$C$5:$J$5</c:f>
              <c:numCache>
                <c:formatCode>General</c:formatCode>
                <c:ptCount val="8"/>
                <c:pt idx="0">
                  <c:v>50.350999999999999</c:v>
                </c:pt>
                <c:pt idx="1">
                  <c:v>78.135999999999981</c:v>
                </c:pt>
                <c:pt idx="2">
                  <c:v>156.92310000000001</c:v>
                </c:pt>
                <c:pt idx="3">
                  <c:v>200.12559999999999</c:v>
                </c:pt>
                <c:pt idx="4">
                  <c:v>221.8297</c:v>
                </c:pt>
                <c:pt idx="5">
                  <c:v>260.29969999999992</c:v>
                </c:pt>
                <c:pt idx="6">
                  <c:v>302.3143</c:v>
                </c:pt>
                <c:pt idx="7">
                  <c:v>344.6</c:v>
                </c:pt>
              </c:numCache>
            </c:numRef>
          </c:val>
          <c:extLst>
            <c:ext xmlns:c16="http://schemas.microsoft.com/office/drawing/2014/chart" uri="{C3380CC4-5D6E-409C-BE32-E72D297353CC}">
              <c16:uniqueId val="{00000001-73B2-4D62-B9BD-A1D52D61C376}"/>
            </c:ext>
          </c:extLst>
        </c:ser>
        <c:ser>
          <c:idx val="2"/>
          <c:order val="2"/>
          <c:tx>
            <c:strRef>
              <c:f>'[Chart 2 in Microsoft PowerPoint]Sheet1'!$B$6</c:f>
              <c:strCache>
                <c:ptCount val="1"/>
                <c:pt idx="0">
                  <c:v>Middle East</c:v>
                </c:pt>
              </c:strCache>
            </c:strRef>
          </c:tx>
          <c:spPr>
            <a:solidFill>
              <a:srgbClr val="00ADFB"/>
            </a:solidFill>
            <a:ln>
              <a:noFill/>
            </a:ln>
            <a:effectLst/>
          </c:spPr>
          <c:invertIfNegative val="0"/>
          <c:val>
            <c:numRef>
              <c:f>'[Chart 2 in Microsoft PowerPoint]Sheet1'!$C$6:$J$6</c:f>
              <c:numCache>
                <c:formatCode>General</c:formatCode>
                <c:ptCount val="8"/>
                <c:pt idx="0">
                  <c:v>10.752700000000001</c:v>
                </c:pt>
                <c:pt idx="1">
                  <c:v>16.278500000000001</c:v>
                </c:pt>
                <c:pt idx="2">
                  <c:v>28.599699999999981</c:v>
                </c:pt>
                <c:pt idx="3">
                  <c:v>33.912500000000001</c:v>
                </c:pt>
                <c:pt idx="4">
                  <c:v>36.366799999999998</c:v>
                </c:pt>
                <c:pt idx="5">
                  <c:v>41.778100000000002</c:v>
                </c:pt>
                <c:pt idx="6">
                  <c:v>49.308200000000006</c:v>
                </c:pt>
                <c:pt idx="7">
                  <c:v>57.2</c:v>
                </c:pt>
              </c:numCache>
            </c:numRef>
          </c:val>
          <c:extLst>
            <c:ext xmlns:c16="http://schemas.microsoft.com/office/drawing/2014/chart" uri="{C3380CC4-5D6E-409C-BE32-E72D297353CC}">
              <c16:uniqueId val="{00000002-73B2-4D62-B9BD-A1D52D61C376}"/>
            </c:ext>
          </c:extLst>
        </c:ser>
        <c:ser>
          <c:idx val="3"/>
          <c:order val="3"/>
          <c:tx>
            <c:strRef>
              <c:f>'[Chart 2 in Microsoft PowerPoint]Sheet1'!$B$7</c:f>
              <c:strCache>
                <c:ptCount val="1"/>
                <c:pt idx="0">
                  <c:v>Africa</c:v>
                </c:pt>
              </c:strCache>
            </c:strRef>
          </c:tx>
          <c:spPr>
            <a:solidFill>
              <a:srgbClr val="CD5FA0"/>
            </a:solidFill>
            <a:ln>
              <a:noFill/>
            </a:ln>
            <a:effectLst/>
          </c:spPr>
          <c:invertIfNegative val="0"/>
          <c:val>
            <c:numRef>
              <c:f>'[Chart 2 in Microsoft PowerPoint]Sheet1'!$C$7:$J$7</c:f>
              <c:numCache>
                <c:formatCode>General</c:formatCode>
                <c:ptCount val="8"/>
                <c:pt idx="0">
                  <c:v>10.7707</c:v>
                </c:pt>
                <c:pt idx="1">
                  <c:v>13.994</c:v>
                </c:pt>
                <c:pt idx="2">
                  <c:v>19.157499999999999</c:v>
                </c:pt>
                <c:pt idx="3">
                  <c:v>22.6981</c:v>
                </c:pt>
                <c:pt idx="4">
                  <c:v>24.24569999999996</c:v>
                </c:pt>
                <c:pt idx="5">
                  <c:v>27.8977</c:v>
                </c:pt>
                <c:pt idx="6">
                  <c:v>34.215600000000002</c:v>
                </c:pt>
                <c:pt idx="7">
                  <c:v>41.1</c:v>
                </c:pt>
              </c:numCache>
            </c:numRef>
          </c:val>
          <c:extLst>
            <c:ext xmlns:c16="http://schemas.microsoft.com/office/drawing/2014/chart" uri="{C3380CC4-5D6E-409C-BE32-E72D297353CC}">
              <c16:uniqueId val="{00000003-73B2-4D62-B9BD-A1D52D61C376}"/>
            </c:ext>
          </c:extLst>
        </c:ser>
        <c:ser>
          <c:idx val="4"/>
          <c:order val="4"/>
          <c:tx>
            <c:strRef>
              <c:f>'[Chart 2 in Microsoft PowerPoint]Sheet1'!$B$8</c:f>
              <c:strCache>
                <c:ptCount val="1"/>
                <c:pt idx="0">
                  <c:v>Americas</c:v>
                </c:pt>
              </c:strCache>
            </c:strRef>
          </c:tx>
          <c:spPr>
            <a:solidFill>
              <a:srgbClr val="FB8800"/>
            </a:solidFill>
            <a:ln>
              <a:noFill/>
            </a:ln>
            <a:effectLst/>
          </c:spPr>
          <c:invertIfNegative val="0"/>
          <c:val>
            <c:numRef>
              <c:f>'[Chart 2 in Microsoft PowerPoint]Sheet1'!$C$8:$J$8</c:f>
              <c:numCache>
                <c:formatCode>General</c:formatCode>
                <c:ptCount val="8"/>
                <c:pt idx="0">
                  <c:v>16.195799999999981</c:v>
                </c:pt>
                <c:pt idx="1">
                  <c:v>21.875900000000001</c:v>
                </c:pt>
                <c:pt idx="2">
                  <c:v>29.1357</c:v>
                </c:pt>
                <c:pt idx="3">
                  <c:v>31.0945</c:v>
                </c:pt>
                <c:pt idx="4">
                  <c:v>30.967700000000001</c:v>
                </c:pt>
                <c:pt idx="5">
                  <c:v>35.386000000000003</c:v>
                </c:pt>
                <c:pt idx="6">
                  <c:v>40.171999999999997</c:v>
                </c:pt>
                <c:pt idx="7">
                  <c:v>45.6</c:v>
                </c:pt>
              </c:numCache>
            </c:numRef>
          </c:val>
          <c:extLst>
            <c:ext xmlns:c16="http://schemas.microsoft.com/office/drawing/2014/chart" uri="{C3380CC4-5D6E-409C-BE32-E72D297353CC}">
              <c16:uniqueId val="{00000004-73B2-4D62-B9BD-A1D52D61C376}"/>
            </c:ext>
          </c:extLst>
        </c:ser>
        <c:ser>
          <c:idx val="5"/>
          <c:order val="5"/>
          <c:tx>
            <c:strRef>
              <c:f>'[Chart 2 in Microsoft PowerPoint]Sheet1'!$B$9</c:f>
              <c:strCache>
                <c:ptCount val="1"/>
                <c:pt idx="0">
                  <c:v>Europe and Eurasia</c:v>
                </c:pt>
              </c:strCache>
            </c:strRef>
          </c:tx>
          <c:spPr>
            <a:solidFill>
              <a:srgbClr val="FF2D26"/>
            </a:solidFill>
            <a:ln>
              <a:noFill/>
            </a:ln>
            <a:effectLst/>
          </c:spPr>
          <c:invertIfNegative val="0"/>
          <c:val>
            <c:numRef>
              <c:f>'[Chart 2 in Microsoft PowerPoint]Sheet1'!$C$9:$J$9</c:f>
              <c:numCache>
                <c:formatCode>General</c:formatCode>
                <c:ptCount val="8"/>
                <c:pt idx="0">
                  <c:v>67.072999999999979</c:v>
                </c:pt>
                <c:pt idx="1">
                  <c:v>43.465699999999998</c:v>
                </c:pt>
                <c:pt idx="2">
                  <c:v>47.521000000000001</c:v>
                </c:pt>
                <c:pt idx="3">
                  <c:v>47.7166</c:v>
                </c:pt>
                <c:pt idx="4">
                  <c:v>47.464700000000001</c:v>
                </c:pt>
                <c:pt idx="5">
                  <c:v>47.619799999999998</c:v>
                </c:pt>
                <c:pt idx="6">
                  <c:v>48.701900000000002</c:v>
                </c:pt>
                <c:pt idx="7">
                  <c:v>48.7</c:v>
                </c:pt>
              </c:numCache>
            </c:numRef>
          </c:val>
          <c:extLst>
            <c:ext xmlns:c16="http://schemas.microsoft.com/office/drawing/2014/chart" uri="{C3380CC4-5D6E-409C-BE32-E72D297353CC}">
              <c16:uniqueId val="{00000005-73B2-4D62-B9BD-A1D52D61C376}"/>
            </c:ext>
          </c:extLst>
        </c:ser>
        <c:dLbls>
          <c:showLegendKey val="0"/>
          <c:showVal val="0"/>
          <c:showCatName val="0"/>
          <c:showSerName val="0"/>
          <c:showPercent val="0"/>
          <c:showBubbleSize val="0"/>
        </c:dLbls>
        <c:gapWidth val="150"/>
        <c:overlap val="100"/>
        <c:axId val="-2131052936"/>
        <c:axId val="-2130785944"/>
      </c:barChart>
      <c:catAx>
        <c:axId val="-213105293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2130785944"/>
        <c:crosses val="autoZero"/>
        <c:auto val="1"/>
        <c:lblAlgn val="ctr"/>
        <c:lblOffset val="100"/>
        <c:tickMarkSkip val="1"/>
        <c:noMultiLvlLbl val="0"/>
      </c:catAx>
      <c:valAx>
        <c:axId val="-2130785944"/>
        <c:scaling>
          <c:orientation val="minMax"/>
          <c:max val="8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2131052936"/>
        <c:crosses val="autoZero"/>
        <c:crossBetween val="between"/>
        <c:majorUnit val="2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17546740459294E-2"/>
          <c:y val="7.9219931936418603E-2"/>
          <c:w val="0.88275402371252598"/>
          <c:h val="0.83176838335847003"/>
        </c:manualLayout>
      </c:layout>
      <c:barChart>
        <c:barDir val="col"/>
        <c:grouping val="stacked"/>
        <c:varyColors val="0"/>
        <c:ser>
          <c:idx val="0"/>
          <c:order val="0"/>
          <c:tx>
            <c:strRef>
              <c:f>'World-gen'!$B$15</c:f>
              <c:strCache>
                <c:ptCount val="1"/>
                <c:pt idx="0">
                  <c:v>Renewables</c:v>
                </c:pt>
              </c:strCache>
            </c:strRef>
          </c:tx>
          <c:spPr>
            <a:solidFill>
              <a:srgbClr val="10BC9F"/>
            </a:solidFill>
            <a:ln>
              <a:noFill/>
            </a:ln>
            <a:effectLst/>
          </c:spPr>
          <c:invertIfNegative val="0"/>
          <c:cat>
            <c:numRef>
              <c:f>'World-gen'!$C$10:$I$10</c:f>
              <c:numCache>
                <c:formatCode>General</c:formatCode>
                <c:ptCount val="7"/>
                <c:pt idx="0">
                  <c:v>2010</c:v>
                </c:pt>
                <c:pt idx="1">
                  <c:v>2015</c:v>
                </c:pt>
                <c:pt idx="2">
                  <c:v>2020</c:v>
                </c:pt>
                <c:pt idx="3">
                  <c:v>2025</c:v>
                </c:pt>
                <c:pt idx="4">
                  <c:v>2030</c:v>
                </c:pt>
                <c:pt idx="5">
                  <c:v>2035</c:v>
                </c:pt>
                <c:pt idx="6">
                  <c:v>2040</c:v>
                </c:pt>
              </c:numCache>
            </c:numRef>
          </c:cat>
          <c:val>
            <c:numRef>
              <c:f>'World-gen'!$C$15:$I$15</c:f>
              <c:numCache>
                <c:formatCode>#,##0</c:formatCode>
                <c:ptCount val="7"/>
                <c:pt idx="0">
                  <c:v>4204.2632000000003</c:v>
                </c:pt>
                <c:pt idx="1">
                  <c:v>5386.4204</c:v>
                </c:pt>
                <c:pt idx="2">
                  <c:v>6541.2183000000005</c:v>
                </c:pt>
                <c:pt idx="3">
                  <c:v>7680.7207000000008</c:v>
                </c:pt>
                <c:pt idx="4">
                  <c:v>8947.9354999999887</c:v>
                </c:pt>
                <c:pt idx="5">
                  <c:v>9805.8290999999826</c:v>
                </c:pt>
                <c:pt idx="6">
                  <c:v>10702.2979</c:v>
                </c:pt>
              </c:numCache>
            </c:numRef>
          </c:val>
          <c:extLst>
            <c:ext xmlns:c16="http://schemas.microsoft.com/office/drawing/2014/chart" uri="{C3380CC4-5D6E-409C-BE32-E72D297353CC}">
              <c16:uniqueId val="{00000000-9149-4D16-8606-E2692FFE6883}"/>
            </c:ext>
          </c:extLst>
        </c:ser>
        <c:ser>
          <c:idx val="1"/>
          <c:order val="1"/>
          <c:tx>
            <c:strRef>
              <c:f>'World-gen'!$B$14</c:f>
              <c:strCache>
                <c:ptCount val="1"/>
                <c:pt idx="0">
                  <c:v>Coal</c:v>
                </c:pt>
              </c:strCache>
            </c:strRef>
          </c:tx>
          <c:spPr>
            <a:solidFill>
              <a:schemeClr val="tx1"/>
            </a:solidFill>
            <a:ln>
              <a:noFill/>
            </a:ln>
            <a:effectLst/>
          </c:spPr>
          <c:invertIfNegative val="0"/>
          <c:cat>
            <c:numRef>
              <c:f>'World-gen'!$C$10:$I$10</c:f>
              <c:numCache>
                <c:formatCode>General</c:formatCode>
                <c:ptCount val="7"/>
                <c:pt idx="0">
                  <c:v>2010</c:v>
                </c:pt>
                <c:pt idx="1">
                  <c:v>2015</c:v>
                </c:pt>
                <c:pt idx="2">
                  <c:v>2020</c:v>
                </c:pt>
                <c:pt idx="3">
                  <c:v>2025</c:v>
                </c:pt>
                <c:pt idx="4">
                  <c:v>2030</c:v>
                </c:pt>
                <c:pt idx="5">
                  <c:v>2035</c:v>
                </c:pt>
                <c:pt idx="6">
                  <c:v>2040</c:v>
                </c:pt>
              </c:numCache>
            </c:numRef>
          </c:cat>
          <c:val>
            <c:numRef>
              <c:f>'World-gen'!$C$14:$I$14</c:f>
              <c:numCache>
                <c:formatCode>#,##0</c:formatCode>
                <c:ptCount val="7"/>
                <c:pt idx="0">
                  <c:v>8100.8037000000004</c:v>
                </c:pt>
                <c:pt idx="1">
                  <c:v>9413.0303000000004</c:v>
                </c:pt>
                <c:pt idx="2">
                  <c:v>9986.8477000000003</c:v>
                </c:pt>
                <c:pt idx="3">
                  <c:v>10096.291999999999</c:v>
                </c:pt>
                <c:pt idx="4">
                  <c:v>9950.8212999999905</c:v>
                </c:pt>
                <c:pt idx="5">
                  <c:v>10155.0762</c:v>
                </c:pt>
                <c:pt idx="6">
                  <c:v>10388.3369</c:v>
                </c:pt>
              </c:numCache>
            </c:numRef>
          </c:val>
          <c:extLst>
            <c:ext xmlns:c16="http://schemas.microsoft.com/office/drawing/2014/chart" uri="{C3380CC4-5D6E-409C-BE32-E72D297353CC}">
              <c16:uniqueId val="{00000001-9149-4D16-8606-E2692FFE6883}"/>
            </c:ext>
          </c:extLst>
        </c:ser>
        <c:ser>
          <c:idx val="2"/>
          <c:order val="2"/>
          <c:tx>
            <c:strRef>
              <c:f>'World-gen'!$B$13</c:f>
              <c:strCache>
                <c:ptCount val="1"/>
                <c:pt idx="0">
                  <c:v>Natural Gas</c:v>
                </c:pt>
              </c:strCache>
            </c:strRef>
          </c:tx>
          <c:spPr>
            <a:solidFill>
              <a:srgbClr val="004165"/>
            </a:solidFill>
            <a:ln>
              <a:noFill/>
            </a:ln>
            <a:effectLst/>
          </c:spPr>
          <c:invertIfNegative val="0"/>
          <c:cat>
            <c:numRef>
              <c:f>'World-gen'!$C$10:$I$10</c:f>
              <c:numCache>
                <c:formatCode>General</c:formatCode>
                <c:ptCount val="7"/>
                <c:pt idx="0">
                  <c:v>2010</c:v>
                </c:pt>
                <c:pt idx="1">
                  <c:v>2015</c:v>
                </c:pt>
                <c:pt idx="2">
                  <c:v>2020</c:v>
                </c:pt>
                <c:pt idx="3">
                  <c:v>2025</c:v>
                </c:pt>
                <c:pt idx="4">
                  <c:v>2030</c:v>
                </c:pt>
                <c:pt idx="5">
                  <c:v>2035</c:v>
                </c:pt>
                <c:pt idx="6">
                  <c:v>2040</c:v>
                </c:pt>
              </c:numCache>
            </c:numRef>
          </c:cat>
          <c:val>
            <c:numRef>
              <c:f>'World-gen'!$C$13:$I$13</c:f>
              <c:numCache>
                <c:formatCode>#,##0</c:formatCode>
                <c:ptCount val="7"/>
                <c:pt idx="0">
                  <c:v>4573.2808000000005</c:v>
                </c:pt>
                <c:pt idx="1">
                  <c:v>5205.7304999999997</c:v>
                </c:pt>
                <c:pt idx="2">
                  <c:v>5256.3119999999999</c:v>
                </c:pt>
                <c:pt idx="3">
                  <c:v>5911.3003000000008</c:v>
                </c:pt>
                <c:pt idx="4">
                  <c:v>6657.1005999999998</c:v>
                </c:pt>
                <c:pt idx="5">
                  <c:v>7685.9755999999998</c:v>
                </c:pt>
                <c:pt idx="6">
                  <c:v>8770.1649999999845</c:v>
                </c:pt>
              </c:numCache>
            </c:numRef>
          </c:val>
          <c:extLst>
            <c:ext xmlns:c16="http://schemas.microsoft.com/office/drawing/2014/chart" uri="{C3380CC4-5D6E-409C-BE32-E72D297353CC}">
              <c16:uniqueId val="{00000002-9149-4D16-8606-E2692FFE6883}"/>
            </c:ext>
          </c:extLst>
        </c:ser>
        <c:ser>
          <c:idx val="3"/>
          <c:order val="3"/>
          <c:tx>
            <c:strRef>
              <c:f>'World-gen'!$B$12</c:f>
              <c:strCache>
                <c:ptCount val="1"/>
                <c:pt idx="0">
                  <c:v>Nuclear</c:v>
                </c:pt>
              </c:strCache>
            </c:strRef>
          </c:tx>
          <c:spPr>
            <a:solidFill>
              <a:srgbClr val="FB8800"/>
            </a:solidFill>
            <a:ln>
              <a:noFill/>
            </a:ln>
            <a:effectLst/>
          </c:spPr>
          <c:invertIfNegative val="0"/>
          <c:cat>
            <c:numRef>
              <c:f>'World-gen'!$C$10:$I$10</c:f>
              <c:numCache>
                <c:formatCode>General</c:formatCode>
                <c:ptCount val="7"/>
                <c:pt idx="0">
                  <c:v>2010</c:v>
                </c:pt>
                <c:pt idx="1">
                  <c:v>2015</c:v>
                </c:pt>
                <c:pt idx="2">
                  <c:v>2020</c:v>
                </c:pt>
                <c:pt idx="3">
                  <c:v>2025</c:v>
                </c:pt>
                <c:pt idx="4">
                  <c:v>2030</c:v>
                </c:pt>
                <c:pt idx="5">
                  <c:v>2035</c:v>
                </c:pt>
                <c:pt idx="6">
                  <c:v>2040</c:v>
                </c:pt>
              </c:numCache>
            </c:numRef>
          </c:cat>
          <c:val>
            <c:numRef>
              <c:f>'World-gen'!$C$12:$I$12</c:f>
              <c:numCache>
                <c:formatCode>#,##0</c:formatCode>
                <c:ptCount val="7"/>
                <c:pt idx="0">
                  <c:v>2629.71</c:v>
                </c:pt>
                <c:pt idx="1">
                  <c:v>2510.1174000000001</c:v>
                </c:pt>
                <c:pt idx="2">
                  <c:v>2752.782499999998</c:v>
                </c:pt>
                <c:pt idx="3">
                  <c:v>2980.666499999998</c:v>
                </c:pt>
                <c:pt idx="4">
                  <c:v>3231.3755000000001</c:v>
                </c:pt>
                <c:pt idx="5">
                  <c:v>3414.026899999998</c:v>
                </c:pt>
                <c:pt idx="6">
                  <c:v>3657.3063999999999</c:v>
                </c:pt>
              </c:numCache>
            </c:numRef>
          </c:val>
          <c:extLst>
            <c:ext xmlns:c16="http://schemas.microsoft.com/office/drawing/2014/chart" uri="{C3380CC4-5D6E-409C-BE32-E72D297353CC}">
              <c16:uniqueId val="{00000003-9149-4D16-8606-E2692FFE6883}"/>
            </c:ext>
          </c:extLst>
        </c:ser>
        <c:ser>
          <c:idx val="4"/>
          <c:order val="4"/>
          <c:tx>
            <c:strRef>
              <c:f>'World-gen'!$B$11</c:f>
              <c:strCache>
                <c:ptCount val="1"/>
                <c:pt idx="0">
                  <c:v>Petroleum</c:v>
                </c:pt>
              </c:strCache>
            </c:strRef>
          </c:tx>
          <c:spPr>
            <a:solidFill>
              <a:srgbClr val="FF0000"/>
            </a:solidFill>
            <a:ln>
              <a:noFill/>
            </a:ln>
            <a:effectLst/>
          </c:spPr>
          <c:invertIfNegative val="0"/>
          <c:cat>
            <c:numRef>
              <c:f>'World-gen'!$C$10:$I$10</c:f>
              <c:numCache>
                <c:formatCode>General</c:formatCode>
                <c:ptCount val="7"/>
                <c:pt idx="0">
                  <c:v>2010</c:v>
                </c:pt>
                <c:pt idx="1">
                  <c:v>2015</c:v>
                </c:pt>
                <c:pt idx="2">
                  <c:v>2020</c:v>
                </c:pt>
                <c:pt idx="3">
                  <c:v>2025</c:v>
                </c:pt>
                <c:pt idx="4">
                  <c:v>2030</c:v>
                </c:pt>
                <c:pt idx="5">
                  <c:v>2035</c:v>
                </c:pt>
                <c:pt idx="6">
                  <c:v>2040</c:v>
                </c:pt>
              </c:numCache>
            </c:numRef>
          </c:cat>
          <c:val>
            <c:numRef>
              <c:f>'World-gen'!$C$11:$I$11</c:f>
              <c:numCache>
                <c:formatCode>#,##0</c:formatCode>
                <c:ptCount val="7"/>
                <c:pt idx="0">
                  <c:v>922.12819999999999</c:v>
                </c:pt>
                <c:pt idx="1">
                  <c:v>914.44119999999828</c:v>
                </c:pt>
                <c:pt idx="2">
                  <c:v>823.06299999999851</c:v>
                </c:pt>
                <c:pt idx="3">
                  <c:v>734.92709999999852</c:v>
                </c:pt>
                <c:pt idx="4">
                  <c:v>571.64670000000001</c:v>
                </c:pt>
                <c:pt idx="5">
                  <c:v>550.07190000000003</c:v>
                </c:pt>
                <c:pt idx="6">
                  <c:v>530.90679999999998</c:v>
                </c:pt>
              </c:numCache>
            </c:numRef>
          </c:val>
          <c:extLst>
            <c:ext xmlns:c16="http://schemas.microsoft.com/office/drawing/2014/chart" uri="{C3380CC4-5D6E-409C-BE32-E72D297353CC}">
              <c16:uniqueId val="{00000004-9149-4D16-8606-E2692FFE6883}"/>
            </c:ext>
          </c:extLst>
        </c:ser>
        <c:dLbls>
          <c:showLegendKey val="0"/>
          <c:showVal val="0"/>
          <c:showCatName val="0"/>
          <c:showSerName val="0"/>
          <c:showPercent val="0"/>
          <c:showBubbleSize val="0"/>
        </c:dLbls>
        <c:gapWidth val="150"/>
        <c:overlap val="100"/>
        <c:axId val="-2131089336"/>
        <c:axId val="-2131115064"/>
      </c:barChart>
      <c:catAx>
        <c:axId val="-2131089336"/>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vert="horz"/>
          <a:lstStyle/>
          <a:p>
            <a:pPr>
              <a:defRPr sz="1600">
                <a:solidFill>
                  <a:schemeClr val="tx1">
                    <a:lumMod val="65000"/>
                    <a:lumOff val="35000"/>
                  </a:schemeClr>
                </a:solidFill>
                <a:latin typeface="+mn-lt"/>
              </a:defRPr>
            </a:pPr>
            <a:endParaRPr lang="en-US"/>
          </a:p>
        </c:txPr>
        <c:crossAx val="-2131115064"/>
        <c:crosses val="autoZero"/>
        <c:auto val="1"/>
        <c:lblAlgn val="ctr"/>
        <c:lblOffset val="100"/>
        <c:noMultiLvlLbl val="0"/>
      </c:catAx>
      <c:valAx>
        <c:axId val="-2131115064"/>
        <c:scaling>
          <c:orientation val="minMax"/>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sz="1600">
                <a:solidFill>
                  <a:schemeClr val="tx1">
                    <a:lumMod val="65000"/>
                    <a:lumOff val="35000"/>
                  </a:schemeClr>
                </a:solidFill>
                <a:latin typeface="+mn-lt"/>
              </a:defRPr>
            </a:pPr>
            <a:endParaRPr lang="en-US"/>
          </a:p>
        </c:txPr>
        <c:crossAx val="-2131089336"/>
        <c:crosses val="autoZero"/>
        <c:crossBetween val="between"/>
        <c:majorUnit val="10000"/>
        <c:dispUnits>
          <c:builtInUnit val="thousands"/>
        </c:dispUnits>
      </c:valAx>
      <c:spPr>
        <a:noFill/>
        <a:ln>
          <a:noFill/>
        </a:ln>
        <a:effectLst/>
      </c:spPr>
    </c:plotArea>
    <c:plotVisOnly val="1"/>
    <c:dispBlanksAs val="gap"/>
    <c:showDLblsOverMax val="0"/>
  </c:chart>
  <c:spPr>
    <a:noFill/>
    <a:ln w="9525" cap="flat" cmpd="sng" algn="ctr">
      <a:noFill/>
      <a:round/>
    </a:ln>
    <a:effectLst/>
  </c:spPr>
  <c:txPr>
    <a:bodyPr/>
    <a:lstStyle/>
    <a:p>
      <a:pPr>
        <a:defRPr sz="12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78379241845799"/>
          <c:y val="9.2248604373369694E-2"/>
          <c:w val="0.72568921964774802"/>
          <c:h val="0.81495063504058896"/>
        </c:manualLayout>
      </c:layout>
      <c:barChart>
        <c:barDir val="col"/>
        <c:grouping val="percentStacked"/>
        <c:varyColors val="0"/>
        <c:ser>
          <c:idx val="0"/>
          <c:order val="0"/>
          <c:tx>
            <c:strRef>
              <c:f>'World-gen'!$B$15</c:f>
              <c:strCache>
                <c:ptCount val="1"/>
                <c:pt idx="0">
                  <c:v>Renewables</c:v>
                </c:pt>
              </c:strCache>
            </c:strRef>
          </c:tx>
          <c:spPr>
            <a:solidFill>
              <a:srgbClr val="10BC9F"/>
            </a:solidFill>
            <a:ln>
              <a:noFill/>
            </a:ln>
            <a:effectLst/>
          </c:spPr>
          <c:invertIfNegative val="0"/>
          <c:cat>
            <c:numRef>
              <c:f>'World-gen'!$C$10:$I$10</c:f>
              <c:numCache>
                <c:formatCode>General</c:formatCode>
                <c:ptCount val="7"/>
                <c:pt idx="0">
                  <c:v>2010</c:v>
                </c:pt>
                <c:pt idx="1">
                  <c:v>2015</c:v>
                </c:pt>
                <c:pt idx="2">
                  <c:v>2020</c:v>
                </c:pt>
                <c:pt idx="3">
                  <c:v>2025</c:v>
                </c:pt>
                <c:pt idx="4">
                  <c:v>2030</c:v>
                </c:pt>
                <c:pt idx="5">
                  <c:v>2035</c:v>
                </c:pt>
                <c:pt idx="6">
                  <c:v>2040</c:v>
                </c:pt>
              </c:numCache>
            </c:numRef>
          </c:cat>
          <c:val>
            <c:numRef>
              <c:f>'World-gen'!$C$15:$I$15</c:f>
              <c:numCache>
                <c:formatCode>#,##0</c:formatCode>
                <c:ptCount val="7"/>
                <c:pt idx="0">
                  <c:v>4204.2632000000003</c:v>
                </c:pt>
                <c:pt idx="1">
                  <c:v>5386.4204</c:v>
                </c:pt>
                <c:pt idx="2">
                  <c:v>6541.2183000000005</c:v>
                </c:pt>
                <c:pt idx="3">
                  <c:v>7680.7207000000008</c:v>
                </c:pt>
                <c:pt idx="4">
                  <c:v>8947.9354999999887</c:v>
                </c:pt>
                <c:pt idx="5">
                  <c:v>9805.8290999999826</c:v>
                </c:pt>
                <c:pt idx="6">
                  <c:v>10702.2979</c:v>
                </c:pt>
              </c:numCache>
            </c:numRef>
          </c:val>
          <c:extLst>
            <c:ext xmlns:c16="http://schemas.microsoft.com/office/drawing/2014/chart" uri="{C3380CC4-5D6E-409C-BE32-E72D297353CC}">
              <c16:uniqueId val="{00000000-71A4-406C-9646-041AC52AD9C7}"/>
            </c:ext>
          </c:extLst>
        </c:ser>
        <c:ser>
          <c:idx val="1"/>
          <c:order val="1"/>
          <c:tx>
            <c:strRef>
              <c:f>'World-gen'!$B$14</c:f>
              <c:strCache>
                <c:ptCount val="1"/>
                <c:pt idx="0">
                  <c:v>Coal</c:v>
                </c:pt>
              </c:strCache>
            </c:strRef>
          </c:tx>
          <c:spPr>
            <a:solidFill>
              <a:schemeClr val="tx1"/>
            </a:solidFill>
            <a:ln>
              <a:noFill/>
            </a:ln>
            <a:effectLst/>
          </c:spPr>
          <c:invertIfNegative val="0"/>
          <c:cat>
            <c:numRef>
              <c:f>'World-gen'!$C$10:$I$10</c:f>
              <c:numCache>
                <c:formatCode>General</c:formatCode>
                <c:ptCount val="7"/>
                <c:pt idx="0">
                  <c:v>2010</c:v>
                </c:pt>
                <c:pt idx="1">
                  <c:v>2015</c:v>
                </c:pt>
                <c:pt idx="2">
                  <c:v>2020</c:v>
                </c:pt>
                <c:pt idx="3">
                  <c:v>2025</c:v>
                </c:pt>
                <c:pt idx="4">
                  <c:v>2030</c:v>
                </c:pt>
                <c:pt idx="5">
                  <c:v>2035</c:v>
                </c:pt>
                <c:pt idx="6">
                  <c:v>2040</c:v>
                </c:pt>
              </c:numCache>
            </c:numRef>
          </c:cat>
          <c:val>
            <c:numRef>
              <c:f>'World-gen'!$C$14:$I$14</c:f>
              <c:numCache>
                <c:formatCode>#,##0</c:formatCode>
                <c:ptCount val="7"/>
                <c:pt idx="0">
                  <c:v>8100.8037000000004</c:v>
                </c:pt>
                <c:pt idx="1">
                  <c:v>9413.0303000000004</c:v>
                </c:pt>
                <c:pt idx="2">
                  <c:v>9986.8477000000003</c:v>
                </c:pt>
                <c:pt idx="3">
                  <c:v>10096.291999999999</c:v>
                </c:pt>
                <c:pt idx="4">
                  <c:v>9950.8212999999905</c:v>
                </c:pt>
                <c:pt idx="5">
                  <c:v>10155.0762</c:v>
                </c:pt>
                <c:pt idx="6">
                  <c:v>10388.3369</c:v>
                </c:pt>
              </c:numCache>
            </c:numRef>
          </c:val>
          <c:extLst>
            <c:ext xmlns:c16="http://schemas.microsoft.com/office/drawing/2014/chart" uri="{C3380CC4-5D6E-409C-BE32-E72D297353CC}">
              <c16:uniqueId val="{00000001-71A4-406C-9646-041AC52AD9C7}"/>
            </c:ext>
          </c:extLst>
        </c:ser>
        <c:ser>
          <c:idx val="2"/>
          <c:order val="2"/>
          <c:tx>
            <c:strRef>
              <c:f>'World-gen'!$B$13</c:f>
              <c:strCache>
                <c:ptCount val="1"/>
                <c:pt idx="0">
                  <c:v>Natural Gas</c:v>
                </c:pt>
              </c:strCache>
            </c:strRef>
          </c:tx>
          <c:spPr>
            <a:solidFill>
              <a:srgbClr val="004165"/>
            </a:solidFill>
            <a:ln>
              <a:noFill/>
            </a:ln>
            <a:effectLst/>
          </c:spPr>
          <c:invertIfNegative val="0"/>
          <c:cat>
            <c:numRef>
              <c:f>'World-gen'!$C$10:$I$10</c:f>
              <c:numCache>
                <c:formatCode>General</c:formatCode>
                <c:ptCount val="7"/>
                <c:pt idx="0">
                  <c:v>2010</c:v>
                </c:pt>
                <c:pt idx="1">
                  <c:v>2015</c:v>
                </c:pt>
                <c:pt idx="2">
                  <c:v>2020</c:v>
                </c:pt>
                <c:pt idx="3">
                  <c:v>2025</c:v>
                </c:pt>
                <c:pt idx="4">
                  <c:v>2030</c:v>
                </c:pt>
                <c:pt idx="5">
                  <c:v>2035</c:v>
                </c:pt>
                <c:pt idx="6">
                  <c:v>2040</c:v>
                </c:pt>
              </c:numCache>
            </c:numRef>
          </c:cat>
          <c:val>
            <c:numRef>
              <c:f>'World-gen'!$C$13:$I$13</c:f>
              <c:numCache>
                <c:formatCode>#,##0</c:formatCode>
                <c:ptCount val="7"/>
                <c:pt idx="0">
                  <c:v>4573.2808000000005</c:v>
                </c:pt>
                <c:pt idx="1">
                  <c:v>5205.7304999999997</c:v>
                </c:pt>
                <c:pt idx="2">
                  <c:v>5256.3119999999999</c:v>
                </c:pt>
                <c:pt idx="3">
                  <c:v>5911.3003000000008</c:v>
                </c:pt>
                <c:pt idx="4">
                  <c:v>6657.1005999999998</c:v>
                </c:pt>
                <c:pt idx="5">
                  <c:v>7685.9755999999998</c:v>
                </c:pt>
                <c:pt idx="6">
                  <c:v>8770.1649999999845</c:v>
                </c:pt>
              </c:numCache>
            </c:numRef>
          </c:val>
          <c:extLst>
            <c:ext xmlns:c16="http://schemas.microsoft.com/office/drawing/2014/chart" uri="{C3380CC4-5D6E-409C-BE32-E72D297353CC}">
              <c16:uniqueId val="{00000002-71A4-406C-9646-041AC52AD9C7}"/>
            </c:ext>
          </c:extLst>
        </c:ser>
        <c:ser>
          <c:idx val="3"/>
          <c:order val="3"/>
          <c:tx>
            <c:strRef>
              <c:f>'World-gen'!$B$12</c:f>
              <c:strCache>
                <c:ptCount val="1"/>
                <c:pt idx="0">
                  <c:v>Nuclear</c:v>
                </c:pt>
              </c:strCache>
            </c:strRef>
          </c:tx>
          <c:spPr>
            <a:solidFill>
              <a:srgbClr val="FB8800"/>
            </a:solidFill>
            <a:ln>
              <a:noFill/>
            </a:ln>
            <a:effectLst/>
          </c:spPr>
          <c:invertIfNegative val="0"/>
          <c:cat>
            <c:numRef>
              <c:f>'World-gen'!$C$10:$I$10</c:f>
              <c:numCache>
                <c:formatCode>General</c:formatCode>
                <c:ptCount val="7"/>
                <c:pt idx="0">
                  <c:v>2010</c:v>
                </c:pt>
                <c:pt idx="1">
                  <c:v>2015</c:v>
                </c:pt>
                <c:pt idx="2">
                  <c:v>2020</c:v>
                </c:pt>
                <c:pt idx="3">
                  <c:v>2025</c:v>
                </c:pt>
                <c:pt idx="4">
                  <c:v>2030</c:v>
                </c:pt>
                <c:pt idx="5">
                  <c:v>2035</c:v>
                </c:pt>
                <c:pt idx="6">
                  <c:v>2040</c:v>
                </c:pt>
              </c:numCache>
            </c:numRef>
          </c:cat>
          <c:val>
            <c:numRef>
              <c:f>'World-gen'!$C$12:$I$12</c:f>
              <c:numCache>
                <c:formatCode>#,##0</c:formatCode>
                <c:ptCount val="7"/>
                <c:pt idx="0">
                  <c:v>2629.71</c:v>
                </c:pt>
                <c:pt idx="1">
                  <c:v>2510.1174000000001</c:v>
                </c:pt>
                <c:pt idx="2">
                  <c:v>2752.782499999998</c:v>
                </c:pt>
                <c:pt idx="3">
                  <c:v>2980.666499999998</c:v>
                </c:pt>
                <c:pt idx="4">
                  <c:v>3231.3755000000001</c:v>
                </c:pt>
                <c:pt idx="5">
                  <c:v>3414.026899999998</c:v>
                </c:pt>
                <c:pt idx="6">
                  <c:v>3657.3063999999999</c:v>
                </c:pt>
              </c:numCache>
            </c:numRef>
          </c:val>
          <c:extLst>
            <c:ext xmlns:c16="http://schemas.microsoft.com/office/drawing/2014/chart" uri="{C3380CC4-5D6E-409C-BE32-E72D297353CC}">
              <c16:uniqueId val="{00000003-71A4-406C-9646-041AC52AD9C7}"/>
            </c:ext>
          </c:extLst>
        </c:ser>
        <c:ser>
          <c:idx val="4"/>
          <c:order val="4"/>
          <c:tx>
            <c:strRef>
              <c:f>'World-gen'!$B$11</c:f>
              <c:strCache>
                <c:ptCount val="1"/>
                <c:pt idx="0">
                  <c:v>Petroleum</c:v>
                </c:pt>
              </c:strCache>
            </c:strRef>
          </c:tx>
          <c:spPr>
            <a:solidFill>
              <a:srgbClr val="FF0000"/>
            </a:solidFill>
            <a:ln>
              <a:noFill/>
            </a:ln>
            <a:effectLst/>
          </c:spPr>
          <c:invertIfNegative val="0"/>
          <c:cat>
            <c:numRef>
              <c:f>'World-gen'!$C$10:$I$10</c:f>
              <c:numCache>
                <c:formatCode>General</c:formatCode>
                <c:ptCount val="7"/>
                <c:pt idx="0">
                  <c:v>2010</c:v>
                </c:pt>
                <c:pt idx="1">
                  <c:v>2015</c:v>
                </c:pt>
                <c:pt idx="2">
                  <c:v>2020</c:v>
                </c:pt>
                <c:pt idx="3">
                  <c:v>2025</c:v>
                </c:pt>
                <c:pt idx="4">
                  <c:v>2030</c:v>
                </c:pt>
                <c:pt idx="5">
                  <c:v>2035</c:v>
                </c:pt>
                <c:pt idx="6">
                  <c:v>2040</c:v>
                </c:pt>
              </c:numCache>
            </c:numRef>
          </c:cat>
          <c:val>
            <c:numRef>
              <c:f>'World-gen'!$C$11:$I$11</c:f>
              <c:numCache>
                <c:formatCode>#,##0</c:formatCode>
                <c:ptCount val="7"/>
                <c:pt idx="0">
                  <c:v>922.12819999999999</c:v>
                </c:pt>
                <c:pt idx="1">
                  <c:v>914.44119999999828</c:v>
                </c:pt>
                <c:pt idx="2">
                  <c:v>823.06299999999851</c:v>
                </c:pt>
                <c:pt idx="3">
                  <c:v>734.92709999999852</c:v>
                </c:pt>
                <c:pt idx="4">
                  <c:v>571.64670000000001</c:v>
                </c:pt>
                <c:pt idx="5">
                  <c:v>550.07190000000003</c:v>
                </c:pt>
                <c:pt idx="6">
                  <c:v>530.90679999999998</c:v>
                </c:pt>
              </c:numCache>
            </c:numRef>
          </c:val>
          <c:extLst>
            <c:ext xmlns:c16="http://schemas.microsoft.com/office/drawing/2014/chart" uri="{C3380CC4-5D6E-409C-BE32-E72D297353CC}">
              <c16:uniqueId val="{00000004-71A4-406C-9646-041AC52AD9C7}"/>
            </c:ext>
          </c:extLst>
        </c:ser>
        <c:dLbls>
          <c:showLegendKey val="0"/>
          <c:showVal val="0"/>
          <c:showCatName val="0"/>
          <c:showSerName val="0"/>
          <c:showPercent val="0"/>
          <c:showBubbleSize val="0"/>
        </c:dLbls>
        <c:gapWidth val="150"/>
        <c:overlap val="100"/>
        <c:axId val="-2131484888"/>
        <c:axId val="-2131505048"/>
      </c:barChart>
      <c:catAx>
        <c:axId val="-2131484888"/>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31505048"/>
        <c:crosses val="autoZero"/>
        <c:auto val="1"/>
        <c:lblAlgn val="ctr"/>
        <c:lblOffset val="100"/>
        <c:noMultiLvlLbl val="0"/>
      </c:catAx>
      <c:valAx>
        <c:axId val="-2131505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31484888"/>
        <c:crosses val="autoZero"/>
        <c:crossBetween val="between"/>
        <c:majorUnit val="0.2"/>
      </c:valAx>
      <c:spPr>
        <a:noFill/>
        <a:ln>
          <a:noFill/>
        </a:ln>
        <a:effectLst/>
      </c:spPr>
    </c:plotArea>
    <c:plotVisOnly val="1"/>
    <c:dispBlanksAs val="gap"/>
    <c:showDLblsOverMax val="0"/>
  </c:chart>
  <c:spPr>
    <a:noFill/>
    <a:ln w="9525" cap="flat" cmpd="sng" algn="ctr">
      <a:noFill/>
      <a:round/>
    </a:ln>
    <a:effectLst/>
  </c:spPr>
  <c:txPr>
    <a:bodyPr/>
    <a:lstStyle/>
    <a:p>
      <a:pPr>
        <a:defRPr sz="1200">
          <a:solidFill>
            <a:schemeClr val="tx1"/>
          </a:solidFill>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474410085756601E-2"/>
          <c:y val="9.3704429279142201E-2"/>
          <c:w val="0.91011296134295205"/>
          <c:h val="0.81125929865059998"/>
        </c:manualLayout>
      </c:layout>
      <c:barChart>
        <c:barDir val="col"/>
        <c:grouping val="stacked"/>
        <c:varyColors val="0"/>
        <c:ser>
          <c:idx val="4"/>
          <c:order val="0"/>
          <c:tx>
            <c:strRef>
              <c:f>'World-renew-gen'!$B$13</c:f>
              <c:strCache>
                <c:ptCount val="1"/>
                <c:pt idx="0">
                  <c:v>Hydro</c:v>
                </c:pt>
              </c:strCache>
            </c:strRef>
          </c:tx>
          <c:spPr>
            <a:solidFill>
              <a:srgbClr val="004165"/>
            </a:solidFill>
            <a:ln>
              <a:noFill/>
            </a:ln>
            <a:effectLst/>
          </c:spPr>
          <c:invertIfNegative val="0"/>
          <c:cat>
            <c:numRef>
              <c:f>'World-renew-gen'!$C$8:$I$8</c:f>
              <c:numCache>
                <c:formatCode>General</c:formatCode>
                <c:ptCount val="7"/>
                <c:pt idx="0">
                  <c:v>2010</c:v>
                </c:pt>
                <c:pt idx="1">
                  <c:v>2015</c:v>
                </c:pt>
                <c:pt idx="2">
                  <c:v>2020</c:v>
                </c:pt>
                <c:pt idx="3">
                  <c:v>2025</c:v>
                </c:pt>
                <c:pt idx="4">
                  <c:v>2030</c:v>
                </c:pt>
                <c:pt idx="5">
                  <c:v>2035</c:v>
                </c:pt>
                <c:pt idx="6">
                  <c:v>2040</c:v>
                </c:pt>
              </c:numCache>
            </c:numRef>
          </c:cat>
          <c:val>
            <c:numRef>
              <c:f>'World-renew-gen'!$C$13:$I$13</c:f>
              <c:numCache>
                <c:formatCode>#,##0</c:formatCode>
                <c:ptCount val="7"/>
                <c:pt idx="0">
                  <c:v>3398.5916000000002</c:v>
                </c:pt>
                <c:pt idx="1">
                  <c:v>3850.4270000000001</c:v>
                </c:pt>
                <c:pt idx="2">
                  <c:v>4239.2719999999999</c:v>
                </c:pt>
                <c:pt idx="3">
                  <c:v>4587.0493000000006</c:v>
                </c:pt>
                <c:pt idx="4">
                  <c:v>5061.6630999999998</c:v>
                </c:pt>
                <c:pt idx="5">
                  <c:v>5362.6021000000001</c:v>
                </c:pt>
                <c:pt idx="6">
                  <c:v>5677.8900999999996</c:v>
                </c:pt>
              </c:numCache>
            </c:numRef>
          </c:val>
          <c:extLst>
            <c:ext xmlns:c16="http://schemas.microsoft.com/office/drawing/2014/chart" uri="{C3380CC4-5D6E-409C-BE32-E72D297353CC}">
              <c16:uniqueId val="{00000000-067B-459D-8BE5-25FE61D743FE}"/>
            </c:ext>
          </c:extLst>
        </c:ser>
        <c:ser>
          <c:idx val="3"/>
          <c:order val="1"/>
          <c:tx>
            <c:strRef>
              <c:f>'World-renew-gen'!$B$12</c:f>
              <c:strCache>
                <c:ptCount val="1"/>
                <c:pt idx="0">
                  <c:v>Wind</c:v>
                </c:pt>
              </c:strCache>
            </c:strRef>
          </c:tx>
          <c:spPr>
            <a:solidFill>
              <a:srgbClr val="10BC9F"/>
            </a:solidFill>
            <a:ln>
              <a:noFill/>
            </a:ln>
            <a:effectLst/>
          </c:spPr>
          <c:invertIfNegative val="0"/>
          <c:cat>
            <c:numRef>
              <c:f>'World-renew-gen'!$C$8:$I$8</c:f>
              <c:numCache>
                <c:formatCode>General</c:formatCode>
                <c:ptCount val="7"/>
                <c:pt idx="0">
                  <c:v>2010</c:v>
                </c:pt>
                <c:pt idx="1">
                  <c:v>2015</c:v>
                </c:pt>
                <c:pt idx="2">
                  <c:v>2020</c:v>
                </c:pt>
                <c:pt idx="3">
                  <c:v>2025</c:v>
                </c:pt>
                <c:pt idx="4">
                  <c:v>2030</c:v>
                </c:pt>
                <c:pt idx="5">
                  <c:v>2035</c:v>
                </c:pt>
                <c:pt idx="6">
                  <c:v>2040</c:v>
                </c:pt>
              </c:numCache>
            </c:numRef>
          </c:cat>
          <c:val>
            <c:numRef>
              <c:f>'World-renew-gen'!$C$12:$I$12</c:f>
              <c:numCache>
                <c:formatCode>#,##0</c:formatCode>
                <c:ptCount val="7"/>
                <c:pt idx="0">
                  <c:v>340.20100000000002</c:v>
                </c:pt>
                <c:pt idx="1">
                  <c:v>742.28219999999999</c:v>
                </c:pt>
                <c:pt idx="2">
                  <c:v>1198.7478000000001</c:v>
                </c:pt>
                <c:pt idx="3">
                  <c:v>1667.4878000000001</c:v>
                </c:pt>
                <c:pt idx="4">
                  <c:v>2005.4998000000001</c:v>
                </c:pt>
                <c:pt idx="5">
                  <c:v>2262.9548</c:v>
                </c:pt>
                <c:pt idx="6">
                  <c:v>2524.4854</c:v>
                </c:pt>
              </c:numCache>
            </c:numRef>
          </c:val>
          <c:extLst>
            <c:ext xmlns:c16="http://schemas.microsoft.com/office/drawing/2014/chart" uri="{C3380CC4-5D6E-409C-BE32-E72D297353CC}">
              <c16:uniqueId val="{00000001-067B-459D-8BE5-25FE61D743FE}"/>
            </c:ext>
          </c:extLst>
        </c:ser>
        <c:ser>
          <c:idx val="2"/>
          <c:order val="2"/>
          <c:tx>
            <c:strRef>
              <c:f>'World-renew-gen'!$B$11</c:f>
              <c:strCache>
                <c:ptCount val="1"/>
                <c:pt idx="0">
                  <c:v>Solar</c:v>
                </c:pt>
              </c:strCache>
            </c:strRef>
          </c:tx>
          <c:spPr>
            <a:solidFill>
              <a:srgbClr val="00ADFB"/>
            </a:solidFill>
            <a:ln>
              <a:noFill/>
            </a:ln>
            <a:effectLst/>
          </c:spPr>
          <c:invertIfNegative val="0"/>
          <c:cat>
            <c:numRef>
              <c:f>'World-renew-gen'!$C$8:$I$8</c:f>
              <c:numCache>
                <c:formatCode>General</c:formatCode>
                <c:ptCount val="7"/>
                <c:pt idx="0">
                  <c:v>2010</c:v>
                </c:pt>
                <c:pt idx="1">
                  <c:v>2015</c:v>
                </c:pt>
                <c:pt idx="2">
                  <c:v>2020</c:v>
                </c:pt>
                <c:pt idx="3">
                  <c:v>2025</c:v>
                </c:pt>
                <c:pt idx="4">
                  <c:v>2030</c:v>
                </c:pt>
                <c:pt idx="5">
                  <c:v>2035</c:v>
                </c:pt>
                <c:pt idx="6">
                  <c:v>2040</c:v>
                </c:pt>
              </c:numCache>
            </c:numRef>
          </c:cat>
          <c:val>
            <c:numRef>
              <c:f>'World-renew-gen'!$C$11:$I$11</c:f>
              <c:numCache>
                <c:formatCode>#,##0</c:formatCode>
                <c:ptCount val="7"/>
                <c:pt idx="0">
                  <c:v>32.880200000000002</c:v>
                </c:pt>
                <c:pt idx="1">
                  <c:v>222.71709999999999</c:v>
                </c:pt>
                <c:pt idx="2">
                  <c:v>454.60980000000001</c:v>
                </c:pt>
                <c:pt idx="3">
                  <c:v>701.69259999999997</c:v>
                </c:pt>
                <c:pt idx="4">
                  <c:v>943.97270000000003</c:v>
                </c:pt>
                <c:pt idx="5">
                  <c:v>1157.7904000000001</c:v>
                </c:pt>
                <c:pt idx="6">
                  <c:v>1390.2873999999999</c:v>
                </c:pt>
              </c:numCache>
            </c:numRef>
          </c:val>
          <c:extLst>
            <c:ext xmlns:c16="http://schemas.microsoft.com/office/drawing/2014/chart" uri="{C3380CC4-5D6E-409C-BE32-E72D297353CC}">
              <c16:uniqueId val="{00000002-067B-459D-8BE5-25FE61D743FE}"/>
            </c:ext>
          </c:extLst>
        </c:ser>
        <c:ser>
          <c:idx val="1"/>
          <c:order val="3"/>
          <c:tx>
            <c:strRef>
              <c:f>'World-renew-gen'!$B$10</c:f>
              <c:strCache>
                <c:ptCount val="1"/>
                <c:pt idx="0">
                  <c:v>Geothermal</c:v>
                </c:pt>
              </c:strCache>
            </c:strRef>
          </c:tx>
          <c:spPr>
            <a:solidFill>
              <a:srgbClr val="FB8800"/>
            </a:solidFill>
            <a:ln>
              <a:noFill/>
            </a:ln>
            <a:effectLst/>
          </c:spPr>
          <c:invertIfNegative val="0"/>
          <c:cat>
            <c:numRef>
              <c:f>'World-renew-gen'!$C$8:$I$8</c:f>
              <c:numCache>
                <c:formatCode>General</c:formatCode>
                <c:ptCount val="7"/>
                <c:pt idx="0">
                  <c:v>2010</c:v>
                </c:pt>
                <c:pt idx="1">
                  <c:v>2015</c:v>
                </c:pt>
                <c:pt idx="2">
                  <c:v>2020</c:v>
                </c:pt>
                <c:pt idx="3">
                  <c:v>2025</c:v>
                </c:pt>
                <c:pt idx="4">
                  <c:v>2030</c:v>
                </c:pt>
                <c:pt idx="5">
                  <c:v>2035</c:v>
                </c:pt>
                <c:pt idx="6">
                  <c:v>2040</c:v>
                </c:pt>
              </c:numCache>
            </c:numRef>
          </c:cat>
          <c:val>
            <c:numRef>
              <c:f>'World-renew-gen'!$C$10:$I$10</c:f>
              <c:numCache>
                <c:formatCode>#,##0</c:formatCode>
                <c:ptCount val="7"/>
                <c:pt idx="0">
                  <c:v>66.418999999999997</c:v>
                </c:pt>
                <c:pt idx="1">
                  <c:v>76.014300000000006</c:v>
                </c:pt>
                <c:pt idx="2">
                  <c:v>91.144800000000004</c:v>
                </c:pt>
                <c:pt idx="3">
                  <c:v>122.3074</c:v>
                </c:pt>
                <c:pt idx="4">
                  <c:v>261.9300999999989</c:v>
                </c:pt>
                <c:pt idx="5">
                  <c:v>316.92020000000002</c:v>
                </c:pt>
                <c:pt idx="6">
                  <c:v>353.36829999999992</c:v>
                </c:pt>
              </c:numCache>
            </c:numRef>
          </c:val>
          <c:extLst>
            <c:ext xmlns:c16="http://schemas.microsoft.com/office/drawing/2014/chart" uri="{C3380CC4-5D6E-409C-BE32-E72D297353CC}">
              <c16:uniqueId val="{00000003-067B-459D-8BE5-25FE61D743FE}"/>
            </c:ext>
          </c:extLst>
        </c:ser>
        <c:ser>
          <c:idx val="0"/>
          <c:order val="4"/>
          <c:tx>
            <c:strRef>
              <c:f>'World-renew-gen'!$B$9</c:f>
              <c:strCache>
                <c:ptCount val="1"/>
                <c:pt idx="0">
                  <c:v>Other</c:v>
                </c:pt>
              </c:strCache>
            </c:strRef>
          </c:tx>
          <c:spPr>
            <a:solidFill>
              <a:srgbClr val="FF0000"/>
            </a:solidFill>
            <a:ln>
              <a:noFill/>
            </a:ln>
            <a:effectLst/>
          </c:spPr>
          <c:invertIfNegative val="0"/>
          <c:cat>
            <c:numRef>
              <c:f>'World-renew-gen'!$C$8:$I$8</c:f>
              <c:numCache>
                <c:formatCode>General</c:formatCode>
                <c:ptCount val="7"/>
                <c:pt idx="0">
                  <c:v>2010</c:v>
                </c:pt>
                <c:pt idx="1">
                  <c:v>2015</c:v>
                </c:pt>
                <c:pt idx="2">
                  <c:v>2020</c:v>
                </c:pt>
                <c:pt idx="3">
                  <c:v>2025</c:v>
                </c:pt>
                <c:pt idx="4">
                  <c:v>2030</c:v>
                </c:pt>
                <c:pt idx="5">
                  <c:v>2035</c:v>
                </c:pt>
                <c:pt idx="6">
                  <c:v>2040</c:v>
                </c:pt>
              </c:numCache>
            </c:numRef>
          </c:cat>
          <c:val>
            <c:numRef>
              <c:f>'World-renew-gen'!$C$9:$I$9</c:f>
              <c:numCache>
                <c:formatCode>#,##0</c:formatCode>
                <c:ptCount val="7"/>
                <c:pt idx="0">
                  <c:v>366.17149999999992</c:v>
                </c:pt>
                <c:pt idx="1">
                  <c:v>494.98</c:v>
                </c:pt>
                <c:pt idx="2">
                  <c:v>557.44380000000001</c:v>
                </c:pt>
                <c:pt idx="3">
                  <c:v>602.18399999999997</c:v>
                </c:pt>
                <c:pt idx="4">
                  <c:v>674.87009999999998</c:v>
                </c:pt>
                <c:pt idx="5">
                  <c:v>705.56219999999814</c:v>
                </c:pt>
                <c:pt idx="6">
                  <c:v>756.26699999999937</c:v>
                </c:pt>
              </c:numCache>
            </c:numRef>
          </c:val>
          <c:extLst>
            <c:ext xmlns:c16="http://schemas.microsoft.com/office/drawing/2014/chart" uri="{C3380CC4-5D6E-409C-BE32-E72D297353CC}">
              <c16:uniqueId val="{00000004-067B-459D-8BE5-25FE61D743FE}"/>
            </c:ext>
          </c:extLst>
        </c:ser>
        <c:dLbls>
          <c:showLegendKey val="0"/>
          <c:showVal val="0"/>
          <c:showCatName val="0"/>
          <c:showSerName val="0"/>
          <c:showPercent val="0"/>
          <c:showBubbleSize val="0"/>
        </c:dLbls>
        <c:gapWidth val="150"/>
        <c:overlap val="100"/>
        <c:axId val="-2076224776"/>
        <c:axId val="-2076231224"/>
      </c:barChart>
      <c:catAx>
        <c:axId val="-2076224776"/>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vert="horz"/>
          <a:lstStyle/>
          <a:p>
            <a:pPr>
              <a:defRPr sz="1600">
                <a:solidFill>
                  <a:schemeClr val="tx1">
                    <a:lumMod val="65000"/>
                    <a:lumOff val="35000"/>
                  </a:schemeClr>
                </a:solidFill>
                <a:latin typeface="+mn-lt"/>
              </a:defRPr>
            </a:pPr>
            <a:endParaRPr lang="en-US"/>
          </a:p>
        </c:txPr>
        <c:crossAx val="-2076231224"/>
        <c:crosses val="autoZero"/>
        <c:auto val="1"/>
        <c:lblAlgn val="ctr"/>
        <c:lblOffset val="100"/>
        <c:noMultiLvlLbl val="0"/>
      </c:catAx>
      <c:valAx>
        <c:axId val="-2076231224"/>
        <c:scaling>
          <c:orientation val="minMax"/>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sz="1600">
                <a:solidFill>
                  <a:schemeClr val="tx1">
                    <a:lumMod val="65000"/>
                    <a:lumOff val="35000"/>
                  </a:schemeClr>
                </a:solidFill>
                <a:latin typeface="+mn-lt"/>
              </a:defRPr>
            </a:pPr>
            <a:endParaRPr lang="en-US"/>
          </a:p>
        </c:txPr>
        <c:crossAx val="-2076224776"/>
        <c:crosses val="autoZero"/>
        <c:crossBetween val="between"/>
        <c:dispUnits>
          <c:builtInUnit val="thousands"/>
        </c:dispUnits>
      </c:valAx>
      <c:spPr>
        <a:noFill/>
        <a:ln w="25400">
          <a:noFill/>
        </a:ln>
        <a:effectLst/>
      </c:spPr>
    </c:plotArea>
    <c:plotVisOnly val="1"/>
    <c:dispBlanksAs val="gap"/>
    <c:showDLblsOverMax val="0"/>
  </c:chart>
  <c:spPr>
    <a:noFill/>
    <a:ln w="9525" cap="flat" cmpd="sng" algn="ctr">
      <a:noFill/>
      <a:round/>
    </a:ln>
    <a:effectLst/>
  </c:spPr>
  <c:txPr>
    <a:bodyPr/>
    <a:lstStyle/>
    <a:p>
      <a:pPr>
        <a:defRPr sz="120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0.00069</cdr:x>
      <cdr:y>0</cdr:y>
    </cdr:from>
    <cdr:to>
      <cdr:x>0.65457</cdr:x>
      <cdr:y>0.11844</cdr:y>
    </cdr:to>
    <cdr:sp macro="" textlink="">
      <cdr:nvSpPr>
        <cdr:cNvPr id="7" name="Text Placeholder 7"/>
        <cdr:cNvSpPr>
          <a:spLocks xmlns:a="http://schemas.openxmlformats.org/drawingml/2006/main" noGrp="1"/>
        </cdr:cNvSpPr>
      </cdr:nvSpPr>
      <cdr:spPr>
        <a:xfrm xmlns:a="http://schemas.openxmlformats.org/drawingml/2006/main">
          <a:off x="7329" y="0"/>
          <a:ext cx="6958148" cy="548640"/>
        </a:xfrm>
      </cdr:spPr>
      <cdr:txBody>
        <a:bodyPr xmlns:a="http://schemas.openxmlformats.org/drawingml/2006/main"/>
        <a:lstStyle xmlns:a="http://schemas.openxmlformats.org/drawingml/2006/main">
          <a:defPPr>
            <a:defRPr lang="en-US"/>
          </a:defPPr>
          <a:lvl1pPr marL="0" algn="l" defTabSz="914400" rtl="0" eaLnBrk="1" latinLnBrk="0" hangingPunct="1">
            <a:defRPr sz="1333"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defRPr sz="1000" b="0" i="0" u="none" strike="noStrike" kern="1200" baseline="0">
              <a:solidFill>
                <a:prstClr val="black">
                  <a:lumMod val="65000"/>
                  <a:lumOff val="35000"/>
                </a:prstClr>
              </a:solidFill>
              <a:latin typeface="+mn-lt"/>
              <a:ea typeface="+mn-ea"/>
              <a:cs typeface="+mn-cs"/>
            </a:defRPr>
          </a:pPr>
          <a:r>
            <a:rPr lang="en-US" sz="1600" dirty="0">
              <a:solidFill>
                <a:schemeClr val="tx1">
                  <a:lumMod val="65000"/>
                  <a:lumOff val="35000"/>
                </a:schemeClr>
              </a:solidFill>
              <a:latin typeface="Arial" panose="020B0604020202020204" pitchFamily="34" charset="0"/>
              <a:cs typeface="Arial" panose="020B0604020202020204" pitchFamily="34" charset="0"/>
            </a:rPr>
            <a:t>Quadrillion Btu</a:t>
          </a:r>
        </a:p>
      </cdr:txBody>
    </cdr:sp>
  </cdr:relSizeAnchor>
</c:userShapes>
</file>

<file path=ppt/drawings/drawing2.xml><?xml version="1.0" encoding="utf-8"?>
<c:userShapes xmlns:c="http://schemas.openxmlformats.org/drawingml/2006/chart">
  <cdr:relSizeAnchor xmlns:cdr="http://schemas.openxmlformats.org/drawingml/2006/chartDrawing">
    <cdr:from>
      <cdr:x>0.77274</cdr:x>
      <cdr:y>0.09743</cdr:y>
    </cdr:from>
    <cdr:to>
      <cdr:x>0.8988</cdr:x>
      <cdr:y>1</cdr:y>
    </cdr:to>
    <cdr:sp macro="" textlink="">
      <cdr:nvSpPr>
        <cdr:cNvPr id="2" name="Rectangle 1">
          <a:extLst xmlns:a="http://schemas.openxmlformats.org/drawingml/2006/main">
            <a:ext uri="{FF2B5EF4-FFF2-40B4-BE49-F238E27FC236}">
              <a16:creationId xmlns:a16="http://schemas.microsoft.com/office/drawing/2014/main" id="{4494AEC2-9FF7-4F98-93B0-B1F2BD4C2C94}"/>
            </a:ext>
          </a:extLst>
        </cdr:cNvPr>
        <cdr:cNvSpPr/>
      </cdr:nvSpPr>
      <cdr:spPr>
        <a:xfrm xmlns:a="http://schemas.openxmlformats.org/drawingml/2006/main">
          <a:off x="8558682" y="518234"/>
          <a:ext cx="1396177" cy="4800976"/>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0.00248</cdr:x>
      <cdr:y>0.01466</cdr:y>
    </cdr:from>
    <cdr:to>
      <cdr:x>0.64054</cdr:x>
      <cdr:y>0.13056</cdr:y>
    </cdr:to>
    <cdr:sp macro="" textlink="">
      <cdr:nvSpPr>
        <cdr:cNvPr id="8" name="Text Placeholder 7">
          <a:extLst xmlns:a="http://schemas.openxmlformats.org/drawingml/2006/main">
            <a:ext uri="{FF2B5EF4-FFF2-40B4-BE49-F238E27FC236}">
              <a16:creationId xmlns:a16="http://schemas.microsoft.com/office/drawing/2014/main" id="{07B339DB-4FAD-4B50-9E30-AE835817E5F8}"/>
            </a:ext>
          </a:extLst>
        </cdr:cNvPr>
        <cdr:cNvSpPr>
          <a:spLocks xmlns:a="http://schemas.openxmlformats.org/drawingml/2006/main" noGrp="1"/>
        </cdr:cNvSpPr>
      </cdr:nvSpPr>
      <cdr:spPr>
        <a:xfrm xmlns:a="http://schemas.openxmlformats.org/drawingml/2006/main">
          <a:off x="27495" y="79027"/>
          <a:ext cx="7082619" cy="624971"/>
        </a:xfrm>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defRPr sz="1000" b="0" i="0" u="none" strike="noStrike" kern="1200" baseline="0">
              <a:solidFill>
                <a:prstClr val="black">
                  <a:lumMod val="65000"/>
                  <a:lumOff val="35000"/>
                </a:prstClr>
              </a:solidFill>
              <a:latin typeface="+mn-lt"/>
              <a:ea typeface="+mn-ea"/>
              <a:cs typeface="+mn-cs"/>
            </a:defRPr>
          </a:pPr>
          <a:r>
            <a:rPr lang="en-US" sz="1600" dirty="0">
              <a:solidFill>
                <a:schemeClr val="tx1">
                  <a:lumMod val="65000"/>
                  <a:lumOff val="35000"/>
                </a:schemeClr>
              </a:solidFill>
              <a:latin typeface="+mn-lt"/>
              <a:cs typeface="Arial" panose="020B0604020202020204" pitchFamily="34" charset="0"/>
            </a:rPr>
            <a:t>Quadrillion Btu</a:t>
          </a:r>
        </a:p>
      </cdr:txBody>
    </cdr:sp>
  </cdr:relSizeAnchor>
</c:userShapes>
</file>

<file path=ppt/drawings/drawing3.xml><?xml version="1.0" encoding="utf-8"?>
<c:userShapes xmlns:c="http://schemas.openxmlformats.org/drawingml/2006/chart">
  <cdr:relSizeAnchor xmlns:cdr="http://schemas.openxmlformats.org/drawingml/2006/chartDrawing">
    <cdr:from>
      <cdr:x>0.71429</cdr:x>
      <cdr:y>0.17882</cdr:y>
    </cdr:from>
    <cdr:to>
      <cdr:x>1</cdr:x>
      <cdr:y>0.89063</cdr:y>
    </cdr:to>
    <cdr:sp macro="" textlink="">
      <cdr:nvSpPr>
        <cdr:cNvPr id="3" name="TextBox 2"/>
        <cdr:cNvSpPr txBox="1"/>
      </cdr:nvSpPr>
      <cdr:spPr>
        <a:xfrm xmlns:a="http://schemas.openxmlformats.org/drawingml/2006/main">
          <a:off x="2286000" y="490538"/>
          <a:ext cx="914400" cy="19526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drawings/drawing4.xml><?xml version="1.0" encoding="utf-8"?>
<c:userShapes xmlns:c="http://schemas.openxmlformats.org/drawingml/2006/chart">
  <cdr:relSizeAnchor xmlns:cdr="http://schemas.openxmlformats.org/drawingml/2006/chartDrawing">
    <cdr:from>
      <cdr:x>0.00604</cdr:x>
      <cdr:y>0.94223</cdr:y>
    </cdr:from>
    <cdr:to>
      <cdr:x>0.9637</cdr:x>
      <cdr:y>1</cdr:y>
    </cdr:to>
    <cdr:sp macro="" textlink="">
      <cdr:nvSpPr>
        <cdr:cNvPr id="11" name="Text Placeholder 9">
          <a:extLst xmlns:a="http://schemas.openxmlformats.org/drawingml/2006/main">
            <a:ext uri="{FF2B5EF4-FFF2-40B4-BE49-F238E27FC236}">
              <a16:creationId xmlns:a16="http://schemas.microsoft.com/office/drawing/2014/main" id="{10E31555-613E-4C08-9846-866644DBBA88}"/>
            </a:ext>
          </a:extLst>
        </cdr:cNvPr>
        <cdr:cNvSpPr txBox="1">
          <a:spLocks xmlns:a="http://schemas.openxmlformats.org/drawingml/2006/main"/>
        </cdr:cNvSpPr>
      </cdr:nvSpPr>
      <cdr:spPr>
        <a:xfrm xmlns:a="http://schemas.openxmlformats.org/drawingml/2006/main">
          <a:off x="67283" y="4513812"/>
          <a:ext cx="10667991" cy="276727"/>
        </a:xfrm>
        <a:prstGeom xmlns:a="http://schemas.openxmlformats.org/drawingml/2006/main" prst="rect">
          <a:avLst/>
        </a:prstGeom>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solidFill>
                <a:schemeClr val="bg2"/>
              </a:solidFill>
              <a:latin typeface="Calibri" panose="020F0502020204030204" pitchFamily="34" charset="0"/>
              <a:cs typeface="Calibri" panose="020F0502020204030204" pitchFamily="34" charset="0"/>
            </a:rPr>
            <a:t>*</a:t>
          </a:r>
          <a:r>
            <a:rPr lang="en-US" sz="1050" dirty="0">
              <a:solidFill>
                <a:schemeClr val="bg2"/>
              </a:solidFill>
              <a:latin typeface="Calibri" panose="020F0502020204030204" pitchFamily="34" charset="0"/>
              <a:cs typeface="Calibri" panose="020F0502020204030204" pitchFamily="34" charset="0"/>
            </a:rPr>
            <a:t>1960-83 prices – Arabian Light; 1984-2017 Dated Brent (Deflated using the U.S. CPI)</a:t>
          </a:r>
          <a:endParaRPr lang="en-US" sz="1200" b="0" dirty="0">
            <a:solidFill>
              <a:schemeClr val="bg2"/>
            </a:solidFill>
            <a:latin typeface="Calibri" panose="020F0502020204030204" pitchFamily="34" charset="0"/>
            <a:cs typeface="Calibri" panose="020F050202020403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0.68585</cdr:x>
      <cdr:y>0.15368</cdr:y>
    </cdr:from>
    <cdr:to>
      <cdr:x>1</cdr:x>
      <cdr:y>0.98768</cdr:y>
    </cdr:to>
    <cdr:sp macro="" textlink="">
      <cdr:nvSpPr>
        <cdr:cNvPr id="2" name="TextBox 1">
          <a:extLst xmlns:a="http://schemas.openxmlformats.org/drawingml/2006/main"/>
        </cdr:cNvPr>
        <cdr:cNvSpPr txBox="1"/>
      </cdr:nvSpPr>
      <cdr:spPr>
        <a:xfrm xmlns:a="http://schemas.openxmlformats.org/drawingml/2006/main">
          <a:off x="4086217" y="711883"/>
          <a:ext cx="1871671" cy="386335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b="1" dirty="0">
            <a:solidFill>
              <a:srgbClr val="004165"/>
            </a:solidFill>
            <a:latin typeface="Arial" panose="020B0604020202020204" pitchFamily="34" charset="0"/>
            <a:cs typeface="Arial" panose="020B0604020202020204" pitchFamily="34" charset="0"/>
          </a:endParaRPr>
        </a:p>
        <a:p xmlns:a="http://schemas.openxmlformats.org/drawingml/2006/main">
          <a:endParaRPr lang="en-US" sz="1400" b="1" dirty="0">
            <a:solidFill>
              <a:schemeClr val="tx1"/>
            </a:solidFill>
            <a:latin typeface="Arial" panose="020B0604020202020204" pitchFamily="34" charset="0"/>
            <a:cs typeface="Arial" panose="020B0604020202020204" pitchFamily="34" charset="0"/>
          </a:endParaRPr>
        </a:p>
        <a:p xmlns:a="http://schemas.openxmlformats.org/drawingml/2006/main">
          <a:r>
            <a:rPr lang="en-US" sz="1400" b="1" dirty="0">
              <a:solidFill>
                <a:srgbClr val="CD5FA0"/>
              </a:solidFill>
              <a:latin typeface="Arial" panose="020B0604020202020204" pitchFamily="34" charset="0"/>
              <a:cs typeface="Arial" panose="020B0604020202020204" pitchFamily="34" charset="0"/>
            </a:rPr>
            <a:t>Electricity</a:t>
          </a:r>
        </a:p>
        <a:p xmlns:a="http://schemas.openxmlformats.org/drawingml/2006/main">
          <a:r>
            <a:rPr lang="en-US" sz="1400" b="1" dirty="0">
              <a:solidFill>
                <a:srgbClr val="CD5FA0"/>
              </a:solidFill>
              <a:latin typeface="Arial" panose="020B0604020202020204" pitchFamily="34" charset="0"/>
              <a:cs typeface="Arial" panose="020B0604020202020204" pitchFamily="34" charset="0"/>
            </a:rPr>
            <a:t>   Losses</a:t>
          </a:r>
        </a:p>
        <a:p xmlns:a="http://schemas.openxmlformats.org/drawingml/2006/main">
          <a:endParaRPr lang="en-US" sz="1400" b="1" dirty="0">
            <a:solidFill>
              <a:srgbClr val="CD5FA0"/>
            </a:solidFill>
            <a:latin typeface="Arial" panose="020B0604020202020204" pitchFamily="34" charset="0"/>
            <a:cs typeface="Arial" panose="020B0604020202020204" pitchFamily="34" charset="0"/>
          </a:endParaRPr>
        </a:p>
        <a:p xmlns:a="http://schemas.openxmlformats.org/drawingml/2006/main">
          <a:r>
            <a:rPr lang="en-US" sz="1400" b="1" dirty="0">
              <a:solidFill>
                <a:srgbClr val="C00000"/>
              </a:solidFill>
              <a:latin typeface="Arial" panose="020B0604020202020204" pitchFamily="34" charset="0"/>
              <a:cs typeface="Arial" panose="020B0604020202020204" pitchFamily="34" charset="0"/>
            </a:rPr>
            <a:t>Electricity</a:t>
          </a:r>
        </a:p>
        <a:p xmlns:a="http://schemas.openxmlformats.org/drawingml/2006/main">
          <a:r>
            <a:rPr lang="en-US" sz="1400" b="1" dirty="0">
              <a:solidFill>
                <a:srgbClr val="C00000"/>
              </a:solidFill>
              <a:latin typeface="Arial" panose="020B0604020202020204" pitchFamily="34" charset="0"/>
              <a:cs typeface="Arial" panose="020B0604020202020204" pitchFamily="34" charset="0"/>
            </a:rPr>
            <a:t>   </a:t>
          </a:r>
          <a:r>
            <a:rPr lang="en-US" sz="1400" b="1" baseline="0" dirty="0">
              <a:solidFill>
                <a:srgbClr val="C00000"/>
              </a:solidFill>
              <a:latin typeface="Arial" panose="020B0604020202020204" pitchFamily="34" charset="0"/>
              <a:cs typeface="Arial" panose="020B0604020202020204" pitchFamily="34" charset="0"/>
            </a:rPr>
            <a:t>Consumption</a:t>
          </a:r>
        </a:p>
        <a:p xmlns:a="http://schemas.openxmlformats.org/drawingml/2006/main">
          <a:r>
            <a:rPr lang="en-US" sz="1400" b="1" baseline="0" dirty="0">
              <a:solidFill>
                <a:srgbClr val="10BC9F"/>
              </a:solidFill>
              <a:latin typeface="Arial" panose="020B0604020202020204" pitchFamily="34" charset="0"/>
              <a:cs typeface="Arial" panose="020B0604020202020204" pitchFamily="34" charset="0"/>
            </a:rPr>
            <a:t>Renewables</a:t>
          </a:r>
          <a:endParaRPr lang="en-US" sz="1400" b="1" dirty="0">
            <a:solidFill>
              <a:schemeClr val="tx1"/>
            </a:solidFill>
            <a:latin typeface="Arial" panose="020B0604020202020204" pitchFamily="34" charset="0"/>
            <a:cs typeface="Arial" panose="020B0604020202020204" pitchFamily="34" charset="0"/>
          </a:endParaRPr>
        </a:p>
        <a:p xmlns:a="http://schemas.openxmlformats.org/drawingml/2006/main">
          <a:r>
            <a:rPr lang="en-US" sz="1400" b="1" baseline="0" dirty="0">
              <a:solidFill>
                <a:schemeClr val="tx1"/>
              </a:solidFill>
              <a:latin typeface="Arial" panose="020B0604020202020204" pitchFamily="34" charset="0"/>
              <a:cs typeface="Arial" panose="020B0604020202020204" pitchFamily="34" charset="0"/>
            </a:rPr>
            <a:t>Coal</a:t>
          </a:r>
        </a:p>
        <a:p xmlns:a="http://schemas.openxmlformats.org/drawingml/2006/main">
          <a:endParaRPr lang="en-US" sz="1400" b="1" dirty="0">
            <a:solidFill>
              <a:srgbClr val="FB8800"/>
            </a:solidFill>
            <a:latin typeface="Arial" panose="020B0604020202020204" pitchFamily="34" charset="0"/>
            <a:cs typeface="Arial" panose="020B0604020202020204" pitchFamily="34" charset="0"/>
          </a:endParaRPr>
        </a:p>
        <a:p xmlns:a="http://schemas.openxmlformats.org/drawingml/2006/main">
          <a:r>
            <a:rPr lang="en-US" sz="1400" b="1" dirty="0">
              <a:solidFill>
                <a:srgbClr val="00ADFB"/>
              </a:solidFill>
              <a:latin typeface="Arial" panose="020B0604020202020204" pitchFamily="34" charset="0"/>
              <a:cs typeface="Arial" panose="020B0604020202020204" pitchFamily="34" charset="0"/>
            </a:rPr>
            <a:t>Natural Gas</a:t>
          </a:r>
        </a:p>
        <a:p xmlns:a="http://schemas.openxmlformats.org/drawingml/2006/main">
          <a:endParaRPr lang="en-US" sz="1400" b="1" baseline="0" dirty="0">
            <a:solidFill>
              <a:srgbClr val="004165"/>
            </a:solidFill>
            <a:latin typeface="Arial" panose="020B0604020202020204" pitchFamily="34" charset="0"/>
            <a:cs typeface="Arial" panose="020B0604020202020204" pitchFamily="34" charset="0"/>
          </a:endParaRPr>
        </a:p>
        <a:p xmlns:a="http://schemas.openxmlformats.org/drawingml/2006/main">
          <a:r>
            <a:rPr lang="en-US" sz="1400" b="1" dirty="0">
              <a:solidFill>
                <a:srgbClr val="004165"/>
              </a:solidFill>
              <a:latin typeface="Arial" panose="020B0604020202020204" pitchFamily="34" charset="0"/>
              <a:cs typeface="Arial" panose="020B0604020202020204" pitchFamily="34" charset="0"/>
            </a:rPr>
            <a:t>Petroleum and </a:t>
          </a:r>
        </a:p>
        <a:p xmlns:a="http://schemas.openxmlformats.org/drawingml/2006/main">
          <a:r>
            <a:rPr lang="en-US" sz="1400" b="1" dirty="0">
              <a:solidFill>
                <a:srgbClr val="004165"/>
              </a:solidFill>
              <a:latin typeface="Arial" panose="020B0604020202020204" pitchFamily="34" charset="0"/>
              <a:cs typeface="Arial" panose="020B0604020202020204" pitchFamily="34" charset="0"/>
            </a:rPr>
            <a:t>other liquids</a:t>
          </a:r>
          <a:endParaRPr lang="en-US" sz="1400" b="1" baseline="0" dirty="0">
            <a:solidFill>
              <a:srgbClr val="004165"/>
            </a:solidFill>
            <a:latin typeface="Arial" panose="020B0604020202020204" pitchFamily="34" charset="0"/>
            <a:cs typeface="Arial" panose="020B0604020202020204" pitchFamily="34" charset="0"/>
          </a:endParaRPr>
        </a:p>
        <a:p xmlns:a="http://schemas.openxmlformats.org/drawingml/2006/main">
          <a:r>
            <a:rPr lang="en-US" sz="1400" b="1" baseline="0" dirty="0">
              <a:solidFill>
                <a:srgbClr val="CD5FA0"/>
              </a:solidFill>
              <a:latin typeface="Arial" panose="020B0604020202020204" pitchFamily="34" charset="0"/>
              <a:cs typeface="Arial" panose="020B0604020202020204" pitchFamily="34" charset="0"/>
            </a:rPr>
            <a:t>   </a:t>
          </a:r>
          <a:endParaRPr lang="en-US" sz="1400" b="1" dirty="0">
            <a:solidFill>
              <a:srgbClr val="004165"/>
            </a:solidFill>
            <a:latin typeface="Arial" panose="020B0604020202020204" pitchFamily="34" charset="0"/>
            <a:cs typeface="Arial" panose="020B0604020202020204" pitchFamily="34" charset="0"/>
          </a:endParaRPr>
        </a:p>
        <a:p xmlns:a="http://schemas.openxmlformats.org/drawingml/2006/main">
          <a:endParaRPr lang="en-US" sz="1400" b="1" dirty="0">
            <a:solidFill>
              <a:srgbClr val="004165"/>
            </a:solidFill>
            <a:latin typeface="Arial" panose="020B0604020202020204" pitchFamily="34" charset="0"/>
            <a:cs typeface="Arial" panose="020B0604020202020204" pitchFamily="34" charset="0"/>
          </a:endParaRPr>
        </a:p>
        <a:p xmlns:a="http://schemas.openxmlformats.org/drawingml/2006/main">
          <a:endParaRPr lang="en-US" sz="1400" b="1" dirty="0">
            <a:solidFill>
              <a:srgbClr val="00416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0.00941</cdr:x>
      <cdr:y>0.01097</cdr:y>
    </cdr:from>
    <cdr:to>
      <cdr:x>0.55828</cdr:x>
      <cdr:y>0.12941</cdr:y>
    </cdr:to>
    <cdr:sp macro="" textlink="">
      <cdr:nvSpPr>
        <cdr:cNvPr id="3" name="Text Placeholder 7"/>
        <cdr:cNvSpPr>
          <a:spLocks xmlns:a="http://schemas.openxmlformats.org/drawingml/2006/main" noGrp="1"/>
        </cdr:cNvSpPr>
      </cdr:nvSpPr>
      <cdr:spPr>
        <a:xfrm xmlns:a="http://schemas.openxmlformats.org/drawingml/2006/main">
          <a:off x="54132" y="50800"/>
          <a:ext cx="3157702" cy="548653"/>
        </a:xfrm>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defRPr sz="1000" b="0" i="0" u="none" strike="noStrike" kern="1200" baseline="0">
              <a:solidFill>
                <a:prstClr val="black">
                  <a:lumMod val="65000"/>
                  <a:lumOff val="35000"/>
                </a:prstClr>
              </a:solidFill>
              <a:latin typeface="+mn-lt"/>
              <a:ea typeface="+mn-ea"/>
              <a:cs typeface="+mn-cs"/>
            </a:defRPr>
          </a:pPr>
          <a:endParaRPr lang="en-US" sz="1400" dirty="0">
            <a:solidFill>
              <a:schemeClr val="tx1">
                <a:lumMod val="95000"/>
                <a:lumOff val="5000"/>
              </a:schemeClr>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0.16038</cdr:x>
      <cdr:y>0.04052</cdr:y>
    </cdr:from>
    <cdr:to>
      <cdr:x>0.94082</cdr:x>
      <cdr:y>0.65732</cdr:y>
    </cdr:to>
    <cdr:sp macro="" textlink="">
      <cdr:nvSpPr>
        <cdr:cNvPr id="14" name="TextBox 1"/>
        <cdr:cNvSpPr txBox="1"/>
      </cdr:nvSpPr>
      <cdr:spPr bwMode="auto">
        <a:xfrm xmlns:a="http://schemas.openxmlformats.org/drawingml/2006/main">
          <a:off x="913057" y="227202"/>
          <a:ext cx="4443000" cy="345811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600" b="0" i="0" baseline="0" dirty="0">
            <a:solidFill>
              <a:srgbClr val="004165"/>
            </a:solidFill>
            <a:latin typeface="Calibri" panose="020F0502020204030204" pitchFamily="34" charset="0"/>
            <a:ea typeface="Times New Roman" charset="0"/>
            <a:cs typeface="Times New Roman" charset="0"/>
          </a:endParaRPr>
        </a:p>
        <a:p xmlns:a="http://schemas.openxmlformats.org/drawingml/2006/main">
          <a:pPr eaLnBrk="0" hangingPunct="0"/>
          <a:endParaRPr lang="en-US" sz="1600" b="0" i="0" baseline="0" dirty="0">
            <a:solidFill>
              <a:srgbClr val="004165"/>
            </a:solidFill>
            <a:latin typeface="Calibri" panose="020F0502020204030204" pitchFamily="34" charset="0"/>
            <a:ea typeface="Times New Roman" charset="0"/>
            <a:cs typeface="Times New Roman" charset="0"/>
          </a:endParaRPr>
        </a:p>
        <a:p xmlns:a="http://schemas.openxmlformats.org/drawingml/2006/main">
          <a:pPr eaLnBrk="0" hangingPunct="0"/>
          <a:r>
            <a:rPr lang="en-US" sz="1600" b="0" i="0" baseline="0" dirty="0">
              <a:solidFill>
                <a:srgbClr val="7030A0"/>
              </a:solidFill>
              <a:latin typeface="Calibri" panose="020F0502020204030204" pitchFamily="34" charset="0"/>
              <a:ea typeface="Times New Roman" charset="0"/>
              <a:cs typeface="Times New Roman" charset="0"/>
            </a:rPr>
            <a:t>						</a:t>
          </a:r>
          <a:endParaRPr lang="en-US" sz="1600" b="1" i="0" baseline="0" dirty="0">
            <a:solidFill>
              <a:srgbClr val="C00000"/>
            </a:solidFill>
            <a:latin typeface="Calibri" panose="020F0502020204030204" pitchFamily="34" charset="0"/>
            <a:ea typeface="Times New Roman" charset="0"/>
            <a:cs typeface="Times New Roman" charset="0"/>
          </a:endParaRPr>
        </a:p>
        <a:p xmlns:a="http://schemas.openxmlformats.org/drawingml/2006/main">
          <a:pPr eaLnBrk="0" hangingPunct="0"/>
          <a:endParaRPr lang="en-US" sz="1600" b="0" i="0" baseline="0" dirty="0">
            <a:solidFill>
              <a:srgbClr val="C00000"/>
            </a:solidFill>
            <a:latin typeface="Calibri" panose="020F0502020204030204" pitchFamily="34" charset="0"/>
            <a:ea typeface="Times New Roman" charset="0"/>
            <a:cs typeface="Times New Roman" charset="0"/>
          </a:endParaRPr>
        </a:p>
        <a:p xmlns:a="http://schemas.openxmlformats.org/drawingml/2006/main">
          <a:pPr eaLnBrk="0" hangingPunct="0"/>
          <a:r>
            <a:rPr lang="en-US" sz="1600" b="1" i="0" baseline="0" dirty="0">
              <a:solidFill>
                <a:srgbClr val="7030A0"/>
              </a:solidFill>
              <a:latin typeface="Calibri" panose="020F0502020204030204" pitchFamily="34" charset="0"/>
              <a:ea typeface="Times New Roman" charset="0"/>
              <a:cs typeface="Times New Roman" charset="0"/>
            </a:rPr>
            <a:t>	                           	                   			                 Liquefied natural                                     </a:t>
          </a:r>
          <a:r>
            <a:rPr lang="en-US" sz="1600" b="1" i="0" dirty="0">
              <a:solidFill>
                <a:srgbClr val="7030A0"/>
              </a:solidFill>
              <a:latin typeface="Calibri" panose="020F0502020204030204" pitchFamily="34" charset="0"/>
              <a:ea typeface="Times New Roman" charset="0"/>
              <a:cs typeface="Times New Roman" charset="0"/>
            </a:rPr>
            <a:t>    			</a:t>
          </a:r>
          <a:r>
            <a:rPr lang="en-US" sz="1600" b="1" i="0" baseline="0" dirty="0">
              <a:solidFill>
                <a:srgbClr val="7030A0"/>
              </a:solidFill>
              <a:latin typeface="Calibri" panose="020F0502020204030204" pitchFamily="34" charset="0"/>
              <a:ea typeface="Times New Roman" charset="0"/>
              <a:cs typeface="Times New Roman" charset="0"/>
            </a:rPr>
            <a:t>gas</a:t>
          </a:r>
          <a:r>
            <a:rPr lang="en-US" sz="1600" b="1" i="0" dirty="0">
              <a:solidFill>
                <a:srgbClr val="7030A0"/>
              </a:solidFill>
              <a:latin typeface="Calibri" panose="020F0502020204030204" pitchFamily="34" charset="0"/>
              <a:ea typeface="Times New Roman" charset="0"/>
              <a:cs typeface="Times New Roman" charset="0"/>
            </a:rPr>
            <a:t> </a:t>
          </a:r>
          <a:r>
            <a:rPr lang="en-US" sz="1600" b="1" i="0" baseline="0" dirty="0">
              <a:solidFill>
                <a:srgbClr val="7030A0"/>
              </a:solidFill>
              <a:latin typeface="Calibri" panose="020F0502020204030204" pitchFamily="34" charset="0"/>
              <a:ea typeface="Times New Roman" charset="0"/>
              <a:cs typeface="Times New Roman" charset="0"/>
            </a:rPr>
            <a:t>exports</a:t>
          </a:r>
        </a:p>
        <a:p xmlns:a="http://schemas.openxmlformats.org/drawingml/2006/main">
          <a:pPr eaLnBrk="0" hangingPunct="0"/>
          <a:endParaRPr lang="en-US" sz="1600" b="1" dirty="0">
            <a:solidFill>
              <a:schemeClr val="bg2"/>
            </a:solidFill>
            <a:latin typeface="Calibri" panose="020F0502020204030204" pitchFamily="34" charset="0"/>
            <a:ea typeface="Times New Roman" charset="0"/>
            <a:cs typeface="Times New Roman" charset="0"/>
          </a:endParaRPr>
        </a:p>
        <a:p xmlns:a="http://schemas.openxmlformats.org/drawingml/2006/main">
          <a:pPr eaLnBrk="0" hangingPunct="0"/>
          <a:r>
            <a:rPr lang="en-US" sz="1600" b="1" i="0" baseline="0" dirty="0">
              <a:solidFill>
                <a:sysClr val="windowText" lastClr="000000"/>
              </a:solidFill>
              <a:latin typeface="Calibri" panose="020F0502020204030204" pitchFamily="34" charset="0"/>
              <a:ea typeface="Times New Roman" charset="0"/>
              <a:cs typeface="Times New Roman" charset="0"/>
            </a:rPr>
            <a:t>pipeline exports to </a:t>
          </a:r>
        </a:p>
        <a:p xmlns:a="http://schemas.openxmlformats.org/drawingml/2006/main">
          <a:pPr eaLnBrk="0" hangingPunct="0"/>
          <a:r>
            <a:rPr lang="en-US" sz="1600" b="1" i="0" baseline="0" dirty="0">
              <a:solidFill>
                <a:schemeClr val="accent5"/>
              </a:solidFill>
              <a:latin typeface="Calibri" panose="020F0502020204030204" pitchFamily="34" charset="0"/>
              <a:ea typeface="Times New Roman" charset="0"/>
              <a:cs typeface="Times New Roman" charset="0"/>
            </a:rPr>
            <a:t>  </a:t>
          </a:r>
          <a:r>
            <a:rPr lang="en-US" sz="1600" b="1" i="0" baseline="0" dirty="0">
              <a:solidFill>
                <a:srgbClr val="10BC9F"/>
              </a:solidFill>
              <a:latin typeface="Calibri" panose="020F0502020204030204" pitchFamily="34" charset="0"/>
              <a:ea typeface="Times New Roman" charset="0"/>
              <a:cs typeface="Times New Roman" charset="0"/>
            </a:rPr>
            <a:t>Canada</a:t>
          </a:r>
        </a:p>
        <a:p xmlns:a="http://schemas.openxmlformats.org/drawingml/2006/main">
          <a:pPr eaLnBrk="0" hangingPunct="0"/>
          <a:r>
            <a:rPr lang="en-US" sz="1600" b="1" i="0" baseline="0" dirty="0">
              <a:solidFill>
                <a:srgbClr val="00ADFB"/>
              </a:solidFill>
              <a:latin typeface="Calibri" panose="020F0502020204030204" pitchFamily="34" charset="0"/>
              <a:ea typeface="Times New Roman" charset="0"/>
              <a:cs typeface="Times New Roman" charset="0"/>
            </a:rPr>
            <a:t>  Mexico</a:t>
          </a:r>
        </a:p>
        <a:p xmlns:a="http://schemas.openxmlformats.org/drawingml/2006/main">
          <a:pPr eaLnBrk="0" hangingPunct="0"/>
          <a:endParaRPr lang="en-US" sz="1600" b="1" i="0" baseline="0" dirty="0">
            <a:solidFill>
              <a:schemeClr val="accent2"/>
            </a:solidFill>
            <a:latin typeface="Calibri" panose="020F0502020204030204" pitchFamily="34" charset="0"/>
            <a:ea typeface="Times New Roman" charset="0"/>
            <a:cs typeface="Times New Roman" charset="0"/>
          </a:endParaRPr>
        </a:p>
        <a:p xmlns:a="http://schemas.openxmlformats.org/drawingml/2006/main">
          <a:pPr eaLnBrk="0" hangingPunct="0"/>
          <a:r>
            <a:rPr lang="en-US" sz="1600" b="1" i="0" baseline="0" dirty="0">
              <a:solidFill>
                <a:schemeClr val="accent2"/>
              </a:solidFill>
              <a:latin typeface="Calibri" panose="020F0502020204030204" pitchFamily="34" charset="0"/>
              <a:ea typeface="Times New Roman" charset="0"/>
              <a:cs typeface="Times New Roman" charset="0"/>
            </a:rPr>
            <a:t>	</a:t>
          </a:r>
          <a:r>
            <a:rPr lang="en-US" sz="1600" b="1" i="0" baseline="0" dirty="0">
              <a:solidFill>
                <a:schemeClr val="bg1"/>
              </a:solidFill>
              <a:latin typeface="Calibri" panose="020F0502020204030204" pitchFamily="34" charset="0"/>
              <a:ea typeface="Times New Roman" charset="0"/>
              <a:cs typeface="Times New Roman" charset="0"/>
            </a:rPr>
            <a:t>Pipeline imports from    </a:t>
          </a:r>
        </a:p>
        <a:p xmlns:a="http://schemas.openxmlformats.org/drawingml/2006/main">
          <a:pPr eaLnBrk="0" hangingPunct="0"/>
          <a:r>
            <a:rPr lang="en-US" sz="1600" b="1" i="0" baseline="0" dirty="0">
              <a:solidFill>
                <a:schemeClr val="bg1"/>
              </a:solidFill>
              <a:latin typeface="Calibri" panose="020F0502020204030204" pitchFamily="34" charset="0"/>
              <a:ea typeface="Times New Roman" charset="0"/>
              <a:cs typeface="Times New Roman" charset="0"/>
            </a:rPr>
            <a:t>  	      Canada</a:t>
          </a:r>
        </a:p>
        <a:p xmlns:a="http://schemas.openxmlformats.org/drawingml/2006/main">
          <a:pPr eaLnBrk="0" hangingPunct="0"/>
          <a:r>
            <a:rPr lang="en-US" sz="1600" b="1" i="0" baseline="0" dirty="0">
              <a:solidFill>
                <a:schemeClr val="accent1">
                  <a:lumMod val="60000"/>
                  <a:lumOff val="40000"/>
                </a:schemeClr>
              </a:solidFill>
              <a:latin typeface="Calibri" panose="020F0502020204030204" pitchFamily="34" charset="0"/>
              <a:ea typeface="Times New Roman" charset="0"/>
              <a:cs typeface="Times New Roman" charset="0"/>
            </a:rPr>
            <a:t>  </a:t>
          </a:r>
        </a:p>
        <a:p xmlns:a="http://schemas.openxmlformats.org/drawingml/2006/main">
          <a:pPr eaLnBrk="0" hangingPunct="0"/>
          <a:endParaRPr lang="en-US" sz="1600" b="1" dirty="0">
            <a:solidFill>
              <a:schemeClr val="accent1">
                <a:lumMod val="60000"/>
                <a:lumOff val="40000"/>
              </a:schemeClr>
            </a:solidFill>
            <a:latin typeface="Calibri" panose="020F0502020204030204" pitchFamily="34" charset="0"/>
            <a:ea typeface="Times New Roman" charset="0"/>
            <a:cs typeface="Times New Roman" charset="0"/>
          </a:endParaRPr>
        </a:p>
        <a:p xmlns:a="http://schemas.openxmlformats.org/drawingml/2006/main">
          <a:pPr eaLnBrk="0" hangingPunct="0"/>
          <a:endParaRPr lang="en-US" sz="1600" b="1" i="0" baseline="0" dirty="0">
            <a:solidFill>
              <a:schemeClr val="accent1">
                <a:lumMod val="60000"/>
                <a:lumOff val="40000"/>
              </a:schemeClr>
            </a:solidFill>
            <a:latin typeface="Calibri" panose="020F0502020204030204" pitchFamily="34" charset="0"/>
            <a:ea typeface="Times New Roman" charset="0"/>
            <a:cs typeface="Times New Roman" charset="0"/>
          </a:endParaRPr>
        </a:p>
        <a:p xmlns:a="http://schemas.openxmlformats.org/drawingml/2006/main">
          <a:pPr eaLnBrk="0" hangingPunct="0"/>
          <a:r>
            <a:rPr lang="en-US" sz="1600" b="1" i="0" baseline="0" dirty="0">
              <a:solidFill>
                <a:srgbClr val="E3C100"/>
              </a:solidFill>
              <a:latin typeface="Calibri" panose="020F0502020204030204" pitchFamily="34" charset="0"/>
              <a:ea typeface="Times New Roman" charset="0"/>
              <a:cs typeface="Times New Roman" charset="0"/>
            </a:rPr>
            <a:t>LNG imports</a:t>
          </a:r>
          <a:endParaRPr lang="en-US" sz="1600" b="1" i="0" dirty="0">
            <a:solidFill>
              <a:srgbClr val="E3C100"/>
            </a:solidFill>
            <a:latin typeface="Calibri" panose="020F0502020204030204" pitchFamily="34" charset="0"/>
            <a:ea typeface="Times New Roman" charset="0"/>
            <a:cs typeface="Times New Roman" charset="0"/>
          </a:endParaRPr>
        </a:p>
      </cdr:txBody>
    </cdr:sp>
  </cdr:relSizeAnchor>
  <cdr:relSizeAnchor xmlns:cdr="http://schemas.openxmlformats.org/drawingml/2006/chartDrawing">
    <cdr:from>
      <cdr:x>0.41274</cdr:x>
      <cdr:y>0.07437</cdr:y>
    </cdr:from>
    <cdr:to>
      <cdr:x>0.80375</cdr:x>
      <cdr:y>0.89237</cdr:y>
    </cdr:to>
    <cdr:grpSp>
      <cdr:nvGrpSpPr>
        <cdr:cNvPr id="18" name="Group 17">
          <a:extLst xmlns:a="http://schemas.openxmlformats.org/drawingml/2006/main">
            <a:ext uri="{FF2B5EF4-FFF2-40B4-BE49-F238E27FC236}">
              <a16:creationId xmlns:a16="http://schemas.microsoft.com/office/drawing/2014/main" id="{15923156-C42B-4EAE-9108-7533AE16CE9A}"/>
            </a:ext>
          </a:extLst>
        </cdr:cNvPr>
        <cdr:cNvGrpSpPr/>
      </cdr:nvGrpSpPr>
      <cdr:grpSpPr>
        <a:xfrm xmlns:a="http://schemas.openxmlformats.org/drawingml/2006/main">
          <a:off x="2349705" y="412376"/>
          <a:ext cx="2225997" cy="4535752"/>
          <a:chOff x="1303117" y="220138"/>
          <a:chExt cx="727164" cy="1058583"/>
        </a:xfrm>
      </cdr:grpSpPr>
      <cdr:sp macro="" textlink="">
        <cdr:nvSpPr>
          <cdr:cNvPr id="19" name="TextBox 1"/>
          <cdr:cNvSpPr txBox="1"/>
        </cdr:nvSpPr>
        <cdr:spPr bwMode="auto">
          <a:xfrm xmlns:a="http://schemas.openxmlformats.org/drawingml/2006/main">
            <a:off x="1303117" y="220138"/>
            <a:ext cx="727164" cy="23057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600" b="0" i="0" dirty="0">
                <a:solidFill>
                  <a:schemeClr val="tx1">
                    <a:lumMod val="65000"/>
                    <a:lumOff val="35000"/>
                  </a:schemeClr>
                </a:solidFill>
                <a:latin typeface="+mn-lt"/>
                <a:ea typeface="Times New Roman" charset="0"/>
                <a:cs typeface="Times New Roman" charset="0"/>
              </a:rPr>
              <a:t>              </a:t>
            </a:r>
            <a:r>
              <a:rPr lang="en-US" sz="1600" b="1" i="0" dirty="0">
                <a:solidFill>
                  <a:schemeClr val="tx1">
                    <a:lumMod val="65000"/>
                    <a:lumOff val="35000"/>
                  </a:schemeClr>
                </a:solidFill>
                <a:latin typeface="+mn-lt"/>
                <a:ea typeface="Times New Roman" charset="0"/>
                <a:cs typeface="Times New Roman" charset="0"/>
              </a:rPr>
              <a:t>2016</a:t>
            </a:r>
            <a:endParaRPr lang="en-US" sz="1600" b="0" i="0" dirty="0">
              <a:solidFill>
                <a:schemeClr val="tx1">
                  <a:lumMod val="65000"/>
                  <a:lumOff val="35000"/>
                </a:schemeClr>
              </a:solidFill>
              <a:latin typeface="+mn-lt"/>
              <a:ea typeface="Times New Roman" charset="0"/>
              <a:cs typeface="Times New Roman" charset="0"/>
            </a:endParaRPr>
          </a:p>
          <a:p xmlns:a="http://schemas.openxmlformats.org/drawingml/2006/main">
            <a:pPr eaLnBrk="0" hangingPunct="0"/>
            <a:r>
              <a:rPr lang="en-US" sz="1600" b="0" i="0" dirty="0">
                <a:solidFill>
                  <a:schemeClr val="tx1">
                    <a:lumMod val="65000"/>
                    <a:lumOff val="35000"/>
                  </a:schemeClr>
                </a:solidFill>
                <a:latin typeface="+mn-lt"/>
                <a:ea typeface="Times New Roman" charset="0"/>
                <a:cs typeface="Times New Roman" charset="0"/>
              </a:rPr>
              <a:t>     history</a:t>
            </a:r>
            <a:r>
              <a:rPr lang="en-US" sz="1600" b="0" i="0" baseline="0" dirty="0">
                <a:solidFill>
                  <a:schemeClr val="tx1">
                    <a:lumMod val="65000"/>
                    <a:lumOff val="35000"/>
                  </a:schemeClr>
                </a:solidFill>
                <a:latin typeface="+mn-lt"/>
                <a:ea typeface="Times New Roman" charset="0"/>
                <a:cs typeface="Times New Roman" charset="0"/>
              </a:rPr>
              <a:t>    projections</a:t>
            </a:r>
            <a:endParaRPr lang="en-US" sz="1600" b="0" i="0" dirty="0">
              <a:solidFill>
                <a:schemeClr val="tx1">
                  <a:lumMod val="65000"/>
                  <a:lumOff val="35000"/>
                </a:schemeClr>
              </a:solidFill>
              <a:latin typeface="+mn-lt"/>
              <a:ea typeface="Times New Roman" charset="0"/>
              <a:cs typeface="Times New Roman" charset="0"/>
            </a:endParaRPr>
          </a:p>
        </cdr:txBody>
      </cdr:sp>
      <cdr:cxnSp macro="">
        <cdr:nvCxnSpPr>
          <cdr:cNvPr id="20" name="Straight Connector 19">
            <a:extLst xmlns:a="http://schemas.openxmlformats.org/drawingml/2006/main">
              <a:ext uri="{FF2B5EF4-FFF2-40B4-BE49-F238E27FC236}">
                <a16:creationId xmlns:a16="http://schemas.microsoft.com/office/drawing/2014/main" id="{0DFDA7FC-8E60-4209-9FD0-2EAB555C7EF2}"/>
              </a:ext>
            </a:extLst>
          </cdr:cNvPr>
          <cdr:cNvCxnSpPr/>
        </cdr:nvCxnSpPr>
        <cdr:spPr bwMode="auto">
          <a:xfrm xmlns:a="http://schemas.openxmlformats.org/drawingml/2006/main" flipV="1">
            <a:off x="1592152" y="300922"/>
            <a:ext cx="0" cy="977799"/>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50000"/>
              </a:schemeClr>
            </a:solidFill>
            <a:prstDash val="lgDash"/>
            <a:round/>
            <a:headEnd type="none" w="med" len="med"/>
            <a:tailEnd type="none" w="med" len="med"/>
          </a:ln>
          <a:effectLst xmlns:a="http://schemas.openxmlformats.org/drawingml/2006/main"/>
        </cdr:spPr>
      </cdr:cxn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38475" cy="466725"/>
          </a:xfrm>
          <a:prstGeom prst="rect">
            <a:avLst/>
          </a:prstGeom>
        </p:spPr>
        <p:txBody>
          <a:bodyPr vert="horz" lIns="91400" tIns="45699" rIns="91400" bIns="45699" rtlCol="0"/>
          <a:lstStyle>
            <a:lvl1pPr algn="l">
              <a:defRPr sz="1200"/>
            </a:lvl1pPr>
          </a:lstStyle>
          <a:p>
            <a:endParaRPr lang="en-US"/>
          </a:p>
        </p:txBody>
      </p:sp>
      <p:sp>
        <p:nvSpPr>
          <p:cNvPr id="3" name="Date Placeholder 2"/>
          <p:cNvSpPr>
            <a:spLocks noGrp="1"/>
          </p:cNvSpPr>
          <p:nvPr>
            <p:ph type="dt" sz="quarter" idx="1"/>
          </p:nvPr>
        </p:nvSpPr>
        <p:spPr>
          <a:xfrm>
            <a:off x="3970341" y="3"/>
            <a:ext cx="3038475" cy="466725"/>
          </a:xfrm>
          <a:prstGeom prst="rect">
            <a:avLst/>
          </a:prstGeom>
        </p:spPr>
        <p:txBody>
          <a:bodyPr vert="horz" lIns="91400" tIns="45699" rIns="91400" bIns="45699" rtlCol="0"/>
          <a:lstStyle>
            <a:lvl1pPr algn="r">
              <a:defRPr sz="1200"/>
            </a:lvl1pPr>
          </a:lstStyle>
          <a:p>
            <a:fld id="{A7E09338-14AC-41AB-A296-311E275F0158}" type="datetimeFigureOut">
              <a:rPr lang="en-US" smtClean="0"/>
              <a:t>4/11/2018</a:t>
            </a:fld>
            <a:endParaRPr lang="en-US"/>
          </a:p>
        </p:txBody>
      </p:sp>
      <p:sp>
        <p:nvSpPr>
          <p:cNvPr id="4" name="Footer Placeholder 3"/>
          <p:cNvSpPr>
            <a:spLocks noGrp="1"/>
          </p:cNvSpPr>
          <p:nvPr>
            <p:ph type="ftr" sz="quarter" idx="2"/>
          </p:nvPr>
        </p:nvSpPr>
        <p:spPr>
          <a:xfrm>
            <a:off x="3" y="8829678"/>
            <a:ext cx="3038475" cy="466725"/>
          </a:xfrm>
          <a:prstGeom prst="rect">
            <a:avLst/>
          </a:prstGeom>
        </p:spPr>
        <p:txBody>
          <a:bodyPr vert="horz" lIns="91400" tIns="45699" rIns="91400" bIns="45699" rtlCol="0" anchor="b"/>
          <a:lstStyle>
            <a:lvl1pPr algn="l">
              <a:defRPr sz="1200"/>
            </a:lvl1pPr>
          </a:lstStyle>
          <a:p>
            <a:endParaRPr lang="en-US"/>
          </a:p>
        </p:txBody>
      </p:sp>
      <p:sp>
        <p:nvSpPr>
          <p:cNvPr id="5" name="Slide Number Placeholder 4"/>
          <p:cNvSpPr>
            <a:spLocks noGrp="1"/>
          </p:cNvSpPr>
          <p:nvPr>
            <p:ph type="sldNum" sz="quarter" idx="3"/>
          </p:nvPr>
        </p:nvSpPr>
        <p:spPr>
          <a:xfrm>
            <a:off x="3970341" y="8829678"/>
            <a:ext cx="3038475" cy="466725"/>
          </a:xfrm>
          <a:prstGeom prst="rect">
            <a:avLst/>
          </a:prstGeom>
        </p:spPr>
        <p:txBody>
          <a:bodyPr vert="horz" lIns="91400" tIns="45699" rIns="91400" bIns="45699" rtlCol="0" anchor="b"/>
          <a:lstStyle>
            <a:lvl1pPr algn="r">
              <a:defRPr sz="1200"/>
            </a:lvl1pPr>
          </a:lstStyle>
          <a:p>
            <a:fld id="{CFFCB78D-BB7E-46B9-96B9-518D3844B224}" type="slidenum">
              <a:rPr lang="en-US" smtClean="0"/>
              <a:t>‹#›</a:t>
            </a:fld>
            <a:endParaRPr lang="en-US"/>
          </a:p>
        </p:txBody>
      </p:sp>
    </p:spTree>
    <p:extLst>
      <p:ext uri="{BB962C8B-B14F-4D97-AF65-F5344CB8AC3E}">
        <p14:creationId xmlns:p14="http://schemas.microsoft.com/office/powerpoint/2010/main" val="1204597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36" tIns="46569" rIns="93136" bIns="4656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36" tIns="46569" rIns="93136" bIns="46569" rtlCol="0"/>
          <a:lstStyle>
            <a:lvl1pPr algn="r">
              <a:defRPr sz="1200"/>
            </a:lvl1pPr>
          </a:lstStyle>
          <a:p>
            <a:fld id="{D27073CB-EBFB-43F3-B635-5B45CAC299A4}" type="datetimeFigureOut">
              <a:rPr lang="en-US" smtClean="0"/>
              <a:t>4/11/2018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36" tIns="46569" rIns="93136" bIns="4656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36" tIns="46569" rIns="93136" bIns="465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36" tIns="46569" rIns="93136" bIns="4656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36" tIns="46569" rIns="93136" bIns="46569" rtlCol="0" anchor="b"/>
          <a:lstStyle>
            <a:lvl1pPr algn="r">
              <a:defRPr sz="1200"/>
            </a:lvl1pPr>
          </a:lstStyle>
          <a:p>
            <a:fld id="{3DD11440-BF2E-4D18-A9C1-353A9D3C3987}" type="slidenum">
              <a:rPr lang="en-US" smtClean="0"/>
              <a:t>‹#›</a:t>
            </a:fld>
            <a:endParaRPr lang="en-US"/>
          </a:p>
        </p:txBody>
      </p:sp>
    </p:spTree>
    <p:extLst>
      <p:ext uri="{BB962C8B-B14F-4D97-AF65-F5344CB8AC3E}">
        <p14:creationId xmlns:p14="http://schemas.microsoft.com/office/powerpoint/2010/main" val="110546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a:t>
            </a:fld>
            <a:endParaRPr lang="en-US"/>
          </a:p>
        </p:txBody>
      </p:sp>
    </p:spTree>
    <p:extLst>
      <p:ext uri="{BB962C8B-B14F-4D97-AF65-F5344CB8AC3E}">
        <p14:creationId xmlns:p14="http://schemas.microsoft.com/office/powerpoint/2010/main" val="119906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D11440-BF2E-4D18-A9C1-353A9D3C3987}" type="slidenum">
              <a:rPr lang="en-US" smtClean="0"/>
              <a:t>13</a:t>
            </a:fld>
            <a:endParaRPr lang="en-US"/>
          </a:p>
        </p:txBody>
      </p:sp>
    </p:spTree>
    <p:extLst>
      <p:ext uri="{BB962C8B-B14F-4D97-AF65-F5344CB8AC3E}">
        <p14:creationId xmlns:p14="http://schemas.microsoft.com/office/powerpoint/2010/main" val="1000679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Quadruple</a:t>
            </a:r>
            <a:r>
              <a:rPr lang="en-US" baseline="0" dirty="0"/>
              <a:t> “post” period</a:t>
            </a:r>
          </a:p>
          <a:p>
            <a:pPr marL="171450" indent="-171450">
              <a:buFontTx/>
              <a:buChar char="-"/>
            </a:pPr>
            <a:r>
              <a:rPr lang="en-US" baseline="0" dirty="0"/>
              <a:t>Post-Great Recession (2008)</a:t>
            </a:r>
          </a:p>
          <a:p>
            <a:pPr marL="171450" indent="-171450">
              <a:buFontTx/>
              <a:buChar char="-"/>
            </a:pPr>
            <a:r>
              <a:rPr lang="en-US" baseline="0" dirty="0"/>
              <a:t>Post-Oil Price collapse (2014)</a:t>
            </a:r>
          </a:p>
          <a:p>
            <a:pPr marL="171450" indent="-171450">
              <a:buFontTx/>
              <a:buChar char="-"/>
            </a:pPr>
            <a:r>
              <a:rPr lang="en-US" baseline="0" dirty="0"/>
              <a:t>Post-Paris Climate Agreement (2015)</a:t>
            </a:r>
          </a:p>
          <a:p>
            <a:pPr marL="171450" indent="-171450">
              <a:buFontTx/>
              <a:buChar char="-"/>
            </a:pPr>
            <a:r>
              <a:rPr lang="en-US" baseline="0" dirty="0"/>
              <a:t>Post-US Presidential Election (2016)</a:t>
            </a:r>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14</a:t>
            </a:fld>
            <a:endParaRPr lang="en-US"/>
          </a:p>
        </p:txBody>
      </p:sp>
    </p:spTree>
    <p:extLst>
      <p:ext uri="{BB962C8B-B14F-4D97-AF65-F5344CB8AC3E}">
        <p14:creationId xmlns:p14="http://schemas.microsoft.com/office/powerpoint/2010/main" val="356053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the Great Recession, most of the world’s economies have returned to business-as-usual growth paths, and in 2017 global economic growth was even better than expected at 3.7 percent, compared to an initial IMF forecast of just 3.1 percent</a:t>
            </a:r>
            <a:r>
              <a:rPr lang="en-US" dirty="0">
                <a:effectLst/>
              </a:rPr>
              <a:t> </a:t>
            </a:r>
            <a:r>
              <a:rPr lang="en-US" sz="1200" kern="1200" dirty="0">
                <a:solidFill>
                  <a:schemeClr val="tx1"/>
                </a:solidFill>
                <a:effectLst/>
                <a:latin typeface="+mn-lt"/>
                <a:ea typeface="+mn-ea"/>
                <a:cs typeface="+mn-cs"/>
              </a:rPr>
              <a:t>IMF, “World Economic Outlook (October 2017)” October 2017. </a:t>
            </a:r>
          </a:p>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15</a:t>
            </a:fld>
            <a:endParaRPr lang="en-US"/>
          </a:p>
        </p:txBody>
      </p:sp>
    </p:spTree>
    <p:extLst>
      <p:ext uri="{BB962C8B-B14F-4D97-AF65-F5344CB8AC3E}">
        <p14:creationId xmlns:p14="http://schemas.microsoft.com/office/powerpoint/2010/main" val="4189214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16</a:t>
            </a:fld>
            <a:endParaRPr lang="en-US"/>
          </a:p>
        </p:txBody>
      </p:sp>
    </p:spTree>
    <p:extLst>
      <p:ext uri="{BB962C8B-B14F-4D97-AF65-F5344CB8AC3E}">
        <p14:creationId xmlns:p14="http://schemas.microsoft.com/office/powerpoint/2010/main" val="1797491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World oil demand rose by 1.6% (or 1.5 million barrels a day) in 2017, a rate that was more than twice the annual average seen over the last decade. An increasing share of sport utility vehicles and light trucks in major economies and demand from the petrochemicals sector bolstered this growth.</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Global natural gas demand grew by 3%, thanks in large part to abundant and relatively low-cost supplies. China alone accounted for almost 30% of global growth. In the past decade, half of global gas demand growth came from the power sector; last year, however, over 80% of the rise came from industry and buildings.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Global coal demand rose about 1% in 2017, reversing the declining trend seen over the last two years. This growth was mainly due to demand in Asia, almost entirely driven by an increase in coal-fired electricity generation.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Renewables saw the highest growth rate of any energy source in 2017, meeting a quarter of global energy demand growth. China and the United States led this unprecedented growth, contributing around 50% of the increase in renewables-based electricity generation, followed by the European Union, India and Japan. Wind power accounted for 36% of the growth in renewables-based power output.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World electricity demand increased by 3.1%, significantly higher than the overall increase in energy demand. Together, China and India accounted for 70% of this growth. Output from nuclear plants rose by 26 </a:t>
            </a:r>
            <a:r>
              <a:rPr lang="en-US" sz="1200" kern="1200" dirty="0" err="1">
                <a:solidFill>
                  <a:schemeClr val="tx1"/>
                </a:solidFill>
                <a:effectLst/>
                <a:latin typeface="+mn-lt"/>
                <a:ea typeface="+mn-ea"/>
                <a:cs typeface="+mn-cs"/>
              </a:rPr>
              <a:t>terrawatt</a:t>
            </a:r>
            <a:r>
              <a:rPr lang="en-US" sz="1200" kern="1200" dirty="0">
                <a:solidFill>
                  <a:schemeClr val="tx1"/>
                </a:solidFill>
                <a:effectLst/>
                <a:latin typeface="+mn-lt"/>
                <a:ea typeface="+mn-ea"/>
                <a:cs typeface="+mn-cs"/>
              </a:rPr>
              <a:t> hours (</a:t>
            </a:r>
            <a:r>
              <a:rPr lang="en-US" sz="1200" kern="1200" dirty="0" err="1">
                <a:solidFill>
                  <a:schemeClr val="tx1"/>
                </a:solidFill>
                <a:effectLst/>
                <a:latin typeface="+mn-lt"/>
                <a:ea typeface="+mn-ea"/>
                <a:cs typeface="+mn-cs"/>
              </a:rPr>
              <a:t>TWh</a:t>
            </a:r>
            <a:r>
              <a:rPr lang="en-US" sz="1200" kern="1200" dirty="0">
                <a:solidFill>
                  <a:schemeClr val="tx1"/>
                </a:solidFill>
                <a:effectLst/>
                <a:latin typeface="+mn-lt"/>
                <a:ea typeface="+mn-ea"/>
                <a:cs typeface="+mn-cs"/>
              </a:rPr>
              <a:t>) in 2017, as a significant amount of new nuclear capacity saw its first full year of operation.</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Improvements in global energy efficiency slowed down dramatically in 2017, because of weaker improvement in efficiency policy coverage and stringency as well as lower energy prices. Global energy intensity improved by only 1.7% in 2017, compared with an average of 2.3% over the last three years.</a:t>
            </a:r>
            <a:endParaRPr lang="en-US" sz="1200" b="1"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17</a:t>
            </a:fld>
            <a:endParaRPr lang="en-US"/>
          </a:p>
        </p:txBody>
      </p:sp>
    </p:spTree>
    <p:extLst>
      <p:ext uri="{BB962C8B-B14F-4D97-AF65-F5344CB8AC3E}">
        <p14:creationId xmlns:p14="http://schemas.microsoft.com/office/powerpoint/2010/main" val="4273138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Quadruple</a:t>
            </a:r>
            <a:r>
              <a:rPr lang="en-US" baseline="0" dirty="0"/>
              <a:t> “post” period</a:t>
            </a:r>
          </a:p>
          <a:p>
            <a:pPr marL="171450" indent="-171450">
              <a:buFontTx/>
              <a:buChar char="-"/>
            </a:pPr>
            <a:r>
              <a:rPr lang="en-US" baseline="0" dirty="0"/>
              <a:t>Post-Great Recession (2008)</a:t>
            </a:r>
          </a:p>
          <a:p>
            <a:pPr marL="171450" indent="-171450">
              <a:buFontTx/>
              <a:buChar char="-"/>
            </a:pPr>
            <a:r>
              <a:rPr lang="en-US" baseline="0" dirty="0"/>
              <a:t>Post-Oil Price collapse (2014)</a:t>
            </a:r>
          </a:p>
          <a:p>
            <a:pPr marL="171450" indent="-171450">
              <a:buFontTx/>
              <a:buChar char="-"/>
            </a:pPr>
            <a:r>
              <a:rPr lang="en-US" baseline="0" dirty="0"/>
              <a:t>Post-Paris Climate Agreement (2015)</a:t>
            </a:r>
          </a:p>
          <a:p>
            <a:pPr marL="171450" indent="-171450">
              <a:buFontTx/>
              <a:buChar char="-"/>
            </a:pPr>
            <a:r>
              <a:rPr lang="en-US" baseline="0" dirty="0"/>
              <a:t>Post-US Presidential Election (2016)</a:t>
            </a:r>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18</a:t>
            </a:fld>
            <a:endParaRPr lang="en-US"/>
          </a:p>
        </p:txBody>
      </p:sp>
    </p:spTree>
    <p:extLst>
      <p:ext uri="{BB962C8B-B14F-4D97-AF65-F5344CB8AC3E}">
        <p14:creationId xmlns:p14="http://schemas.microsoft.com/office/powerpoint/2010/main" val="3560530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19</a:t>
            </a:fld>
            <a:endParaRPr lang="en-US"/>
          </a:p>
        </p:txBody>
      </p:sp>
    </p:spTree>
    <p:extLst>
      <p:ext uri="{BB962C8B-B14F-4D97-AF65-F5344CB8AC3E}">
        <p14:creationId xmlns:p14="http://schemas.microsoft.com/office/powerpoint/2010/main" val="655629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high-price environment for natural gas and oil in the U.S. in the early 2000s coupled with low interest rates incentivized the industry to explore and produce previously untapped shale resources through the combination of horizontal drilling and hydraulic fracturing. Drilling a vertical shaft to the shale seam, pivoting the drill bit horizontally along oil- and gas-bearing shale zones, and then fracturing the shale along these laterals with a combination of water, sand, and chemicals allowed for tight oil and shale gas to flow into the well. The uptake of these techniques brought tremendous volumes of gas to the domestic market, which not only offset declining supplies from conventional production but led to significant levels of growth in overall terms. </a:t>
            </a:r>
          </a:p>
        </p:txBody>
      </p:sp>
      <p:sp>
        <p:nvSpPr>
          <p:cNvPr id="4" name="Slide Number Placeholder 3"/>
          <p:cNvSpPr>
            <a:spLocks noGrp="1"/>
          </p:cNvSpPr>
          <p:nvPr>
            <p:ph type="sldNum" sz="quarter" idx="10"/>
          </p:nvPr>
        </p:nvSpPr>
        <p:spPr/>
        <p:txBody>
          <a:bodyPr/>
          <a:lstStyle/>
          <a:p>
            <a:fld id="{3DD11440-BF2E-4D18-A9C1-353A9D3C3987}" type="slidenum">
              <a:rPr lang="en-US" smtClean="0"/>
              <a:t>20</a:t>
            </a:fld>
            <a:endParaRPr lang="en-US"/>
          </a:p>
        </p:txBody>
      </p:sp>
    </p:spTree>
    <p:extLst>
      <p:ext uri="{BB962C8B-B14F-4D97-AF65-F5344CB8AC3E}">
        <p14:creationId xmlns:p14="http://schemas.microsoft.com/office/powerpoint/2010/main" val="3775402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Short-term</a:t>
            </a:r>
            <a:r>
              <a:rPr lang="en-US" baseline="0" dirty="0"/>
              <a:t> – upward price pressure on crude prices due to:</a:t>
            </a:r>
          </a:p>
          <a:p>
            <a:pPr marL="171450" indent="-171450">
              <a:buFontTx/>
              <a:buChar char="-"/>
            </a:pPr>
            <a:r>
              <a:rPr lang="en-US" baseline="0" dirty="0"/>
              <a:t>Strong U.S. tight oil growth (10.4 </a:t>
            </a:r>
            <a:r>
              <a:rPr lang="en-US" baseline="0" dirty="0" err="1"/>
              <a:t>mbd</a:t>
            </a:r>
            <a:r>
              <a:rPr lang="en-US" baseline="0" dirty="0"/>
              <a:t> in March)</a:t>
            </a:r>
          </a:p>
          <a:p>
            <a:pPr marL="171450" indent="-171450">
              <a:buFontTx/>
              <a:buChar char="-"/>
            </a:pPr>
            <a:r>
              <a:rPr lang="en-US" baseline="0" dirty="0"/>
              <a:t>OPEC/Russia supply curtailment</a:t>
            </a:r>
          </a:p>
          <a:p>
            <a:pPr marL="171450" indent="-171450">
              <a:buFontTx/>
              <a:buChar char="-"/>
            </a:pPr>
            <a:r>
              <a:rPr lang="en-US" baseline="0" dirty="0"/>
              <a:t>Stock/inventory drawdown</a:t>
            </a:r>
          </a:p>
          <a:p>
            <a:pPr marL="171450" indent="-171450">
              <a:buFontTx/>
              <a:buChar char="-"/>
            </a:pPr>
            <a:r>
              <a:rPr lang="en-US" baseline="0" dirty="0"/>
              <a:t>Strong demand growth (discussed earlier)</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3DD11440-BF2E-4D18-A9C1-353A9D3C3987}" type="slidenum">
              <a:rPr lang="en-US" smtClean="0"/>
              <a:t>21</a:t>
            </a:fld>
            <a:endParaRPr lang="en-US"/>
          </a:p>
        </p:txBody>
      </p:sp>
    </p:spTree>
    <p:extLst>
      <p:ext uri="{BB962C8B-B14F-4D97-AF65-F5344CB8AC3E}">
        <p14:creationId xmlns:p14="http://schemas.microsoft.com/office/powerpoint/2010/main" val="2404075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bg1">
                  <a:lumMod val="50000"/>
                </a:schemeClr>
              </a:solidFill>
            </a:endParaRPr>
          </a:p>
          <a:p>
            <a:r>
              <a:rPr lang="en-US" dirty="0"/>
              <a:t>-Venezuela</a:t>
            </a:r>
            <a:r>
              <a:rPr lang="en-US" baseline="0" dirty="0"/>
              <a:t> production decline has been 24% </a:t>
            </a:r>
            <a:r>
              <a:rPr lang="en-US" baseline="0" dirty="0" err="1"/>
              <a:t>yoy</a:t>
            </a:r>
            <a:endParaRPr lang="en-US" baseline="0" dirty="0"/>
          </a:p>
          <a:p>
            <a:r>
              <a:rPr lang="en-US" baseline="0" dirty="0"/>
              <a:t>-Geopolitical concern over Iran sanctions after May 12</a:t>
            </a:r>
            <a:r>
              <a:rPr lang="en-US" baseline="30000" dirty="0"/>
              <a:t>th</a:t>
            </a:r>
            <a:r>
              <a:rPr lang="en-US" baseline="0" dirty="0"/>
              <a:t> </a:t>
            </a:r>
            <a:endParaRPr lang="en-US" dirty="0"/>
          </a:p>
        </p:txBody>
      </p:sp>
      <p:sp>
        <p:nvSpPr>
          <p:cNvPr id="4" name="Slide Number Placeholder 3"/>
          <p:cNvSpPr>
            <a:spLocks noGrp="1"/>
          </p:cNvSpPr>
          <p:nvPr>
            <p:ph type="sldNum" sz="quarter" idx="10"/>
          </p:nvPr>
        </p:nvSpPr>
        <p:spPr/>
        <p:txBody>
          <a:bodyPr/>
          <a:lstStyle/>
          <a:p>
            <a:fld id="{3B34A1D8-CFA4-5A47-965C-DE456BF91BEA}" type="slidenum">
              <a:rPr lang="en-US" smtClean="0"/>
              <a:pPr/>
              <a:t>22</a:t>
            </a:fld>
            <a:endParaRPr lang="en-US" dirty="0"/>
          </a:p>
        </p:txBody>
      </p:sp>
    </p:spTree>
    <p:extLst>
      <p:ext uri="{BB962C8B-B14F-4D97-AF65-F5344CB8AC3E}">
        <p14:creationId xmlns:p14="http://schemas.microsoft.com/office/powerpoint/2010/main" val="13252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altLang="en-US" dirty="0">
                <a:ea typeface="MS PGothic" charset="-128"/>
              </a:rPr>
              <a:t>Two things to note:</a:t>
            </a:r>
          </a:p>
          <a:p>
            <a:pPr marL="171450" indent="-171450" eaLnBrk="1" hangingPunct="1">
              <a:spcBef>
                <a:spcPct val="0"/>
              </a:spcBef>
              <a:buFontTx/>
              <a:buChar char="-"/>
            </a:pPr>
            <a:r>
              <a:rPr lang="en-US" altLang="en-US" dirty="0">
                <a:ea typeface="MS PGothic" charset="-128"/>
              </a:rPr>
              <a:t>Fossil</a:t>
            </a:r>
            <a:r>
              <a:rPr lang="en-US" altLang="en-US" baseline="0" dirty="0">
                <a:ea typeface="MS PGothic" charset="-128"/>
              </a:rPr>
              <a:t> fuels have and continue to make up the majority of the energy mix</a:t>
            </a:r>
            <a:endParaRPr lang="en-US" altLang="en-US" dirty="0">
              <a:ea typeface="MS PGothic" charset="-128"/>
            </a:endParaRPr>
          </a:p>
          <a:p>
            <a:pPr marL="171450" indent="-171450" eaLnBrk="1" hangingPunct="1">
              <a:spcBef>
                <a:spcPct val="0"/>
              </a:spcBef>
              <a:buFontTx/>
              <a:buChar char="-"/>
            </a:pPr>
            <a:r>
              <a:rPr lang="en-US" altLang="en-US" dirty="0">
                <a:ea typeface="MS PGothic" charset="-128"/>
              </a:rPr>
              <a:t>The</a:t>
            </a:r>
            <a:r>
              <a:rPr lang="en-US" altLang="en-US" baseline="0" dirty="0">
                <a:ea typeface="MS PGothic" charset="-128"/>
              </a:rPr>
              <a:t> pace of energy demand growth picked up in 2003 due to China</a:t>
            </a:r>
          </a:p>
          <a:p>
            <a:pPr marL="171450" indent="-171450" eaLnBrk="1" hangingPunct="1">
              <a:spcBef>
                <a:spcPct val="0"/>
              </a:spcBef>
              <a:buFontTx/>
              <a:buChar char="-"/>
            </a:pPr>
            <a:endParaRPr lang="en-US" altLang="en-US" dirty="0">
              <a:ea typeface="MS PGothic" charset="-128"/>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Calibri" charset="0"/>
                <a:ea typeface="MS PGothic" charset="-128"/>
              </a:defRPr>
            </a:lvl1pPr>
            <a:lvl2pPr marL="37931725" indent="-37474525">
              <a:spcBef>
                <a:spcPct val="30000"/>
              </a:spcBef>
              <a:defRPr sz="1000">
                <a:solidFill>
                  <a:schemeClr val="tx1"/>
                </a:solidFill>
                <a:latin typeface="Calibri" charset="0"/>
                <a:ea typeface="MS PGothic" charset="-128"/>
              </a:defRPr>
            </a:lvl2pPr>
            <a:lvl3pPr marL="1143000" indent="-228600">
              <a:spcBef>
                <a:spcPct val="30000"/>
              </a:spcBef>
              <a:defRPr sz="1000">
                <a:solidFill>
                  <a:schemeClr val="tx1"/>
                </a:solidFill>
                <a:latin typeface="Calibri" charset="0"/>
                <a:ea typeface="MS PGothic" charset="-128"/>
              </a:defRPr>
            </a:lvl3pPr>
            <a:lvl4pPr marL="1600200" indent="-228600">
              <a:spcBef>
                <a:spcPct val="30000"/>
              </a:spcBef>
              <a:defRPr sz="1000">
                <a:solidFill>
                  <a:schemeClr val="tx1"/>
                </a:solidFill>
                <a:latin typeface="Calibri" charset="0"/>
                <a:ea typeface="MS PGothic" charset="-128"/>
              </a:defRPr>
            </a:lvl4pPr>
            <a:lvl5pPr marL="2057400" indent="-228600">
              <a:spcBef>
                <a:spcPct val="30000"/>
              </a:spcBef>
              <a:defRPr sz="1000">
                <a:solidFill>
                  <a:schemeClr val="tx1"/>
                </a:solidFill>
                <a:latin typeface="Calibri" charset="0"/>
                <a:ea typeface="MS PGothic" charset="-128"/>
              </a:defRPr>
            </a:lvl5pPr>
            <a:lvl6pPr marL="2514600" indent="-228600" defTabSz="777875" eaLnBrk="0" fontAlgn="base" hangingPunct="0">
              <a:spcBef>
                <a:spcPct val="30000"/>
              </a:spcBef>
              <a:spcAft>
                <a:spcPct val="0"/>
              </a:spcAft>
              <a:defRPr sz="1000">
                <a:solidFill>
                  <a:schemeClr val="tx1"/>
                </a:solidFill>
                <a:latin typeface="Calibri" charset="0"/>
                <a:ea typeface="MS PGothic" charset="-128"/>
              </a:defRPr>
            </a:lvl6pPr>
            <a:lvl7pPr marL="2971800" indent="-228600" defTabSz="777875" eaLnBrk="0" fontAlgn="base" hangingPunct="0">
              <a:spcBef>
                <a:spcPct val="30000"/>
              </a:spcBef>
              <a:spcAft>
                <a:spcPct val="0"/>
              </a:spcAft>
              <a:defRPr sz="1000">
                <a:solidFill>
                  <a:schemeClr val="tx1"/>
                </a:solidFill>
                <a:latin typeface="Calibri" charset="0"/>
                <a:ea typeface="MS PGothic" charset="-128"/>
              </a:defRPr>
            </a:lvl7pPr>
            <a:lvl8pPr marL="3429000" indent="-228600" defTabSz="777875" eaLnBrk="0" fontAlgn="base" hangingPunct="0">
              <a:spcBef>
                <a:spcPct val="30000"/>
              </a:spcBef>
              <a:spcAft>
                <a:spcPct val="0"/>
              </a:spcAft>
              <a:defRPr sz="1000">
                <a:solidFill>
                  <a:schemeClr val="tx1"/>
                </a:solidFill>
                <a:latin typeface="Calibri" charset="0"/>
                <a:ea typeface="MS PGothic" charset="-128"/>
              </a:defRPr>
            </a:lvl8pPr>
            <a:lvl9pPr marL="3886200" indent="-228600" defTabSz="777875" eaLnBrk="0" fontAlgn="base" hangingPunct="0">
              <a:spcBef>
                <a:spcPct val="30000"/>
              </a:spcBef>
              <a:spcAft>
                <a:spcPct val="0"/>
              </a:spcAft>
              <a:defRPr sz="1000">
                <a:solidFill>
                  <a:schemeClr val="tx1"/>
                </a:solidFill>
                <a:latin typeface="Calibri" charset="0"/>
                <a:ea typeface="MS PGothic" charset="-128"/>
              </a:defRPr>
            </a:lvl9pPr>
          </a:lstStyle>
          <a:p>
            <a:pPr>
              <a:spcBef>
                <a:spcPct val="0"/>
              </a:spcBef>
            </a:pPr>
            <a:fld id="{3822126E-CCD9-9944-ACEA-A87C1FB63577}" type="slidenum">
              <a:rPr lang="en-GB" altLang="en-US" sz="1100"/>
              <a:pPr>
                <a:spcBef>
                  <a:spcPct val="0"/>
                </a:spcBef>
              </a:pPr>
              <a:t>3</a:t>
            </a:fld>
            <a:endParaRPr lang="en-GB" altLang="en-US" sz="1100"/>
          </a:p>
        </p:txBody>
      </p:sp>
    </p:spTree>
    <p:extLst>
      <p:ext uri="{BB962C8B-B14F-4D97-AF65-F5344CB8AC3E}">
        <p14:creationId xmlns:p14="http://schemas.microsoft.com/office/powerpoint/2010/main" val="325936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1633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24</a:t>
            </a:fld>
            <a:endParaRPr lang="en-US"/>
          </a:p>
        </p:txBody>
      </p:sp>
    </p:spTree>
    <p:extLst>
      <p:ext uri="{BB962C8B-B14F-4D97-AF65-F5344CB8AC3E}">
        <p14:creationId xmlns:p14="http://schemas.microsoft.com/office/powerpoint/2010/main" val="1400882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Quadruple</a:t>
            </a:r>
            <a:r>
              <a:rPr lang="en-US" baseline="0" dirty="0"/>
              <a:t> “post” period</a:t>
            </a:r>
          </a:p>
          <a:p>
            <a:pPr marL="171450" indent="-171450">
              <a:buFontTx/>
              <a:buChar char="-"/>
            </a:pPr>
            <a:r>
              <a:rPr lang="en-US" baseline="0" dirty="0"/>
              <a:t>Post-Great Recession (2008)</a:t>
            </a:r>
          </a:p>
          <a:p>
            <a:pPr marL="171450" indent="-171450">
              <a:buFontTx/>
              <a:buChar char="-"/>
            </a:pPr>
            <a:r>
              <a:rPr lang="en-US" baseline="0" dirty="0"/>
              <a:t>Post-Oil Price collapse (2014)</a:t>
            </a:r>
          </a:p>
          <a:p>
            <a:pPr marL="171450" indent="-171450">
              <a:buFontTx/>
              <a:buChar char="-"/>
            </a:pPr>
            <a:r>
              <a:rPr lang="en-US" baseline="0" dirty="0"/>
              <a:t>Post-Paris Climate Agreement (2015)</a:t>
            </a:r>
          </a:p>
          <a:p>
            <a:pPr marL="171450" indent="-171450">
              <a:buFontTx/>
              <a:buChar char="-"/>
            </a:pPr>
            <a:r>
              <a:rPr lang="en-US" baseline="0" dirty="0"/>
              <a:t>Post-US Presidential Election (2016)</a:t>
            </a:r>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25</a:t>
            </a:fld>
            <a:endParaRPr lang="en-US"/>
          </a:p>
        </p:txBody>
      </p:sp>
    </p:spTree>
    <p:extLst>
      <p:ext uri="{BB962C8B-B14F-4D97-AF65-F5344CB8AC3E}">
        <p14:creationId xmlns:p14="http://schemas.microsoft.com/office/powerpoint/2010/main" val="3560530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India adds the equivalent of today’s European Union to its electricity generation by 2040, while China adds the equivalent of today’s United States</a:t>
            </a:r>
          </a:p>
          <a:p>
            <a:pPr>
              <a:defRPr/>
            </a:pPr>
            <a:endParaRPr lang="en-US" sz="1200" dirty="0"/>
          </a:p>
          <a:p>
            <a:pPr>
              <a:defRPr/>
            </a:pPr>
            <a:r>
              <a:rPr lang="en-US" sz="1200" b="1" kern="0" dirty="0">
                <a:solidFill>
                  <a:srgbClr val="00ADFB"/>
                </a:solidFill>
                <a:cs typeface="Arial" pitchFamily="34" charset="0"/>
              </a:rPr>
              <a:t>Electricity demand</a:t>
            </a:r>
          </a:p>
          <a:p>
            <a:pPr>
              <a:defRPr/>
            </a:pPr>
            <a:r>
              <a:rPr lang="en-US" sz="1000" kern="0" dirty="0">
                <a:solidFill>
                  <a:srgbClr val="002060"/>
                </a:solidFill>
                <a:cs typeface="Arial" pitchFamily="34" charset="0"/>
              </a:rPr>
              <a:t>Fastest-growing form of end-use energy consumption, rising 1.5% per year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55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0" dirty="0">
              <a:solidFill>
                <a:srgbClr val="002060"/>
              </a:solidFill>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095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Quadruple</a:t>
            </a:r>
            <a:r>
              <a:rPr lang="en-US" baseline="0" dirty="0"/>
              <a:t> “post” period</a:t>
            </a:r>
          </a:p>
          <a:p>
            <a:pPr marL="171450" indent="-171450">
              <a:buFontTx/>
              <a:buChar char="-"/>
            </a:pPr>
            <a:r>
              <a:rPr lang="en-US" baseline="0" dirty="0"/>
              <a:t>Post-Great Recession (2008)</a:t>
            </a:r>
          </a:p>
          <a:p>
            <a:pPr marL="171450" indent="-171450">
              <a:buFontTx/>
              <a:buChar char="-"/>
            </a:pPr>
            <a:r>
              <a:rPr lang="en-US" baseline="0" dirty="0"/>
              <a:t>Post-Oil Price collapse (2014)</a:t>
            </a:r>
          </a:p>
          <a:p>
            <a:pPr marL="171450" indent="-171450">
              <a:buFontTx/>
              <a:buChar char="-"/>
            </a:pPr>
            <a:r>
              <a:rPr lang="en-US" baseline="0" dirty="0"/>
              <a:t>Post-Paris Climate Agreement (2015)</a:t>
            </a:r>
          </a:p>
          <a:p>
            <a:pPr marL="171450" indent="-171450">
              <a:buFontTx/>
              <a:buChar char="-"/>
            </a:pPr>
            <a:r>
              <a:rPr lang="en-US" baseline="0" dirty="0"/>
              <a:t>Post-US Presidential Election (2016)</a:t>
            </a:r>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32</a:t>
            </a:fld>
            <a:endParaRPr lang="en-US"/>
          </a:p>
        </p:txBody>
      </p:sp>
    </p:spTree>
    <p:extLst>
      <p:ext uri="{BB962C8B-B14F-4D97-AF65-F5344CB8AC3E}">
        <p14:creationId xmlns:p14="http://schemas.microsoft.com/office/powerpoint/2010/main" val="3560530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Emissions dropped in United States, United Kingdom, Mexico and Japan. The biggest decline drop came from the United States, mainly because of higher deployment of renewables.</a:t>
            </a:r>
          </a:p>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33</a:t>
            </a:fld>
            <a:endParaRPr lang="en-US"/>
          </a:p>
        </p:txBody>
      </p:sp>
    </p:spTree>
    <p:extLst>
      <p:ext uri="{BB962C8B-B14F-4D97-AF65-F5344CB8AC3E}">
        <p14:creationId xmlns:p14="http://schemas.microsoft.com/office/powerpoint/2010/main" val="3905611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causing disruptions, security threats, and creating poverty</a:t>
            </a:r>
          </a:p>
          <a:p>
            <a:r>
              <a:rPr lang="en-US" dirty="0"/>
              <a:t>Over 1 billion still do not have electricity access</a:t>
            </a:r>
            <a:br>
              <a:rPr lang="en-US" dirty="0"/>
            </a:br>
            <a:r>
              <a:rPr lang="en-US" dirty="0"/>
              <a:t>Premature deaths from bad air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212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X2 more efficient in energy use</a:t>
            </a:r>
          </a:p>
          <a:p>
            <a:r>
              <a:rPr lang="en-US" dirty="0"/>
              <a:t>1 billion cars globally today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0989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UN Framework Convention on Climate Change (UNFCCC) agreed to in 1992</a:t>
            </a:r>
          </a:p>
          <a:p>
            <a:endParaRPr lang="en-US" sz="2400" dirty="0"/>
          </a:p>
          <a:p>
            <a:r>
              <a:rPr lang="en-US" sz="2400" dirty="0"/>
              <a:t>Kyoto Protocol went into force in 2005</a:t>
            </a:r>
          </a:p>
          <a:p>
            <a:endParaRPr lang="en-US" sz="2400" dirty="0"/>
          </a:p>
          <a:p>
            <a:r>
              <a:rPr lang="en-US" sz="2400" dirty="0"/>
              <a:t>Incremental progress each year since 2007</a:t>
            </a:r>
          </a:p>
          <a:p>
            <a:pPr lvl="1"/>
            <a:r>
              <a:rPr lang="en-US" sz="2400" dirty="0"/>
              <a:t>Break down the Kyoto Protocol structure</a:t>
            </a:r>
          </a:p>
          <a:p>
            <a:pPr lvl="1"/>
            <a:r>
              <a:rPr lang="en-US" sz="2400" dirty="0"/>
              <a:t>Incorporate issues beyond mitigation (adaptation, finance, technology transfer)</a:t>
            </a:r>
          </a:p>
          <a:p>
            <a:pPr lvl="1"/>
            <a:r>
              <a:rPr lang="en-US" sz="2400" dirty="0"/>
              <a:t>Increase participation and ambition</a:t>
            </a:r>
          </a:p>
          <a:p>
            <a:pPr marL="465887" lvl="1"/>
            <a:endParaRPr lang="en-US" sz="2400" dirty="0"/>
          </a:p>
          <a:p>
            <a:r>
              <a:rPr lang="en-US" sz="2400" dirty="0"/>
              <a:t>Most see Paris outcome as incremental as well though rhetoric suggests otherwise</a:t>
            </a:r>
          </a:p>
          <a:p>
            <a:endParaRPr lang="en-US" dirty="0"/>
          </a:p>
        </p:txBody>
      </p:sp>
      <p:sp>
        <p:nvSpPr>
          <p:cNvPr id="4" name="Slide Number Placeholder 3"/>
          <p:cNvSpPr>
            <a:spLocks noGrp="1"/>
          </p:cNvSpPr>
          <p:nvPr>
            <p:ph type="sldNum" sz="quarter" idx="10"/>
          </p:nvPr>
        </p:nvSpPr>
        <p:spPr/>
        <p:txBody>
          <a:bodyPr/>
          <a:lstStyle/>
          <a:p>
            <a:fld id="{193B832F-850B-4DDA-9D9A-CCAC0AA8E224}" type="slidenum">
              <a:rPr lang="en-US" smtClean="0"/>
              <a:t>37</a:t>
            </a:fld>
            <a:endParaRPr lang="en-US"/>
          </a:p>
        </p:txBody>
      </p:sp>
    </p:spTree>
    <p:extLst>
      <p:ext uri="{BB962C8B-B14F-4D97-AF65-F5344CB8AC3E}">
        <p14:creationId xmlns:p14="http://schemas.microsoft.com/office/powerpoint/2010/main" val="319799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 OF CONSENUS IN OUTLOOK</a:t>
            </a:r>
          </a:p>
        </p:txBody>
      </p:sp>
      <p:sp>
        <p:nvSpPr>
          <p:cNvPr id="4" name="Slide Number Placeholder 3"/>
          <p:cNvSpPr>
            <a:spLocks noGrp="1"/>
          </p:cNvSpPr>
          <p:nvPr>
            <p:ph type="sldNum" sz="quarter" idx="10"/>
          </p:nvPr>
        </p:nvSpPr>
        <p:spPr/>
        <p:txBody>
          <a:bodyPr/>
          <a:lstStyle/>
          <a:p>
            <a:fld id="{3DD11440-BF2E-4D18-A9C1-353A9D3C3987}" type="slidenum">
              <a:rPr lang="en-US" smtClean="0"/>
              <a:t>6</a:t>
            </a:fld>
            <a:endParaRPr lang="en-US"/>
          </a:p>
        </p:txBody>
      </p:sp>
    </p:spTree>
    <p:extLst>
      <p:ext uri="{BB962C8B-B14F-4D97-AF65-F5344CB8AC3E}">
        <p14:creationId xmlns:p14="http://schemas.microsoft.com/office/powerpoint/2010/main" val="1132738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Quadruple</a:t>
            </a:r>
            <a:r>
              <a:rPr lang="en-US" baseline="0" dirty="0"/>
              <a:t> “post” period</a:t>
            </a:r>
          </a:p>
          <a:p>
            <a:pPr marL="171450" indent="-171450">
              <a:buFontTx/>
              <a:buChar char="-"/>
            </a:pPr>
            <a:r>
              <a:rPr lang="en-US" baseline="0" dirty="0"/>
              <a:t>Post-Great Recession (2008)</a:t>
            </a:r>
          </a:p>
          <a:p>
            <a:pPr marL="171450" indent="-171450">
              <a:buFontTx/>
              <a:buChar char="-"/>
            </a:pPr>
            <a:r>
              <a:rPr lang="en-US" baseline="0" dirty="0"/>
              <a:t>Post-Oil Price collapse (2014)</a:t>
            </a:r>
          </a:p>
          <a:p>
            <a:pPr marL="171450" indent="-171450">
              <a:buFontTx/>
              <a:buChar char="-"/>
            </a:pPr>
            <a:r>
              <a:rPr lang="en-US" baseline="0" dirty="0"/>
              <a:t>Post-Paris Climate Agreement (2015)</a:t>
            </a:r>
          </a:p>
          <a:p>
            <a:pPr marL="171450" indent="-171450">
              <a:buFontTx/>
              <a:buChar char="-"/>
            </a:pPr>
            <a:r>
              <a:rPr lang="en-US" baseline="0" dirty="0"/>
              <a:t>Post-US Presidential Election (2016)</a:t>
            </a:r>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39</a:t>
            </a:fld>
            <a:endParaRPr lang="en-US"/>
          </a:p>
        </p:txBody>
      </p:sp>
    </p:spTree>
    <p:extLst>
      <p:ext uri="{BB962C8B-B14F-4D97-AF65-F5344CB8AC3E}">
        <p14:creationId xmlns:p14="http://schemas.microsoft.com/office/powerpoint/2010/main" val="3560530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Quadruple</a:t>
            </a:r>
            <a:r>
              <a:rPr lang="en-US" baseline="0" dirty="0"/>
              <a:t> “post” period</a:t>
            </a:r>
          </a:p>
          <a:p>
            <a:pPr marL="171450" indent="-171450">
              <a:buFontTx/>
              <a:buChar char="-"/>
            </a:pPr>
            <a:r>
              <a:rPr lang="en-US" baseline="0" dirty="0"/>
              <a:t>Post-Great Recession (2008)</a:t>
            </a:r>
          </a:p>
          <a:p>
            <a:pPr marL="171450" indent="-171450">
              <a:buFontTx/>
              <a:buChar char="-"/>
            </a:pPr>
            <a:r>
              <a:rPr lang="en-US" baseline="0" dirty="0"/>
              <a:t>Post-Oil Price collapse (2014)</a:t>
            </a:r>
          </a:p>
          <a:p>
            <a:pPr marL="171450" indent="-171450">
              <a:buFontTx/>
              <a:buChar char="-"/>
            </a:pPr>
            <a:r>
              <a:rPr lang="en-US" baseline="0" dirty="0"/>
              <a:t>Post-Paris Climate Agreement (2015)</a:t>
            </a:r>
          </a:p>
          <a:p>
            <a:pPr marL="171450" indent="-171450">
              <a:buFontTx/>
              <a:buChar char="-"/>
            </a:pPr>
            <a:r>
              <a:rPr lang="en-US" baseline="0" dirty="0"/>
              <a:t>Post-US Presidential Election (2016)</a:t>
            </a:r>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41</a:t>
            </a:fld>
            <a:endParaRPr lang="en-US"/>
          </a:p>
        </p:txBody>
      </p:sp>
    </p:spTree>
    <p:extLst>
      <p:ext uri="{BB962C8B-B14F-4D97-AF65-F5344CB8AC3E}">
        <p14:creationId xmlns:p14="http://schemas.microsoft.com/office/powerpoint/2010/main" val="3560530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Quadruple</a:t>
            </a:r>
            <a:r>
              <a:rPr lang="en-US" baseline="0" dirty="0"/>
              <a:t> “post” period</a:t>
            </a:r>
          </a:p>
          <a:p>
            <a:pPr marL="171450" indent="-171450">
              <a:buFontTx/>
              <a:buChar char="-"/>
            </a:pPr>
            <a:r>
              <a:rPr lang="en-US" baseline="0" dirty="0"/>
              <a:t>Post-Great Recession (2008)</a:t>
            </a:r>
          </a:p>
          <a:p>
            <a:pPr marL="171450" indent="-171450">
              <a:buFontTx/>
              <a:buChar char="-"/>
            </a:pPr>
            <a:r>
              <a:rPr lang="en-US" baseline="0" dirty="0"/>
              <a:t>Post-Oil Price collapse (2014)</a:t>
            </a:r>
          </a:p>
          <a:p>
            <a:pPr marL="171450" indent="-171450">
              <a:buFontTx/>
              <a:buChar char="-"/>
            </a:pPr>
            <a:r>
              <a:rPr lang="en-US" baseline="0" dirty="0"/>
              <a:t>Post-Paris Climate Agreement (2015)</a:t>
            </a:r>
          </a:p>
          <a:p>
            <a:pPr marL="171450" indent="-171450">
              <a:buFontTx/>
              <a:buChar char="-"/>
            </a:pPr>
            <a:r>
              <a:rPr lang="en-US" baseline="0" dirty="0"/>
              <a:t>Post-US Presidential Election (2016)</a:t>
            </a:r>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43</a:t>
            </a:fld>
            <a:endParaRPr lang="en-US"/>
          </a:p>
        </p:txBody>
      </p:sp>
    </p:spTree>
    <p:extLst>
      <p:ext uri="{BB962C8B-B14F-4D97-AF65-F5344CB8AC3E}">
        <p14:creationId xmlns:p14="http://schemas.microsoft.com/office/powerpoint/2010/main" val="3560530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4469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46</a:t>
            </a:fld>
            <a:endParaRPr lang="en-US"/>
          </a:p>
        </p:txBody>
      </p:sp>
    </p:spTree>
    <p:extLst>
      <p:ext uri="{BB962C8B-B14F-4D97-AF65-F5344CB8AC3E}">
        <p14:creationId xmlns:p14="http://schemas.microsoft.com/office/powerpoint/2010/main" val="1197118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449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0563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373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5038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28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CD5FA0"/>
                </a:solidFill>
                <a:latin typeface="Arial" panose="020B0604020202020204" pitchFamily="34" charset="0"/>
                <a:ea typeface="ヒラギノ角ゴ Pro W3" pitchFamily="1" charset="-128"/>
                <a:cs typeface="+mn-cs"/>
              </a:rPr>
              <a:t>Oil</a:t>
            </a:r>
            <a:r>
              <a:rPr lang="en-US" sz="1200" kern="1200" dirty="0">
                <a:solidFill>
                  <a:srgbClr val="CD5FA0"/>
                </a:solidFill>
                <a:latin typeface="Arial" panose="020B0604020202020204" pitchFamily="34" charset="0"/>
                <a:ea typeface="ヒラギノ角ゴ Pro W3" pitchFamily="1" charset="-128"/>
                <a:cs typeface="+mn-cs"/>
              </a:rPr>
              <a:t>: Growth of EVs, greater fuel switching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CD5FA0"/>
                </a:solidFill>
                <a:latin typeface="Arial" panose="020B0604020202020204" pitchFamily="34" charset="0"/>
                <a:ea typeface="ヒラギノ角ゴ Pro W3" pitchFamily="1" charset="-128"/>
              </a:rPr>
              <a:t>Coal</a:t>
            </a:r>
            <a:r>
              <a:rPr lang="en-US" sz="1200" dirty="0">
                <a:solidFill>
                  <a:srgbClr val="CD5FA0"/>
                </a:solidFill>
                <a:latin typeface="Arial" panose="020B0604020202020204" pitchFamily="34" charset="0"/>
                <a:ea typeface="ヒラギノ角ゴ Pro W3" pitchFamily="1" charset="-128"/>
              </a:rPr>
              <a:t>: More rapid global phase-out of high-carbon fuel</a:t>
            </a:r>
            <a:endParaRPr kumimoji="0" lang="en-US" sz="1200" b="0" i="0" u="none" strike="noStrike" cap="none" normalizeH="0" baseline="0" dirty="0">
              <a:ln>
                <a:noFill/>
              </a:ln>
              <a:solidFill>
                <a:schemeClr val="tx1"/>
              </a:solidFill>
              <a:effectLst/>
              <a:latin typeface="Arial" panose="020B0604020202020204" pitchFamily="34" charset="0"/>
              <a:ea typeface="ヒラギノ角ゴ Pro W3" pitchFamily="1" charset="-128"/>
            </a:endParaRPr>
          </a:p>
          <a:p>
            <a:r>
              <a:rPr lang="en-US" sz="1200" b="1" dirty="0">
                <a:solidFill>
                  <a:srgbClr val="FB8800"/>
                </a:solidFill>
                <a:latin typeface="Arial" panose="020B0604020202020204" pitchFamily="34" charset="0"/>
                <a:ea typeface="ヒラギノ角ゴ Pro W3" pitchFamily="1" charset="-128"/>
              </a:rPr>
              <a:t>Nuclear</a:t>
            </a:r>
            <a:r>
              <a:rPr lang="en-US" sz="1200" dirty="0">
                <a:solidFill>
                  <a:srgbClr val="FB8800"/>
                </a:solidFill>
                <a:latin typeface="Arial" panose="020B0604020202020204" pitchFamily="34" charset="0"/>
                <a:ea typeface="ヒラギノ角ゴ Pro W3" pitchFamily="1" charset="-128"/>
              </a:rPr>
              <a:t>: Growing backlash after </a:t>
            </a:r>
            <a:r>
              <a:rPr lang="en-US" sz="1200" dirty="0" err="1">
                <a:solidFill>
                  <a:srgbClr val="FB8800"/>
                </a:solidFill>
                <a:latin typeface="Arial" panose="020B0604020202020204" pitchFamily="34" charset="0"/>
                <a:ea typeface="ヒラギノ角ゴ Pro W3" pitchFamily="1" charset="-128"/>
              </a:rPr>
              <a:t>Fukashima</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0738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t>Economic / population growth trends</a:t>
            </a:r>
          </a:p>
          <a:p>
            <a:pPr>
              <a:buFont typeface="Arial" panose="020B0604020202020204" pitchFamily="34" charset="0"/>
              <a:buChar char="•"/>
            </a:pPr>
            <a:r>
              <a:rPr lang="en-US" sz="1200" dirty="0"/>
              <a:t>Innovations in Buildings / Industry / Transportation efficiency</a:t>
            </a:r>
          </a:p>
          <a:p>
            <a:pPr>
              <a:buFont typeface="Arial" panose="020B0604020202020204" pitchFamily="34" charset="0"/>
              <a:buChar char="•"/>
            </a:pPr>
            <a:r>
              <a:rPr lang="en-US" sz="1200" dirty="0"/>
              <a:t>Electric vehicles / Autonomous vehicles</a:t>
            </a:r>
          </a:p>
          <a:p>
            <a:pPr>
              <a:buFont typeface="Arial" panose="020B0604020202020204" pitchFamily="34" charset="0"/>
              <a:buChar char="•"/>
            </a:pPr>
            <a:r>
              <a:rPr lang="en-US" sz="1200" dirty="0"/>
              <a:t>Wind / Solar cost reductions</a:t>
            </a:r>
          </a:p>
          <a:p>
            <a:pPr>
              <a:buFont typeface="Arial" panose="020B0604020202020204" pitchFamily="34" charset="0"/>
              <a:buChar char="•"/>
            </a:pPr>
            <a:r>
              <a:rPr lang="en-US" sz="1200" dirty="0"/>
              <a:t>Utility and grid-scale batteries / super-grids / distributed power</a:t>
            </a:r>
          </a:p>
          <a:p>
            <a:pPr>
              <a:buFont typeface="Arial" panose="020B0604020202020204" pitchFamily="34" charset="0"/>
              <a:buChar char="•"/>
            </a:pPr>
            <a:r>
              <a:rPr lang="en-US" sz="1200" dirty="0"/>
              <a:t>Shale – enhanced recovery rates</a:t>
            </a:r>
          </a:p>
          <a:p>
            <a:pPr>
              <a:buFont typeface="Arial" panose="020B0604020202020204" pitchFamily="34" charset="0"/>
              <a:buChar char="•"/>
            </a:pPr>
            <a:r>
              <a:rPr lang="en-US" sz="1200" dirty="0"/>
              <a:t>Automated drilling /smarter completions and tie-ins</a:t>
            </a:r>
          </a:p>
          <a:p>
            <a:pPr>
              <a:buFont typeface="Arial" panose="020B0604020202020204" pitchFamily="34" charset="0"/>
              <a:buChar char="•"/>
            </a:pPr>
            <a:r>
              <a:rPr lang="en-US" sz="1200" dirty="0"/>
              <a:t>Carbon tax, fee / Carbon capture, use, and sequestration (CCUS)</a:t>
            </a:r>
          </a:p>
          <a:p>
            <a:pPr>
              <a:buFont typeface="Arial" panose="020B0604020202020204" pitchFamily="34" charset="0"/>
              <a:buChar char="•"/>
            </a:pPr>
            <a:r>
              <a:rPr lang="en-US" sz="1200" dirty="0"/>
              <a:t>Nuclear: Small Modular Reactors (SMRs) / Fusion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676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 </a:t>
            </a:r>
            <a:r>
              <a:rPr lang="en-US" b="0" dirty="0"/>
              <a:t>- Non-Profit, Bipartisan, Centrist American Policy Research Institution (“think tank”), founded in 1962</a:t>
            </a:r>
          </a:p>
          <a:p>
            <a:pPr>
              <a:buFont typeface="Arial" panose="020B0604020202020204" pitchFamily="34" charset="0"/>
              <a:buChar char="•"/>
            </a:pPr>
            <a:r>
              <a:rPr lang="en-US" b="0" dirty="0"/>
              <a:t>Core Mission: Provide rigorous, independent, thoughtful analysis to help policymakers make better informed decisions</a:t>
            </a:r>
          </a:p>
          <a:p>
            <a:pPr>
              <a:buFont typeface="Arial" panose="020B0604020202020204" pitchFamily="34" charset="0"/>
              <a:buChar char="•"/>
            </a:pPr>
            <a:r>
              <a:rPr lang="en-US" b="0" dirty="0"/>
              <a:t>Also mobilize expertise, build networks, convene public and private workshops and sessions to catalyze action and help shape the policy agenda</a:t>
            </a:r>
          </a:p>
          <a:p>
            <a:pPr>
              <a:buFont typeface="Arial" panose="020B0604020202020204" pitchFamily="34" charset="0"/>
              <a:buChar char="•"/>
            </a:pPr>
            <a:r>
              <a:rPr lang="en-US" b="0" dirty="0"/>
              <a:t>Of 6,800 think tanks globally, CSIS rated #1 for Defense &amp; National Security for the past 6 years</a:t>
            </a:r>
          </a:p>
          <a:p>
            <a:pPr>
              <a:buFont typeface="Arial" panose="020B0604020202020204" pitchFamily="34" charset="0"/>
              <a:buChar char="•"/>
            </a:pPr>
            <a:r>
              <a:rPr lang="en-US" b="0" dirty="0"/>
              <a:t>…and do that on the strength of 200+ full time scholars with varied public and private sector backgrounds &amp; expertise</a:t>
            </a:r>
          </a:p>
          <a:p>
            <a:pPr>
              <a:buFont typeface="Arial" panose="020B0604020202020204" pitchFamily="34" charset="0"/>
              <a:buChar char="•"/>
            </a:pPr>
            <a:r>
              <a:rPr lang="en-US" b="0" dirty="0"/>
              <a:t>Plus a wide range of non-resident affiliates</a:t>
            </a:r>
          </a:p>
          <a:p>
            <a:pPr>
              <a:buFont typeface="Arial" panose="020B0604020202020204" pitchFamily="34" charset="0"/>
              <a:buChar char="•"/>
            </a:pPr>
            <a:r>
              <a:rPr lang="en-US" b="0" dirty="0"/>
              <a:t>Program areas range from International Affairs/National Security to Global Health, Energy, Trade, Cyber and Regional Expertise </a:t>
            </a:r>
          </a:p>
          <a:p>
            <a:pPr>
              <a:buFont typeface="Arial" panose="020B0604020202020204" pitchFamily="34" charset="0"/>
              <a:buNone/>
            </a:pPr>
            <a:endParaRPr lang="en-US" b="0" dirty="0"/>
          </a:p>
          <a:p>
            <a:pPr>
              <a:buFont typeface="Arial" panose="020B0604020202020204" pitchFamily="34" charset="0"/>
              <a:buChar char="•"/>
            </a:pPr>
            <a:r>
              <a:rPr lang="en-US" b="0" dirty="0"/>
              <a:t>Trustees and Advisory Boards include a “Who’s Who” of foreign &amp; public policy thought leaders as well as philanthropists and corporate executives</a:t>
            </a:r>
          </a:p>
          <a:p>
            <a:pPr>
              <a:buFont typeface="Arial" panose="020B0604020202020204" pitchFamily="34" charset="0"/>
              <a:buChar char="•"/>
            </a:pPr>
            <a:r>
              <a:rPr lang="en-US" b="0" dirty="0"/>
              <a:t>Funding comes from government, foundations, individuals, and corporate sponsors</a:t>
            </a:r>
          </a:p>
          <a:p>
            <a:pPr>
              <a:buFont typeface="Arial" panose="020B0604020202020204" pitchFamily="34" charset="0"/>
              <a:buChar char="•"/>
            </a:pPr>
            <a:r>
              <a:rPr lang="en-US" b="0" dirty="0"/>
              <a:t>Reports and projects available to the public and we retain intellectual control over content</a:t>
            </a:r>
          </a:p>
          <a:p>
            <a:pPr>
              <a:buFont typeface="Arial" panose="020B0604020202020204" pitchFamily="34" charset="0"/>
              <a:buChar char="•"/>
            </a:pPr>
            <a:r>
              <a:rPr lang="en-US" b="0" dirty="0"/>
              <a:t>Available through the internet, social and print media, podcasts/</a:t>
            </a:r>
            <a:r>
              <a:rPr lang="en-US" b="0" dirty="0" err="1"/>
              <a:t>itunes</a:t>
            </a:r>
            <a:r>
              <a:rPr lang="en-US" b="0" dirty="0"/>
              <a:t>, and expert testimony before Congress </a:t>
            </a:r>
          </a:p>
          <a:p>
            <a:pPr>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53</a:t>
            </a:fld>
            <a:endParaRPr lang="en-US"/>
          </a:p>
        </p:txBody>
      </p:sp>
    </p:spTree>
    <p:extLst>
      <p:ext uri="{BB962C8B-B14F-4D97-AF65-F5344CB8AC3E}">
        <p14:creationId xmlns:p14="http://schemas.microsoft.com/office/powerpoint/2010/main" val="356514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4165"/>
                </a:solidFill>
              </a:rPr>
              <a:t>Although population and per capita output continue to rise, energy and carbon intensity are projected to continue to fall in the EIA Reference Case</a:t>
            </a:r>
            <a:endParaRPr lang="en-US" dirty="0"/>
          </a:p>
        </p:txBody>
      </p:sp>
      <p:sp>
        <p:nvSpPr>
          <p:cNvPr id="4" name="Slide Number Placeholder 3"/>
          <p:cNvSpPr>
            <a:spLocks noGrp="1"/>
          </p:cNvSpPr>
          <p:nvPr>
            <p:ph type="sldNum" sz="quarter" idx="10"/>
          </p:nvPr>
        </p:nvSpPr>
        <p:spPr/>
        <p:txBody>
          <a:bodyPr/>
          <a:lstStyle/>
          <a:p>
            <a:fld id="{3DD11440-BF2E-4D18-A9C1-353A9D3C3987}" type="slidenum">
              <a:rPr lang="en-US" smtClean="0"/>
              <a:t>8</a:t>
            </a:fld>
            <a:endParaRPr lang="en-US"/>
          </a:p>
        </p:txBody>
      </p:sp>
    </p:spTree>
    <p:extLst>
      <p:ext uri="{BB962C8B-B14F-4D97-AF65-F5344CB8AC3E}">
        <p14:creationId xmlns:p14="http://schemas.microsoft.com/office/powerpoint/2010/main" val="216261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of demand map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1808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462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4165"/>
                </a:solidFill>
              </a:rPr>
              <a:t>In the EIA Reference Case, renewables and natural gas provide much of the growth in electricity generation with their combined share of the total rising to 57% in 2040</a:t>
            </a:r>
          </a:p>
          <a:p>
            <a:endParaRPr lang="en-US" sz="1200" dirty="0">
              <a:solidFill>
                <a:srgbClr val="004165"/>
              </a:solidFill>
            </a:endParaRPr>
          </a:p>
          <a:p>
            <a:r>
              <a:rPr lang="en-US" dirty="0"/>
              <a:t>China, India &amp; the US lead the charge for solar PV, while Europe is a frontrunner for onshore &amp; offshore wind: rising shares of solar &amp; wind require more flexibility to match power demand &amp; supply</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39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4165"/>
                </a:solidFill>
              </a:rPr>
              <a:t>Wind and solar dominate growth in renewables and represent two-thirds of related capacity additions by 2040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11440-BF2E-4D18-A9C1-353A9D3C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704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4F90AF-F798-4927-9C23-E82B79A44811}"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303363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F90AF-F798-4927-9C23-E82B79A44811}"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13931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F90AF-F798-4927-9C23-E82B79A44811}"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130021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Placeholders v2">
    <p:spTree>
      <p:nvGrpSpPr>
        <p:cNvPr id="1" name=""/>
        <p:cNvGrpSpPr/>
        <p:nvPr/>
      </p:nvGrpSpPr>
      <p:grpSpPr>
        <a:xfrm>
          <a:off x="0" y="0"/>
          <a:ext cx="0" cy="0"/>
          <a:chOff x="0" y="0"/>
          <a:chExt cx="0" cy="0"/>
        </a:xfrm>
      </p:grpSpPr>
      <p:sp>
        <p:nvSpPr>
          <p:cNvPr id="9" name="Footer Placeholder 8"/>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851070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ft_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759131"/>
      </p:ext>
    </p:extLst>
  </p:cSld>
  <p:clrMapOvr>
    <a:masterClrMapping/>
  </p:clrMapOvr>
  <p:extLst mod="1">
    <p:ext uri="{DCECCB84-F9BA-43D5-87BE-67443E8EF086}">
      <p15:sldGuideLst xmlns:p15="http://schemas.microsoft.com/office/powerpoint/2012/main">
        <p15:guide id="1" pos="7436">
          <p15:clr>
            <a:srgbClr val="FBAE40"/>
          </p15:clr>
        </p15:guide>
        <p15:guide id="2" pos="8396">
          <p15:clr>
            <a:srgbClr val="FBAE40"/>
          </p15:clr>
        </p15:guide>
        <p15:guide id="3" orient="horz" pos="6490">
          <p15:clr>
            <a:srgbClr val="FBAE40"/>
          </p15:clr>
        </p15:guide>
        <p15:guide id="4" orient="horz" pos="1114">
          <p15:clr>
            <a:srgbClr val="FBAE40"/>
          </p15:clr>
        </p15:guide>
        <p15:guide id="5" pos="12428">
          <p15:clr>
            <a:srgbClr val="FBAE40"/>
          </p15:clr>
        </p15:guide>
        <p15:guide id="6" pos="81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olar + Win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0" y="3"/>
            <a:ext cx="12192000" cy="6356349"/>
          </a:xfrm>
          <a:prstGeom prst="rect">
            <a:avLst/>
          </a:prstGeom>
          <a:solidFill>
            <a:schemeClr val="accent1">
              <a:lumMod val="60000"/>
              <a:lumOff val="4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6356354"/>
            <a:ext cx="12192000" cy="50164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9038365" y="6437898"/>
            <a:ext cx="2787875" cy="338554"/>
          </a:xfrm>
          <a:prstGeom prst="rect">
            <a:avLst/>
          </a:prstGeom>
          <a:noFill/>
        </p:spPr>
        <p:txBody>
          <a:bodyPr wrap="square" rtlCol="0">
            <a:spAutoFit/>
          </a:bodyPr>
          <a:lstStyle/>
          <a:p>
            <a:pPr algn="r"/>
            <a:fld id="{2386CC97-5C73-4EEC-A882-33BF5838C8E1}" type="slidenum">
              <a:rPr lang="en-US" sz="1600" b="1" smtClean="0">
                <a:solidFill>
                  <a:schemeClr val="bg1"/>
                </a:solidFill>
                <a:latin typeface="Century Gothic" panose="020B0502020202020204" pitchFamily="34" charset="0"/>
              </a:rPr>
              <a:pPr algn="r"/>
              <a:t>‹#›</a:t>
            </a:fld>
            <a:endParaRPr lang="en-US" sz="1600" b="1" dirty="0">
              <a:solidFill>
                <a:schemeClr val="bg1"/>
              </a:solidFill>
              <a:latin typeface="Century Gothic" panose="020B0502020202020204" pitchFamily="34" charset="0"/>
            </a:endParaRPr>
          </a:p>
        </p:txBody>
      </p:sp>
      <p:sp>
        <p:nvSpPr>
          <p:cNvPr id="11" name="Title 1"/>
          <p:cNvSpPr>
            <a:spLocks noGrp="1"/>
          </p:cNvSpPr>
          <p:nvPr>
            <p:ph type="title" hasCustomPrompt="1"/>
          </p:nvPr>
        </p:nvSpPr>
        <p:spPr>
          <a:xfrm>
            <a:off x="381001" y="246793"/>
            <a:ext cx="11445241" cy="807458"/>
          </a:xfrm>
          <a:prstGeom prst="rect">
            <a:avLst/>
          </a:prstGeom>
          <a:effectLst/>
        </p:spPr>
        <p:txBody>
          <a:bodyPr>
            <a:noAutofit/>
          </a:bodyPr>
          <a:lstStyle>
            <a:lvl1pPr>
              <a:defRPr lang="en-US" sz="4800" b="1" kern="1200" dirty="0">
                <a:solidFill>
                  <a:schemeClr val="bg1"/>
                </a:solidFill>
                <a:effectLst/>
                <a:latin typeface="Segoe UI" panose="020B0502040204020203" pitchFamily="34" charset="0"/>
                <a:ea typeface="Segoe UI" panose="020B0502040204020203" pitchFamily="34" charset="0"/>
                <a:cs typeface="Segoe UI" panose="020B0502040204020203" pitchFamily="34" charset="0"/>
              </a:defRPr>
            </a:lvl1pPr>
          </a:lstStyle>
          <a:p>
            <a:r>
              <a:rPr lang="en-US" dirty="0"/>
              <a:t>Slide Title</a:t>
            </a:r>
          </a:p>
        </p:txBody>
      </p:sp>
      <p:sp>
        <p:nvSpPr>
          <p:cNvPr id="13" name="Rectangle 12"/>
          <p:cNvSpPr/>
          <p:nvPr userDrawn="1"/>
        </p:nvSpPr>
        <p:spPr>
          <a:xfrm>
            <a:off x="373381" y="1172887"/>
            <a:ext cx="1144524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p:cNvSpPr>
            <a:spLocks noGrp="1"/>
          </p:cNvSpPr>
          <p:nvPr>
            <p:ph idx="1"/>
          </p:nvPr>
        </p:nvSpPr>
        <p:spPr>
          <a:xfrm>
            <a:off x="381000" y="1461053"/>
            <a:ext cx="11445240" cy="4661452"/>
          </a:xfrm>
          <a:prstGeom prst="rect">
            <a:avLst/>
          </a:prstGeom>
        </p:spPr>
        <p:txBody>
          <a:bodyPr/>
          <a:lstStyle>
            <a:lvl1pPr>
              <a:defRPr sz="2800">
                <a:solidFill>
                  <a:schemeClr val="bg1"/>
                </a:solidFill>
                <a:latin typeface="Century Gothic" panose="020B0502020202020204" pitchFamily="34" charset="0"/>
              </a:defRPr>
            </a:lvl1pPr>
            <a:lvl2pPr>
              <a:defRPr>
                <a:solidFill>
                  <a:srgbClr val="1F4E79"/>
                </a:solidFill>
                <a:latin typeface="Century Gothic" panose="020B0502020202020204" pitchFamily="34" charset="0"/>
              </a:defRPr>
            </a:lvl2pPr>
            <a:lvl3pPr>
              <a:defRPr>
                <a:solidFill>
                  <a:srgbClr val="1F4E79"/>
                </a:solidFill>
                <a:latin typeface="Century Gothic" panose="020B0502020202020204" pitchFamily="34" charset="0"/>
              </a:defRPr>
            </a:lvl3pPr>
            <a:lvl4pPr>
              <a:defRPr>
                <a:solidFill>
                  <a:srgbClr val="1F4E79"/>
                </a:solidFill>
                <a:latin typeface="Century Gothic" panose="020B0502020202020204" pitchFamily="34" charset="0"/>
              </a:defRPr>
            </a:lvl4pPr>
            <a:lvl5pPr>
              <a:defRPr>
                <a:solidFill>
                  <a:srgbClr val="1F4E79"/>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2" y="6466977"/>
            <a:ext cx="2036377" cy="280396"/>
          </a:xfrm>
          <a:prstGeom prst="rect">
            <a:avLst/>
          </a:prstGeom>
        </p:spPr>
      </p:pic>
    </p:spTree>
    <p:extLst>
      <p:ext uri="{BB962C8B-B14F-4D97-AF65-F5344CB8AC3E}">
        <p14:creationId xmlns:p14="http://schemas.microsoft.com/office/powerpoint/2010/main" val="278312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F90AF-F798-4927-9C23-E82B79A44811}"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1110639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4F90AF-F798-4927-9C23-E82B79A44811}" type="datetimeFigureOut">
              <a:rPr lang="en-US" smtClean="0"/>
              <a:t>4/11/2018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2898150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4F90AF-F798-4927-9C23-E82B79A44811}" type="datetimeFigureOut">
              <a:rPr lang="en-US" smtClean="0"/>
              <a:t>4/11/2018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56562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4F90AF-F798-4927-9C23-E82B79A44811}" type="datetimeFigureOut">
              <a:rPr lang="en-US" smtClean="0"/>
              <a:t>4/11/2018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2666264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4F90AF-F798-4927-9C23-E82B79A44811}" type="datetimeFigureOut">
              <a:rPr lang="en-US" smtClean="0"/>
              <a:t>4/11/2018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3592555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F90AF-F798-4927-9C23-E82B79A44811}" type="datetimeFigureOut">
              <a:rPr lang="en-US" smtClean="0"/>
              <a:t>4/11/2018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268876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4F90AF-F798-4927-9C23-E82B79A44811}" type="datetimeFigureOut">
              <a:rPr lang="en-US" smtClean="0"/>
              <a:t>4/11/2018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177595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4F90AF-F798-4927-9C23-E82B79A44811}" type="datetimeFigureOut">
              <a:rPr lang="en-US" smtClean="0"/>
              <a:t>4/11/2018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37CB5-E770-413D-BE20-A1EE0A1DC0A9}" type="slidenum">
              <a:rPr lang="en-US" smtClean="0"/>
              <a:t>‹#›</a:t>
            </a:fld>
            <a:endParaRPr lang="en-US"/>
          </a:p>
        </p:txBody>
      </p:sp>
    </p:spTree>
    <p:extLst>
      <p:ext uri="{BB962C8B-B14F-4D97-AF65-F5344CB8AC3E}">
        <p14:creationId xmlns:p14="http://schemas.microsoft.com/office/powerpoint/2010/main" val="422503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F90AF-F798-4927-9C23-E82B79A44811}" type="datetimeFigureOut">
              <a:rPr lang="en-US" smtClean="0"/>
              <a:t>4/11/2018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37CB5-E770-413D-BE20-A1EE0A1DC0A9}" type="slidenum">
              <a:rPr lang="en-US" smtClean="0"/>
              <a:t>‹#›</a:t>
            </a:fld>
            <a:endParaRPr lang="en-US"/>
          </a:p>
        </p:txBody>
      </p:sp>
    </p:spTree>
    <p:extLst>
      <p:ext uri="{BB962C8B-B14F-4D97-AF65-F5344CB8AC3E}">
        <p14:creationId xmlns:p14="http://schemas.microsoft.com/office/powerpoint/2010/main" val="343386019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803" r:id="rId12"/>
    <p:sldLayoutId id="2147483804" r:id="rId13"/>
    <p:sldLayoutId id="214748380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chart" Target="../charts/chart13.xml"/><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chart" Target="../charts/char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chart" Target="../charts/chart20.xml"/><Relationship Id="rId4" Type="http://schemas.openxmlformats.org/officeDocument/2006/relationships/chart" Target="../charts/chart1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chart" Target="../charts/chart21.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chart" Target="../charts/chart22.xml"/><Relationship Id="rId4" Type="http://schemas.openxmlformats.org/officeDocument/2006/relationships/image" Target="../media/image65.jp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6.sv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l="-17000" r="-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4722CE-C1D9-43AE-93FC-A2361B80DF93}"/>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B98B0A3B-F593-483B-83B7-354E4BD1B013}"/>
              </a:ext>
            </a:extLst>
          </p:cNvPr>
          <p:cNvSpPr>
            <a:spLocks noGrp="1"/>
          </p:cNvSpPr>
          <p:nvPr>
            <p:ph type="ctrTitle"/>
          </p:nvPr>
        </p:nvSpPr>
        <p:spPr>
          <a:xfrm>
            <a:off x="885824" y="744422"/>
            <a:ext cx="10772776" cy="1780017"/>
          </a:xfrm>
        </p:spPr>
        <p:txBody>
          <a:bodyPr>
            <a:noAutofit/>
          </a:bodyPr>
          <a:lstStyle/>
          <a:p>
            <a:pPr algn="l"/>
            <a:r>
              <a:rPr lang="en-US" sz="4800" b="1" dirty="0">
                <a:solidFill>
                  <a:schemeClr val="accent5">
                    <a:lumMod val="60000"/>
                    <a:lumOff val="40000"/>
                  </a:schemeClr>
                </a:solidFill>
                <a:latin typeface="Century Gothic" panose="020B0502020202020204" pitchFamily="34" charset="0"/>
              </a:rPr>
              <a:t>The Changing </a:t>
            </a:r>
            <a:r>
              <a:rPr lang="en-US" sz="4800" b="1" dirty="0">
                <a:solidFill>
                  <a:schemeClr val="bg1"/>
                </a:solidFill>
                <a:latin typeface="Century Gothic" panose="020B0502020202020204" pitchFamily="34" charset="0"/>
              </a:rPr>
              <a:t>Energy Landscape</a:t>
            </a:r>
          </a:p>
        </p:txBody>
      </p:sp>
      <p:pic>
        <p:nvPicPr>
          <p:cNvPr id="6" name="Picture 5">
            <a:extLst>
              <a:ext uri="{FF2B5EF4-FFF2-40B4-BE49-F238E27FC236}">
                <a16:creationId xmlns:a16="http://schemas.microsoft.com/office/drawing/2014/main" id="{8648A6F3-D912-41E4-BC52-1DC2BA13B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664" y="5815013"/>
            <a:ext cx="5605103" cy="780219"/>
          </a:xfrm>
          <a:prstGeom prst="rect">
            <a:avLst/>
          </a:prstGeom>
        </p:spPr>
      </p:pic>
      <p:sp>
        <p:nvSpPr>
          <p:cNvPr id="5" name="TextBox 4">
            <a:extLst>
              <a:ext uri="{FF2B5EF4-FFF2-40B4-BE49-F238E27FC236}">
                <a16:creationId xmlns:a16="http://schemas.microsoft.com/office/drawing/2014/main" id="{FE930FEA-4191-41EA-950A-531C842F7221}"/>
              </a:ext>
            </a:extLst>
          </p:cNvPr>
          <p:cNvSpPr txBox="1"/>
          <p:nvPr/>
        </p:nvSpPr>
        <p:spPr>
          <a:xfrm>
            <a:off x="9383485" y="220290"/>
            <a:ext cx="2476282" cy="830997"/>
          </a:xfrm>
          <a:prstGeom prst="rect">
            <a:avLst/>
          </a:prstGeom>
          <a:noFill/>
        </p:spPr>
        <p:txBody>
          <a:bodyPr wrap="square" rtlCol="0">
            <a:spAutoFit/>
          </a:bodyPr>
          <a:lstStyle/>
          <a:p>
            <a:pPr algn="r" defTabSz="457200"/>
            <a:r>
              <a:rPr lang="en-US" sz="2400" dirty="0">
                <a:solidFill>
                  <a:prstClr val="white"/>
                </a:solidFill>
                <a:latin typeface="Century Gothic" panose="020B0502020202020204" pitchFamily="34" charset="0"/>
              </a:rPr>
              <a:t>April 11, </a:t>
            </a:r>
            <a:r>
              <a:rPr lang="en-US" sz="2400" dirty="0">
                <a:solidFill>
                  <a:srgbClr val="5B9BD5">
                    <a:lumMod val="60000"/>
                    <a:lumOff val="40000"/>
                  </a:srgbClr>
                </a:solidFill>
                <a:latin typeface="Century Gothic" panose="020B0502020202020204" pitchFamily="34" charset="0"/>
              </a:rPr>
              <a:t>2018</a:t>
            </a:r>
            <a:r>
              <a:rPr lang="en-US" sz="2400" b="1" dirty="0">
                <a:solidFill>
                  <a:srgbClr val="5B9BD5">
                    <a:lumMod val="60000"/>
                    <a:lumOff val="40000"/>
                  </a:srgbClr>
                </a:solidFill>
                <a:latin typeface="Century Gothic" panose="020B0502020202020204" pitchFamily="34" charset="0"/>
              </a:rPr>
              <a:t/>
            </a:r>
            <a:br>
              <a:rPr lang="en-US" sz="2400" b="1" dirty="0">
                <a:solidFill>
                  <a:srgbClr val="5B9BD5">
                    <a:lumMod val="60000"/>
                    <a:lumOff val="40000"/>
                  </a:srgbClr>
                </a:solidFill>
                <a:latin typeface="Century Gothic" panose="020B0502020202020204" pitchFamily="34" charset="0"/>
              </a:rPr>
            </a:br>
            <a:endParaRPr lang="en-US" sz="2400" b="1" dirty="0">
              <a:solidFill>
                <a:srgbClr val="5B9BD5">
                  <a:lumMod val="60000"/>
                  <a:lumOff val="40000"/>
                </a:srgbClr>
              </a:solidFill>
              <a:latin typeface="Century Gothic" panose="020B0502020202020204" pitchFamily="34" charset="0"/>
            </a:endParaRPr>
          </a:p>
        </p:txBody>
      </p:sp>
      <p:sp>
        <p:nvSpPr>
          <p:cNvPr id="7" name="TextBox 6">
            <a:extLst>
              <a:ext uri="{FF2B5EF4-FFF2-40B4-BE49-F238E27FC236}">
                <a16:creationId xmlns:a16="http://schemas.microsoft.com/office/drawing/2014/main" id="{E98873A9-2545-4DFE-A1C8-8CC73B111C38}"/>
              </a:ext>
            </a:extLst>
          </p:cNvPr>
          <p:cNvSpPr txBox="1"/>
          <p:nvPr/>
        </p:nvSpPr>
        <p:spPr>
          <a:xfrm>
            <a:off x="885823" y="2516085"/>
            <a:ext cx="10641807"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SAMDS Spring 2018 Program</a:t>
            </a:r>
            <a:endParaRPr lang="en-US" b="1" dirty="0">
              <a:solidFill>
                <a:schemeClr val="accent5">
                  <a:lumMod val="60000"/>
                  <a:lumOff val="40000"/>
                </a:schemeClr>
              </a:solidFill>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A7ED0489-FA06-469E-81A7-C4DC33785F0B}"/>
              </a:ext>
            </a:extLst>
          </p:cNvPr>
          <p:cNvSpPr txBox="1"/>
          <p:nvPr/>
        </p:nvSpPr>
        <p:spPr>
          <a:xfrm>
            <a:off x="885822" y="3788270"/>
            <a:ext cx="10641807" cy="1015663"/>
          </a:xfrm>
          <a:prstGeom prst="rect">
            <a:avLst/>
          </a:prstGeom>
          <a:noFill/>
        </p:spPr>
        <p:txBody>
          <a:bodyPr wrap="square" rtlCol="0">
            <a:spAutoFit/>
          </a:bodyPr>
          <a:lstStyle/>
          <a:p>
            <a:r>
              <a:rPr lang="en-US" sz="2400" b="1" dirty="0">
                <a:solidFill>
                  <a:schemeClr val="accent5">
                    <a:lumMod val="60000"/>
                    <a:lumOff val="40000"/>
                  </a:schemeClr>
                </a:solidFill>
                <a:latin typeface="Century Gothic" panose="020B0502020202020204" pitchFamily="34" charset="0"/>
                <a:ea typeface="+mj-ea"/>
                <a:cs typeface="+mj-cs"/>
              </a:rPr>
              <a:t>Sarah O. Ladislaw</a:t>
            </a:r>
          </a:p>
          <a:p>
            <a:r>
              <a:rPr lang="en-US" dirty="0">
                <a:solidFill>
                  <a:schemeClr val="bg1"/>
                </a:solidFill>
                <a:latin typeface="Century Gothic" panose="020B0502020202020204" pitchFamily="34" charset="0"/>
                <a:ea typeface="+mj-ea"/>
                <a:cs typeface="+mj-cs"/>
              </a:rPr>
              <a:t>Senior Vice President and Director</a:t>
            </a:r>
          </a:p>
          <a:p>
            <a:r>
              <a:rPr lang="en-US" dirty="0">
                <a:solidFill>
                  <a:schemeClr val="bg1"/>
                </a:solidFill>
                <a:latin typeface="Century Gothic" panose="020B0502020202020204" pitchFamily="34" charset="0"/>
                <a:ea typeface="+mj-ea"/>
                <a:cs typeface="+mj-cs"/>
              </a:rPr>
              <a:t>Energy and National Security Program</a:t>
            </a:r>
          </a:p>
        </p:txBody>
      </p:sp>
    </p:spTree>
    <p:extLst>
      <p:ext uri="{BB962C8B-B14F-4D97-AF65-F5344CB8AC3E}">
        <p14:creationId xmlns:p14="http://schemas.microsoft.com/office/powerpoint/2010/main" val="3235196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23" name="Text Placeholder 6">
            <a:extLst>
              <a:ext uri="{FF2B5EF4-FFF2-40B4-BE49-F238E27FC236}">
                <a16:creationId xmlns:a16="http://schemas.microsoft.com/office/drawing/2014/main" id="{791C9D59-8252-4EAE-8541-2BFA5129FE67}"/>
              </a:ext>
            </a:extLst>
          </p:cNvPr>
          <p:cNvSpPr txBox="1">
            <a:spLocks/>
          </p:cNvSpPr>
          <p:nvPr/>
        </p:nvSpPr>
        <p:spPr>
          <a:xfrm>
            <a:off x="370919" y="663011"/>
            <a:ext cx="11711211" cy="3996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solidFill>
                  <a:schemeClr val="tx1">
                    <a:lumMod val="65000"/>
                    <a:lumOff val="35000"/>
                  </a:schemeClr>
                </a:solidFill>
              </a:rPr>
              <a:t>2016-40 (</a:t>
            </a:r>
            <a:r>
              <a:rPr lang="en-US" sz="1800" dirty="0" err="1">
                <a:solidFill>
                  <a:schemeClr val="tx1">
                    <a:lumMod val="65000"/>
                    <a:lumOff val="35000"/>
                  </a:schemeClr>
                </a:solidFill>
              </a:rPr>
              <a:t>Mtoe</a:t>
            </a:r>
            <a:r>
              <a:rPr lang="en-US" sz="1800" dirty="0">
                <a:solidFill>
                  <a:schemeClr val="tx1">
                    <a:lumMod val="65000"/>
                    <a:lumOff val="35000"/>
                  </a:schemeClr>
                </a:solidFill>
              </a:rPr>
              <a:t>)</a:t>
            </a:r>
          </a:p>
        </p:txBody>
      </p:sp>
      <p:sp>
        <p:nvSpPr>
          <p:cNvPr id="24" name="Text Placeholder 8">
            <a:extLst>
              <a:ext uri="{FF2B5EF4-FFF2-40B4-BE49-F238E27FC236}">
                <a16:creationId xmlns:a16="http://schemas.microsoft.com/office/drawing/2014/main" id="{D9A4C1D1-C9D0-4E98-B2D2-57162F3F0630}"/>
              </a:ext>
            </a:extLst>
          </p:cNvPr>
          <p:cNvSpPr txBox="1">
            <a:spLocks/>
          </p:cNvSpPr>
          <p:nvPr/>
        </p:nvSpPr>
        <p:spPr>
          <a:xfrm>
            <a:off x="145595" y="5572079"/>
            <a:ext cx="11936535" cy="72847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33" dirty="0">
                <a:solidFill>
                  <a:srgbClr val="004165"/>
                </a:solidFill>
              </a:rPr>
              <a:t>Old ways of understanding the world of energy are losing value as countries change roles </a:t>
            </a:r>
            <a:r>
              <a:rPr lang="en-US" sz="2133" dirty="0"/>
              <a:t/>
            </a:r>
            <a:br>
              <a:rPr lang="en-US" sz="2133" dirty="0"/>
            </a:br>
            <a:endParaRPr lang="en-GB" sz="2133" dirty="0"/>
          </a:p>
        </p:txBody>
      </p:sp>
      <p:sp>
        <p:nvSpPr>
          <p:cNvPr id="25" name="Rectangle 84">
            <a:extLst>
              <a:ext uri="{FF2B5EF4-FFF2-40B4-BE49-F238E27FC236}">
                <a16:creationId xmlns:a16="http://schemas.microsoft.com/office/drawing/2014/main" id="{10CF700B-0500-4FD9-B30B-6A5761DC1AD8}"/>
              </a:ext>
            </a:extLst>
          </p:cNvPr>
          <p:cNvSpPr>
            <a:spLocks noChangeArrowheads="1"/>
          </p:cNvSpPr>
          <p:nvPr/>
        </p:nvSpPr>
        <p:spPr bwMode="auto">
          <a:xfrm>
            <a:off x="22457" y="-495456"/>
            <a:ext cx="246276" cy="492436"/>
          </a:xfrm>
          <a:prstGeom prst="rect">
            <a:avLst/>
          </a:prstGeom>
          <a:noFill/>
          <a:ln w="9525">
            <a:noFill/>
            <a:miter lim="800000"/>
            <a:headEnd/>
            <a:tailEnd/>
          </a:ln>
        </p:spPr>
        <p:txBody>
          <a:bodyPr wrap="none" lIns="121915" tIns="60957" rIns="121915" bIns="60957" anchor="ctr">
            <a:spAutoFit/>
          </a:bodyPr>
          <a:lstStyle/>
          <a:p>
            <a:pPr eaLnBrk="0" hangingPunct="0"/>
            <a:endParaRPr lang="en-US" altLang="fr-FR" sz="2400"/>
          </a:p>
        </p:txBody>
      </p:sp>
      <p:sp>
        <p:nvSpPr>
          <p:cNvPr id="26" name="Rectangle 85">
            <a:extLst>
              <a:ext uri="{FF2B5EF4-FFF2-40B4-BE49-F238E27FC236}">
                <a16:creationId xmlns:a16="http://schemas.microsoft.com/office/drawing/2014/main" id="{B9AF0C2F-A89E-437B-B6CA-BF97B929B3D9}"/>
              </a:ext>
            </a:extLst>
          </p:cNvPr>
          <p:cNvSpPr>
            <a:spLocks noChangeArrowheads="1"/>
          </p:cNvSpPr>
          <p:nvPr/>
        </p:nvSpPr>
        <p:spPr bwMode="auto">
          <a:xfrm>
            <a:off x="22457" y="-266856"/>
            <a:ext cx="246276" cy="492436"/>
          </a:xfrm>
          <a:prstGeom prst="rect">
            <a:avLst/>
          </a:prstGeom>
          <a:noFill/>
          <a:ln w="9525">
            <a:noFill/>
            <a:miter lim="800000"/>
            <a:headEnd/>
            <a:tailEnd/>
          </a:ln>
        </p:spPr>
        <p:txBody>
          <a:bodyPr wrap="none" lIns="121915" tIns="60957" rIns="121915" bIns="60957" anchor="ctr">
            <a:spAutoFit/>
          </a:bodyPr>
          <a:lstStyle/>
          <a:p>
            <a:endParaRPr lang="en-US" altLang="fr-FR" sz="2400"/>
          </a:p>
        </p:txBody>
      </p:sp>
      <p:pic>
        <p:nvPicPr>
          <p:cNvPr id="27" name="Picture 26" descr="World_WEO.wmf">
            <a:extLst>
              <a:ext uri="{FF2B5EF4-FFF2-40B4-BE49-F238E27FC236}">
                <a16:creationId xmlns:a16="http://schemas.microsoft.com/office/drawing/2014/main" id="{F9BD5784-DA0B-4394-AB92-687973AB0E65}"/>
              </a:ext>
            </a:extLst>
          </p:cNvPr>
          <p:cNvPicPr/>
          <p:nvPr/>
        </p:nvPicPr>
        <p:blipFill>
          <a:blip r:embed="rId4" cstate="print">
            <a:clrChange>
              <a:clrFrom>
                <a:srgbClr val="FFFFFF"/>
              </a:clrFrom>
              <a:clrTo>
                <a:srgbClr val="FFFFFF">
                  <a:alpha val="0"/>
                </a:srgbClr>
              </a:clrTo>
            </a:clrChange>
            <a:grayscl/>
            <a:extLst>
              <a:ext uri="{BEBA8EAE-BF5A-486C-A8C5-ECC9F3942E4B}">
                <a14:imgProps xmlns:a14="http://schemas.microsoft.com/office/drawing/2010/main">
                  <a14:imgLayer r:embed="rId5">
                    <a14:imgEffect>
                      <a14:saturation sat="400000"/>
                    </a14:imgEffect>
                  </a14:imgLayer>
                </a14:imgProps>
              </a:ext>
            </a:extLst>
          </a:blip>
          <a:srcRect/>
          <a:stretch>
            <a:fillRect/>
          </a:stretch>
        </p:blipFill>
        <p:spPr bwMode="auto">
          <a:xfrm>
            <a:off x="1493902" y="1119732"/>
            <a:ext cx="8559628" cy="4296431"/>
          </a:xfrm>
          <a:prstGeom prst="rect">
            <a:avLst/>
          </a:prstGeom>
          <a:noFill/>
          <a:ln w="9525">
            <a:noFill/>
            <a:miter lim="800000"/>
            <a:headEnd/>
            <a:tailEnd/>
          </a:ln>
        </p:spPr>
      </p:pic>
      <p:sp>
        <p:nvSpPr>
          <p:cNvPr id="28" name="Oval 37">
            <a:extLst>
              <a:ext uri="{FF2B5EF4-FFF2-40B4-BE49-F238E27FC236}">
                <a16:creationId xmlns:a16="http://schemas.microsoft.com/office/drawing/2014/main" id="{36880E5F-844D-4BCE-BD67-21F1E546CBC9}"/>
              </a:ext>
            </a:extLst>
          </p:cNvPr>
          <p:cNvSpPr>
            <a:spLocks noChangeArrowheads="1"/>
          </p:cNvSpPr>
          <p:nvPr/>
        </p:nvSpPr>
        <p:spPr bwMode="auto">
          <a:xfrm>
            <a:off x="6870566" y="3442228"/>
            <a:ext cx="1065431" cy="1057632"/>
          </a:xfrm>
          <a:prstGeom prst="ellipse">
            <a:avLst/>
          </a:prstGeom>
          <a:solidFill>
            <a:srgbClr val="004165">
              <a:alpha val="50000"/>
            </a:srgbClr>
          </a:solidFill>
          <a:ln w="9525">
            <a:solidFill>
              <a:srgbClr val="004165">
                <a:alpha val="50000"/>
              </a:srgbClr>
            </a:solidFill>
            <a:round/>
            <a:headEnd/>
            <a:tailEnd/>
          </a:ln>
        </p:spPr>
        <p:txBody>
          <a:bodyPr vert="horz" wrap="square" lIns="0" tIns="0" rIns="0" bIns="0" numCol="1" anchor="ctr" anchorCtr="0" compatLnSpc="1">
            <a:prstTxWarp prst="textNoShape">
              <a:avLst/>
            </a:prstTxWarp>
          </a:bodyPr>
          <a:lstStyle/>
          <a:p>
            <a:pPr algn="ctr"/>
            <a:r>
              <a:rPr lang="en-GB" sz="1867" b="1" dirty="0">
                <a:solidFill>
                  <a:schemeClr val="bg1"/>
                </a:solidFill>
              </a:rPr>
              <a:t>India</a:t>
            </a:r>
            <a:br>
              <a:rPr lang="en-GB" sz="1867" b="1" dirty="0">
                <a:solidFill>
                  <a:schemeClr val="bg1"/>
                </a:solidFill>
              </a:rPr>
            </a:br>
            <a:r>
              <a:rPr lang="en-GB" sz="1867" b="1" dirty="0">
                <a:solidFill>
                  <a:schemeClr val="bg1"/>
                </a:solidFill>
              </a:rPr>
              <a:t>1 005</a:t>
            </a:r>
          </a:p>
        </p:txBody>
      </p:sp>
      <p:grpSp>
        <p:nvGrpSpPr>
          <p:cNvPr id="29" name="Group 28">
            <a:extLst>
              <a:ext uri="{FF2B5EF4-FFF2-40B4-BE49-F238E27FC236}">
                <a16:creationId xmlns:a16="http://schemas.microsoft.com/office/drawing/2014/main" id="{08F11BDB-1044-48E9-82B7-913393631D77}"/>
              </a:ext>
            </a:extLst>
          </p:cNvPr>
          <p:cNvGrpSpPr/>
          <p:nvPr/>
        </p:nvGrpSpPr>
        <p:grpSpPr>
          <a:xfrm>
            <a:off x="7418719" y="2553333"/>
            <a:ext cx="2076752" cy="1740983"/>
            <a:chOff x="5547197" y="2273380"/>
            <a:chExt cx="1557564" cy="1305737"/>
          </a:xfrm>
        </p:grpSpPr>
        <p:grpSp>
          <p:nvGrpSpPr>
            <p:cNvPr id="30" name="Group 78">
              <a:extLst>
                <a:ext uri="{FF2B5EF4-FFF2-40B4-BE49-F238E27FC236}">
                  <a16:creationId xmlns:a16="http://schemas.microsoft.com/office/drawing/2014/main" id="{C1459A5E-2E98-4FDA-BA09-6488C5EAB1C9}"/>
                </a:ext>
              </a:extLst>
            </p:cNvPr>
            <p:cNvGrpSpPr/>
            <p:nvPr/>
          </p:nvGrpSpPr>
          <p:grpSpPr>
            <a:xfrm>
              <a:off x="5998999" y="2902770"/>
              <a:ext cx="1105762" cy="676347"/>
              <a:chOff x="4745410" y="3898252"/>
              <a:chExt cx="1170698" cy="659418"/>
            </a:xfrm>
          </p:grpSpPr>
          <p:sp>
            <p:nvSpPr>
              <p:cNvPr id="32" name="Oval 37">
                <a:extLst>
                  <a:ext uri="{FF2B5EF4-FFF2-40B4-BE49-F238E27FC236}">
                    <a16:creationId xmlns:a16="http://schemas.microsoft.com/office/drawing/2014/main" id="{5C59A584-93FB-4548-8F66-A6F6EA897E44}"/>
                  </a:ext>
                </a:extLst>
              </p:cNvPr>
              <p:cNvSpPr>
                <a:spLocks noChangeArrowheads="1"/>
              </p:cNvSpPr>
              <p:nvPr/>
            </p:nvSpPr>
            <p:spPr bwMode="auto">
              <a:xfrm>
                <a:off x="4745410" y="4055756"/>
                <a:ext cx="545032" cy="501914"/>
              </a:xfrm>
              <a:prstGeom prst="ellipse">
                <a:avLst/>
              </a:prstGeom>
              <a:solidFill>
                <a:srgbClr val="004165">
                  <a:alpha val="50000"/>
                </a:srgbClr>
              </a:solidFill>
              <a:ln w="9525">
                <a:solidFill>
                  <a:srgbClr val="004165"/>
                </a:solidFill>
                <a:round/>
                <a:headEnd/>
                <a:tailEnd/>
              </a:ln>
            </p:spPr>
            <p:txBody>
              <a:bodyPr vert="horz" wrap="square" lIns="0" tIns="0" rIns="0" bIns="0" numCol="1" anchor="ctr" anchorCtr="0" compatLnSpc="1">
                <a:prstTxWarp prst="textNoShape">
                  <a:avLst/>
                </a:prstTxWarp>
              </a:bodyPr>
              <a:lstStyle/>
              <a:p>
                <a:pPr algn="ctr"/>
                <a:r>
                  <a:rPr lang="en-GB" sz="1867" b="1" dirty="0">
                    <a:solidFill>
                      <a:schemeClr val="bg1"/>
                    </a:solidFill>
                  </a:rPr>
                  <a:t>420</a:t>
                </a:r>
              </a:p>
            </p:txBody>
          </p:sp>
          <p:sp>
            <p:nvSpPr>
              <p:cNvPr id="33" name="Rectangle 33">
                <a:extLst>
                  <a:ext uri="{FF2B5EF4-FFF2-40B4-BE49-F238E27FC236}">
                    <a16:creationId xmlns:a16="http://schemas.microsoft.com/office/drawing/2014/main" id="{28304F28-CE63-4EA8-B77D-FE0285F2BF5C}"/>
                  </a:ext>
                </a:extLst>
              </p:cNvPr>
              <p:cNvSpPr>
                <a:spLocks noChangeArrowheads="1"/>
              </p:cNvSpPr>
              <p:nvPr/>
            </p:nvSpPr>
            <p:spPr bwMode="auto">
              <a:xfrm>
                <a:off x="5123985" y="3898252"/>
                <a:ext cx="792123" cy="4201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1219110"/>
                <a:r>
                  <a:rPr lang="en-US" sz="1867" b="1" dirty="0">
                    <a:solidFill>
                      <a:srgbClr val="004165"/>
                    </a:solidFill>
                    <a:cs typeface="Arial" pitchFamily="34" charset="0"/>
                  </a:rPr>
                  <a:t>Southeast</a:t>
                </a:r>
              </a:p>
              <a:p>
                <a:pPr algn="ctr" defTabSz="1219110"/>
                <a:r>
                  <a:rPr lang="en-US" sz="1867" b="1" dirty="0">
                    <a:solidFill>
                      <a:srgbClr val="004165"/>
                    </a:solidFill>
                    <a:cs typeface="Arial" pitchFamily="34" charset="0"/>
                  </a:rPr>
                  <a:t>Asia</a:t>
                </a:r>
              </a:p>
            </p:txBody>
          </p:sp>
        </p:grpSp>
        <p:sp>
          <p:nvSpPr>
            <p:cNvPr id="31" name="Oval 37">
              <a:extLst>
                <a:ext uri="{FF2B5EF4-FFF2-40B4-BE49-F238E27FC236}">
                  <a16:creationId xmlns:a16="http://schemas.microsoft.com/office/drawing/2014/main" id="{7BE2E822-1F94-455F-BAB5-5D5030FA739E}"/>
                </a:ext>
              </a:extLst>
            </p:cNvPr>
            <p:cNvSpPr>
              <a:spLocks noChangeArrowheads="1"/>
            </p:cNvSpPr>
            <p:nvPr/>
          </p:nvSpPr>
          <p:spPr bwMode="auto">
            <a:xfrm>
              <a:off x="5547197" y="2273380"/>
              <a:ext cx="709200" cy="709200"/>
            </a:xfrm>
            <a:prstGeom prst="ellipse">
              <a:avLst/>
            </a:prstGeom>
            <a:solidFill>
              <a:srgbClr val="004165">
                <a:alpha val="50000"/>
              </a:srgbClr>
            </a:solidFill>
            <a:ln w="9525">
              <a:solidFill>
                <a:srgbClr val="004165"/>
              </a:solidFill>
              <a:round/>
              <a:headEnd/>
              <a:tailEnd/>
            </a:ln>
          </p:spPr>
          <p:txBody>
            <a:bodyPr vert="horz" wrap="square" lIns="0" tIns="0" rIns="0" bIns="0" numCol="1" anchor="ctr" anchorCtr="0" compatLnSpc="1">
              <a:prstTxWarp prst="textNoShape">
                <a:avLst/>
              </a:prstTxWarp>
            </a:bodyPr>
            <a:lstStyle/>
            <a:p>
              <a:pPr algn="ctr"/>
              <a:r>
                <a:rPr lang="en-GB" sz="1867" b="1" dirty="0">
                  <a:solidFill>
                    <a:schemeClr val="bg1"/>
                  </a:solidFill>
                </a:rPr>
                <a:t>China 790</a:t>
              </a:r>
            </a:p>
          </p:txBody>
        </p:sp>
      </p:grpSp>
      <p:grpSp>
        <p:nvGrpSpPr>
          <p:cNvPr id="34" name="Group 33">
            <a:extLst>
              <a:ext uri="{FF2B5EF4-FFF2-40B4-BE49-F238E27FC236}">
                <a16:creationId xmlns:a16="http://schemas.microsoft.com/office/drawing/2014/main" id="{4714DDE8-0077-4CDD-853B-31B5E144046F}"/>
              </a:ext>
            </a:extLst>
          </p:cNvPr>
          <p:cNvGrpSpPr/>
          <p:nvPr/>
        </p:nvGrpSpPr>
        <p:grpSpPr>
          <a:xfrm>
            <a:off x="2744342" y="2020535"/>
            <a:ext cx="6900361" cy="1234597"/>
            <a:chOff x="442387" y="2058569"/>
            <a:chExt cx="5175271" cy="925948"/>
          </a:xfrm>
        </p:grpSpPr>
        <p:grpSp>
          <p:nvGrpSpPr>
            <p:cNvPr id="35" name="Group 73">
              <a:extLst>
                <a:ext uri="{FF2B5EF4-FFF2-40B4-BE49-F238E27FC236}">
                  <a16:creationId xmlns:a16="http://schemas.microsoft.com/office/drawing/2014/main" id="{9A9C54E8-EAAA-454F-841D-430DCCE94DFA}"/>
                </a:ext>
              </a:extLst>
            </p:cNvPr>
            <p:cNvGrpSpPr/>
            <p:nvPr/>
          </p:nvGrpSpPr>
          <p:grpSpPr>
            <a:xfrm>
              <a:off x="442387" y="2396149"/>
              <a:ext cx="1293134" cy="553337"/>
              <a:chOff x="-199323" y="3468405"/>
              <a:chExt cx="1369075" cy="564429"/>
            </a:xfrm>
          </p:grpSpPr>
          <p:sp>
            <p:nvSpPr>
              <p:cNvPr id="40" name="Text Box 38">
                <a:extLst>
                  <a:ext uri="{FF2B5EF4-FFF2-40B4-BE49-F238E27FC236}">
                    <a16:creationId xmlns:a16="http://schemas.microsoft.com/office/drawing/2014/main" id="{CF9DBD26-EABF-456A-9B8D-BFE9A8F44FE1}"/>
                  </a:ext>
                </a:extLst>
              </p:cNvPr>
              <p:cNvSpPr txBox="1">
                <a:spLocks noChangeArrowheads="1"/>
              </p:cNvSpPr>
              <p:nvPr/>
            </p:nvSpPr>
            <p:spPr bwMode="auto">
              <a:xfrm>
                <a:off x="1169700" y="3468405"/>
                <a:ext cx="52" cy="21981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1219110"/>
                <a:endParaRPr lang="en-US" sz="1867" dirty="0">
                  <a:solidFill>
                    <a:schemeClr val="accent5"/>
                  </a:solidFill>
                  <a:cs typeface="Arial" pitchFamily="34" charset="0"/>
                </a:endParaRPr>
              </a:p>
            </p:txBody>
          </p:sp>
          <p:sp>
            <p:nvSpPr>
              <p:cNvPr id="41" name="Rectangle 33">
                <a:extLst>
                  <a:ext uri="{FF2B5EF4-FFF2-40B4-BE49-F238E27FC236}">
                    <a16:creationId xmlns:a16="http://schemas.microsoft.com/office/drawing/2014/main" id="{B07A8EF5-1148-4913-B83B-D408D98C487D}"/>
                  </a:ext>
                </a:extLst>
              </p:cNvPr>
              <p:cNvSpPr>
                <a:spLocks noChangeArrowheads="1"/>
              </p:cNvSpPr>
              <p:nvPr/>
            </p:nvSpPr>
            <p:spPr bwMode="auto">
              <a:xfrm>
                <a:off x="-199323" y="3593212"/>
                <a:ext cx="1107564" cy="43962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1219110"/>
                <a:r>
                  <a:rPr lang="en-US" sz="1867" b="1" dirty="0">
                    <a:solidFill>
                      <a:srgbClr val="252D3A"/>
                    </a:solidFill>
                    <a:cs typeface="Arial" pitchFamily="34" charset="0"/>
                  </a:rPr>
                  <a:t>United States</a:t>
                </a:r>
              </a:p>
              <a:p>
                <a:pPr algn="ctr" defTabSz="1219110"/>
                <a:r>
                  <a:rPr lang="en-US" sz="1867" b="1" dirty="0">
                    <a:solidFill>
                      <a:srgbClr val="252D3A"/>
                    </a:solidFill>
                    <a:cs typeface="Arial" pitchFamily="34" charset="0"/>
                  </a:rPr>
                  <a:t>-30</a:t>
                </a:r>
              </a:p>
            </p:txBody>
          </p:sp>
        </p:grpSp>
        <p:sp>
          <p:nvSpPr>
            <p:cNvPr id="36" name="Rectangle 33">
              <a:extLst>
                <a:ext uri="{FF2B5EF4-FFF2-40B4-BE49-F238E27FC236}">
                  <a16:creationId xmlns:a16="http://schemas.microsoft.com/office/drawing/2014/main" id="{7BC0085C-36B3-4A13-AA71-00E593B15191}"/>
                </a:ext>
              </a:extLst>
            </p:cNvPr>
            <p:cNvSpPr>
              <a:spLocks noChangeArrowheads="1"/>
            </p:cNvSpPr>
            <p:nvPr/>
          </p:nvSpPr>
          <p:spPr bwMode="auto">
            <a:xfrm>
              <a:off x="5188454" y="2553534"/>
              <a:ext cx="429204" cy="4309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1219110"/>
              <a:r>
                <a:rPr lang="en-US" sz="1867" b="1" dirty="0">
                  <a:solidFill>
                    <a:srgbClr val="252D3A"/>
                  </a:solidFill>
                  <a:cs typeface="Arial" pitchFamily="34" charset="0"/>
                </a:rPr>
                <a:t>Japan</a:t>
              </a:r>
            </a:p>
            <a:p>
              <a:pPr algn="ctr" defTabSz="1219110"/>
              <a:r>
                <a:rPr lang="en-US" sz="1867" b="1" dirty="0">
                  <a:solidFill>
                    <a:srgbClr val="252D3A"/>
                  </a:solidFill>
                  <a:cs typeface="Arial" pitchFamily="34" charset="0"/>
                </a:rPr>
                <a:t>-50</a:t>
              </a:r>
            </a:p>
          </p:txBody>
        </p:sp>
        <p:grpSp>
          <p:nvGrpSpPr>
            <p:cNvPr id="37" name="Group 74">
              <a:extLst>
                <a:ext uri="{FF2B5EF4-FFF2-40B4-BE49-F238E27FC236}">
                  <a16:creationId xmlns:a16="http://schemas.microsoft.com/office/drawing/2014/main" id="{D809B983-2C63-4A5A-8AA1-D123FA9D3A58}"/>
                </a:ext>
              </a:extLst>
            </p:cNvPr>
            <p:cNvGrpSpPr/>
            <p:nvPr/>
          </p:nvGrpSpPr>
          <p:grpSpPr>
            <a:xfrm>
              <a:off x="2410034" y="2058569"/>
              <a:ext cx="527981" cy="475452"/>
              <a:chOff x="2419465" y="2760630"/>
              <a:chExt cx="558987" cy="605745"/>
            </a:xfrm>
          </p:grpSpPr>
          <p:sp>
            <p:nvSpPr>
              <p:cNvPr id="38" name="Text Box 38">
                <a:extLst>
                  <a:ext uri="{FF2B5EF4-FFF2-40B4-BE49-F238E27FC236}">
                    <a16:creationId xmlns:a16="http://schemas.microsoft.com/office/drawing/2014/main" id="{5BD450B1-4B2D-423A-9D4A-3BC2404DCE1C}"/>
                  </a:ext>
                </a:extLst>
              </p:cNvPr>
              <p:cNvSpPr txBox="1">
                <a:spLocks noChangeArrowheads="1"/>
              </p:cNvSpPr>
              <p:nvPr/>
            </p:nvSpPr>
            <p:spPr bwMode="auto">
              <a:xfrm>
                <a:off x="2802900" y="3091829"/>
                <a:ext cx="52" cy="27454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1219110"/>
                <a:endParaRPr lang="en-US" sz="1867" dirty="0">
                  <a:solidFill>
                    <a:schemeClr val="accent5"/>
                  </a:solidFill>
                  <a:cs typeface="Arial" pitchFamily="34" charset="0"/>
                </a:endParaRPr>
              </a:p>
            </p:txBody>
          </p:sp>
          <p:sp>
            <p:nvSpPr>
              <p:cNvPr id="39" name="Rectangle 33">
                <a:extLst>
                  <a:ext uri="{FF2B5EF4-FFF2-40B4-BE49-F238E27FC236}">
                    <a16:creationId xmlns:a16="http://schemas.microsoft.com/office/drawing/2014/main" id="{C2B73082-EDB7-4406-8358-5C6FC04AC19B}"/>
                  </a:ext>
                </a:extLst>
              </p:cNvPr>
              <p:cNvSpPr>
                <a:spLocks noChangeArrowheads="1"/>
              </p:cNvSpPr>
              <p:nvPr/>
            </p:nvSpPr>
            <p:spPr bwMode="auto">
              <a:xfrm>
                <a:off x="2419465" y="2760630"/>
                <a:ext cx="558987" cy="54908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1219110"/>
                <a:r>
                  <a:rPr lang="en-US" sz="1867" b="1" dirty="0">
                    <a:solidFill>
                      <a:srgbClr val="252D3A"/>
                    </a:solidFill>
                    <a:cs typeface="Arial" pitchFamily="34" charset="0"/>
                  </a:rPr>
                  <a:t>Europe</a:t>
                </a:r>
              </a:p>
              <a:p>
                <a:pPr algn="ctr" defTabSz="1219110"/>
                <a:r>
                  <a:rPr lang="en-US" sz="1867" b="1" dirty="0">
                    <a:solidFill>
                      <a:srgbClr val="252D3A"/>
                    </a:solidFill>
                    <a:cs typeface="Arial" pitchFamily="34" charset="0"/>
                  </a:rPr>
                  <a:t>-200</a:t>
                </a:r>
              </a:p>
            </p:txBody>
          </p:sp>
        </p:grpSp>
      </p:grpSp>
      <p:grpSp>
        <p:nvGrpSpPr>
          <p:cNvPr id="42" name="Group 41">
            <a:extLst>
              <a:ext uri="{FF2B5EF4-FFF2-40B4-BE49-F238E27FC236}">
                <a16:creationId xmlns:a16="http://schemas.microsoft.com/office/drawing/2014/main" id="{2AA46270-87ED-4385-952B-903BD4814F86}"/>
              </a:ext>
            </a:extLst>
          </p:cNvPr>
          <p:cNvGrpSpPr/>
          <p:nvPr/>
        </p:nvGrpSpPr>
        <p:grpSpPr>
          <a:xfrm>
            <a:off x="2150303" y="1894680"/>
            <a:ext cx="5865229" cy="2651074"/>
            <a:chOff x="-3143" y="1988728"/>
            <a:chExt cx="4398922" cy="1988306"/>
          </a:xfrm>
        </p:grpSpPr>
        <p:grpSp>
          <p:nvGrpSpPr>
            <p:cNvPr id="43" name="Group 81">
              <a:extLst>
                <a:ext uri="{FF2B5EF4-FFF2-40B4-BE49-F238E27FC236}">
                  <a16:creationId xmlns:a16="http://schemas.microsoft.com/office/drawing/2014/main" id="{1E9FE00D-48AF-4CBD-ABDD-FB0607FF8873}"/>
                </a:ext>
              </a:extLst>
            </p:cNvPr>
            <p:cNvGrpSpPr/>
            <p:nvPr/>
          </p:nvGrpSpPr>
          <p:grpSpPr>
            <a:xfrm>
              <a:off x="-3143" y="3510588"/>
              <a:ext cx="1768645" cy="466446"/>
              <a:chOff x="123608" y="4262058"/>
              <a:chExt cx="1872511" cy="477459"/>
            </a:xfrm>
          </p:grpSpPr>
          <p:sp>
            <p:nvSpPr>
              <p:cNvPr id="53" name="Oval 37">
                <a:extLst>
                  <a:ext uri="{FF2B5EF4-FFF2-40B4-BE49-F238E27FC236}">
                    <a16:creationId xmlns:a16="http://schemas.microsoft.com/office/drawing/2014/main" id="{2F461E4D-2A9F-4FAE-8C8D-0EC98D4AF42E}"/>
                  </a:ext>
                </a:extLst>
              </p:cNvPr>
              <p:cNvSpPr>
                <a:spLocks noChangeArrowheads="1"/>
              </p:cNvSpPr>
              <p:nvPr/>
            </p:nvSpPr>
            <p:spPr bwMode="auto">
              <a:xfrm>
                <a:off x="1515881" y="4262058"/>
                <a:ext cx="480238" cy="464309"/>
              </a:xfrm>
              <a:prstGeom prst="ellipse">
                <a:avLst/>
              </a:prstGeom>
              <a:solidFill>
                <a:srgbClr val="10BC9F">
                  <a:alpha val="50000"/>
                </a:srgbClr>
              </a:solidFill>
              <a:ln w="9525">
                <a:solidFill>
                  <a:srgbClr val="10BC9F"/>
                </a:solidFill>
                <a:round/>
                <a:headEnd/>
                <a:tailEnd/>
              </a:ln>
            </p:spPr>
            <p:txBody>
              <a:bodyPr vert="horz" wrap="none" lIns="0" tIns="0" rIns="0" bIns="0" numCol="1" anchor="ctr" anchorCtr="0" compatLnSpc="1">
                <a:prstTxWarp prst="textNoShape">
                  <a:avLst/>
                </a:prstTxWarp>
              </a:bodyPr>
              <a:lstStyle/>
              <a:p>
                <a:pPr algn="ctr"/>
                <a:r>
                  <a:rPr lang="en-GB" sz="1867" b="1" dirty="0">
                    <a:solidFill>
                      <a:schemeClr val="bg1"/>
                    </a:solidFill>
                  </a:rPr>
                  <a:t>270</a:t>
                </a:r>
              </a:p>
            </p:txBody>
          </p:sp>
          <p:sp>
            <p:nvSpPr>
              <p:cNvPr id="54" name="Rectangle 33">
                <a:extLst>
                  <a:ext uri="{FF2B5EF4-FFF2-40B4-BE49-F238E27FC236}">
                    <a16:creationId xmlns:a16="http://schemas.microsoft.com/office/drawing/2014/main" id="{3FED962A-A290-41F4-9C0E-555DC3CFDBF2}"/>
                  </a:ext>
                </a:extLst>
              </p:cNvPr>
              <p:cNvSpPr>
                <a:spLocks noChangeArrowheads="1"/>
              </p:cNvSpPr>
              <p:nvPr/>
            </p:nvSpPr>
            <p:spPr bwMode="auto">
              <a:xfrm>
                <a:off x="123608" y="4298359"/>
                <a:ext cx="1472368" cy="4411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1219110"/>
                <a:r>
                  <a:rPr lang="en-US" sz="1867" b="1" dirty="0">
                    <a:solidFill>
                      <a:srgbClr val="10BC9F"/>
                    </a:solidFill>
                    <a:cs typeface="Arial" pitchFamily="34" charset="0"/>
                  </a:rPr>
                  <a:t>Central and </a:t>
                </a:r>
              </a:p>
              <a:p>
                <a:pPr algn="ctr" defTabSz="1219110"/>
                <a:r>
                  <a:rPr lang="en-US" sz="1867" b="1" dirty="0">
                    <a:solidFill>
                      <a:srgbClr val="10BC9F"/>
                    </a:solidFill>
                    <a:cs typeface="Arial" pitchFamily="34" charset="0"/>
                  </a:rPr>
                  <a:t>South America</a:t>
                </a:r>
              </a:p>
            </p:txBody>
          </p:sp>
        </p:grpSp>
        <p:grpSp>
          <p:nvGrpSpPr>
            <p:cNvPr id="44" name="Group 82">
              <a:extLst>
                <a:ext uri="{FF2B5EF4-FFF2-40B4-BE49-F238E27FC236}">
                  <a16:creationId xmlns:a16="http://schemas.microsoft.com/office/drawing/2014/main" id="{0AB5F42E-BB90-470A-931A-219D5ABA85FF}"/>
                </a:ext>
              </a:extLst>
            </p:cNvPr>
            <p:cNvGrpSpPr/>
            <p:nvPr/>
          </p:nvGrpSpPr>
          <p:grpSpPr>
            <a:xfrm>
              <a:off x="2276214" y="3094295"/>
              <a:ext cx="961344" cy="667253"/>
              <a:chOff x="2414896" y="4123747"/>
              <a:chExt cx="1017800" cy="650550"/>
            </a:xfrm>
          </p:grpSpPr>
          <p:sp>
            <p:nvSpPr>
              <p:cNvPr id="51" name="Oval 37">
                <a:extLst>
                  <a:ext uri="{FF2B5EF4-FFF2-40B4-BE49-F238E27FC236}">
                    <a16:creationId xmlns:a16="http://schemas.microsoft.com/office/drawing/2014/main" id="{4E5DC503-034F-41CC-ADC8-12AB2AC3F304}"/>
                  </a:ext>
                </a:extLst>
              </p:cNvPr>
              <p:cNvSpPr>
                <a:spLocks noChangeArrowheads="1"/>
              </p:cNvSpPr>
              <p:nvPr/>
            </p:nvSpPr>
            <p:spPr bwMode="auto">
              <a:xfrm>
                <a:off x="2845740" y="4123747"/>
                <a:ext cx="586956" cy="540522"/>
              </a:xfrm>
              <a:prstGeom prst="ellipse">
                <a:avLst/>
              </a:prstGeom>
              <a:solidFill>
                <a:srgbClr val="00ADFB">
                  <a:alpha val="50000"/>
                </a:srgbClr>
              </a:solidFill>
              <a:ln w="9525">
                <a:solidFill>
                  <a:srgbClr val="00ADFB"/>
                </a:solidFill>
                <a:round/>
                <a:headEnd/>
                <a:tailEnd/>
              </a:ln>
            </p:spPr>
            <p:txBody>
              <a:bodyPr vert="horz" wrap="none" lIns="0" tIns="0" rIns="0" bIns="0" numCol="1" anchor="ctr" anchorCtr="0" compatLnSpc="1">
                <a:prstTxWarp prst="textNoShape">
                  <a:avLst/>
                </a:prstTxWarp>
              </a:bodyPr>
              <a:lstStyle/>
              <a:p>
                <a:pPr algn="ctr"/>
                <a:r>
                  <a:rPr lang="en-GB" sz="1867" b="1" dirty="0">
                    <a:solidFill>
                      <a:schemeClr val="bg1"/>
                    </a:solidFill>
                  </a:rPr>
                  <a:t>485</a:t>
                </a:r>
              </a:p>
            </p:txBody>
          </p:sp>
          <p:sp>
            <p:nvSpPr>
              <p:cNvPr id="52" name="Rectangle 33">
                <a:extLst>
                  <a:ext uri="{FF2B5EF4-FFF2-40B4-BE49-F238E27FC236}">
                    <a16:creationId xmlns:a16="http://schemas.microsoft.com/office/drawing/2014/main" id="{17D867F4-AF47-427C-9909-F32A0D06747B}"/>
                  </a:ext>
                </a:extLst>
              </p:cNvPr>
              <p:cNvSpPr>
                <a:spLocks noChangeArrowheads="1"/>
              </p:cNvSpPr>
              <p:nvPr/>
            </p:nvSpPr>
            <p:spPr bwMode="auto">
              <a:xfrm>
                <a:off x="2414896" y="4564199"/>
                <a:ext cx="463472" cy="2100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1219110"/>
                <a:r>
                  <a:rPr lang="en-US" sz="1867" b="1" dirty="0">
                    <a:solidFill>
                      <a:srgbClr val="00ADFB"/>
                    </a:solidFill>
                    <a:cs typeface="Arial" pitchFamily="34" charset="0"/>
                  </a:rPr>
                  <a:t>Africa</a:t>
                </a:r>
              </a:p>
            </p:txBody>
          </p:sp>
        </p:grpSp>
        <p:grpSp>
          <p:nvGrpSpPr>
            <p:cNvPr id="45" name="Group 75">
              <a:extLst>
                <a:ext uri="{FF2B5EF4-FFF2-40B4-BE49-F238E27FC236}">
                  <a16:creationId xmlns:a16="http://schemas.microsoft.com/office/drawing/2014/main" id="{ABAA817C-16BF-4F95-BF53-2F520C0DF201}"/>
                </a:ext>
              </a:extLst>
            </p:cNvPr>
            <p:cNvGrpSpPr/>
            <p:nvPr/>
          </p:nvGrpSpPr>
          <p:grpSpPr>
            <a:xfrm>
              <a:off x="3472276" y="1988728"/>
              <a:ext cx="923503" cy="295203"/>
              <a:chOff x="3741793" y="2692403"/>
              <a:chExt cx="977737" cy="287813"/>
            </a:xfrm>
          </p:grpSpPr>
          <p:sp>
            <p:nvSpPr>
              <p:cNvPr id="49" name="Oval 37">
                <a:extLst>
                  <a:ext uri="{FF2B5EF4-FFF2-40B4-BE49-F238E27FC236}">
                    <a16:creationId xmlns:a16="http://schemas.microsoft.com/office/drawing/2014/main" id="{73E0C47A-0B31-4686-A2BD-507FF3BD7B99}"/>
                  </a:ext>
                </a:extLst>
              </p:cNvPr>
              <p:cNvSpPr>
                <a:spLocks noChangeArrowheads="1"/>
              </p:cNvSpPr>
              <p:nvPr/>
            </p:nvSpPr>
            <p:spPr bwMode="auto">
              <a:xfrm>
                <a:off x="3741793" y="2692403"/>
                <a:ext cx="312536" cy="287813"/>
              </a:xfrm>
              <a:prstGeom prst="ellipse">
                <a:avLst/>
              </a:prstGeom>
              <a:solidFill>
                <a:srgbClr val="FB8800">
                  <a:alpha val="50000"/>
                </a:srgbClr>
              </a:solidFill>
              <a:ln w="9525">
                <a:solidFill>
                  <a:srgbClr val="FB8800"/>
                </a:solidFill>
                <a:round/>
                <a:headEnd/>
                <a:tailEnd/>
              </a:ln>
            </p:spPr>
            <p:txBody>
              <a:bodyPr vert="horz" wrap="none" lIns="0" tIns="0" rIns="0" bIns="0" numCol="1" anchor="ctr" anchorCtr="0" compatLnSpc="1">
                <a:prstTxWarp prst="textNoShape">
                  <a:avLst/>
                </a:prstTxWarp>
              </a:bodyPr>
              <a:lstStyle/>
              <a:p>
                <a:pPr algn="ctr"/>
                <a:r>
                  <a:rPr lang="en-GB" sz="1867" b="1" dirty="0">
                    <a:solidFill>
                      <a:schemeClr val="bg1"/>
                    </a:solidFill>
                  </a:rPr>
                  <a:t>135</a:t>
                </a:r>
              </a:p>
            </p:txBody>
          </p:sp>
          <p:sp>
            <p:nvSpPr>
              <p:cNvPr id="50" name="Rectangle 33">
                <a:extLst>
                  <a:ext uri="{FF2B5EF4-FFF2-40B4-BE49-F238E27FC236}">
                    <a16:creationId xmlns:a16="http://schemas.microsoft.com/office/drawing/2014/main" id="{5E7BF090-403F-4930-BCDF-839F032B52F9}"/>
                  </a:ext>
                </a:extLst>
              </p:cNvPr>
              <p:cNvSpPr>
                <a:spLocks noChangeArrowheads="1"/>
              </p:cNvSpPr>
              <p:nvPr/>
            </p:nvSpPr>
            <p:spPr bwMode="auto">
              <a:xfrm>
                <a:off x="4149648" y="2729409"/>
                <a:ext cx="569882" cy="2100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1219110"/>
                <a:r>
                  <a:rPr lang="en-US" sz="1867" b="1" dirty="0">
                    <a:solidFill>
                      <a:srgbClr val="FB8800"/>
                    </a:solidFill>
                    <a:cs typeface="Arial" pitchFamily="34" charset="0"/>
                  </a:rPr>
                  <a:t>Eurasia</a:t>
                </a:r>
              </a:p>
            </p:txBody>
          </p:sp>
        </p:grpSp>
        <p:grpSp>
          <p:nvGrpSpPr>
            <p:cNvPr id="46" name="Group 80">
              <a:extLst>
                <a:ext uri="{FF2B5EF4-FFF2-40B4-BE49-F238E27FC236}">
                  <a16:creationId xmlns:a16="http://schemas.microsoft.com/office/drawing/2014/main" id="{ED9C9E22-AD69-4110-95D5-865B74C26FA3}"/>
                </a:ext>
              </a:extLst>
            </p:cNvPr>
            <p:cNvGrpSpPr/>
            <p:nvPr/>
          </p:nvGrpSpPr>
          <p:grpSpPr>
            <a:xfrm>
              <a:off x="2124664" y="2571925"/>
              <a:ext cx="1488126" cy="554400"/>
              <a:chOff x="2342140" y="3569851"/>
              <a:chExt cx="1575519" cy="540522"/>
            </a:xfrm>
          </p:grpSpPr>
          <p:sp>
            <p:nvSpPr>
              <p:cNvPr id="47" name="Oval 37">
                <a:extLst>
                  <a:ext uri="{FF2B5EF4-FFF2-40B4-BE49-F238E27FC236}">
                    <a16:creationId xmlns:a16="http://schemas.microsoft.com/office/drawing/2014/main" id="{62E82FA7-C358-49AD-A455-49975DDBADA9}"/>
                  </a:ext>
                </a:extLst>
              </p:cNvPr>
              <p:cNvSpPr>
                <a:spLocks noChangeArrowheads="1"/>
              </p:cNvSpPr>
              <p:nvPr/>
            </p:nvSpPr>
            <p:spPr bwMode="auto">
              <a:xfrm>
                <a:off x="3330701" y="3569851"/>
                <a:ext cx="586958" cy="540522"/>
              </a:xfrm>
              <a:prstGeom prst="ellipse">
                <a:avLst/>
              </a:prstGeom>
              <a:solidFill>
                <a:srgbClr val="0095AB">
                  <a:alpha val="50000"/>
                </a:srgbClr>
              </a:solidFill>
              <a:ln w="9525">
                <a:solidFill>
                  <a:srgbClr val="0095AB"/>
                </a:solidFill>
                <a:round/>
                <a:headEnd/>
                <a:tailEnd/>
              </a:ln>
            </p:spPr>
            <p:txBody>
              <a:bodyPr vert="horz" wrap="square" lIns="0" tIns="0" rIns="0" bIns="0" numCol="1" anchor="ctr" anchorCtr="0" compatLnSpc="1">
                <a:prstTxWarp prst="textNoShape">
                  <a:avLst/>
                </a:prstTxWarp>
              </a:bodyPr>
              <a:lstStyle/>
              <a:p>
                <a:pPr algn="ctr"/>
                <a:r>
                  <a:rPr lang="en-GB" sz="1867" b="1" dirty="0">
                    <a:solidFill>
                      <a:schemeClr val="bg1"/>
                    </a:solidFill>
                  </a:rPr>
                  <a:t>480</a:t>
                </a:r>
              </a:p>
            </p:txBody>
          </p:sp>
          <p:sp>
            <p:nvSpPr>
              <p:cNvPr id="48" name="Rectangle 29">
                <a:extLst>
                  <a:ext uri="{FF2B5EF4-FFF2-40B4-BE49-F238E27FC236}">
                    <a16:creationId xmlns:a16="http://schemas.microsoft.com/office/drawing/2014/main" id="{59A58881-1A06-40E1-AC81-F97C96AD20DC}"/>
                  </a:ext>
                </a:extLst>
              </p:cNvPr>
              <p:cNvSpPr>
                <a:spLocks noChangeArrowheads="1"/>
              </p:cNvSpPr>
              <p:nvPr/>
            </p:nvSpPr>
            <p:spPr bwMode="auto">
              <a:xfrm>
                <a:off x="2342140" y="3626311"/>
                <a:ext cx="942975" cy="42019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1219110"/>
                <a:r>
                  <a:rPr lang="en-US" sz="1867" b="1" dirty="0">
                    <a:solidFill>
                      <a:srgbClr val="0095AB"/>
                    </a:solidFill>
                    <a:cs typeface="Arial" pitchFamily="34" charset="0"/>
                  </a:rPr>
                  <a:t>Middle</a:t>
                </a:r>
                <a:br>
                  <a:rPr lang="en-US" sz="1867" b="1" dirty="0">
                    <a:solidFill>
                      <a:srgbClr val="0095AB"/>
                    </a:solidFill>
                    <a:cs typeface="Arial" pitchFamily="34" charset="0"/>
                  </a:rPr>
                </a:br>
                <a:r>
                  <a:rPr lang="en-US" sz="1867" b="1" dirty="0">
                    <a:solidFill>
                      <a:srgbClr val="0095AB"/>
                    </a:solidFill>
                    <a:cs typeface="Arial" pitchFamily="34" charset="0"/>
                  </a:rPr>
                  <a:t>East</a:t>
                </a:r>
              </a:p>
            </p:txBody>
          </p:sp>
        </p:grpSp>
      </p:grpSp>
      <p:sp>
        <p:nvSpPr>
          <p:cNvPr id="56" name="Title 1">
            <a:extLst>
              <a:ext uri="{FF2B5EF4-FFF2-40B4-BE49-F238E27FC236}">
                <a16:creationId xmlns:a16="http://schemas.microsoft.com/office/drawing/2014/main" id="{6B6D8654-613C-44C7-8F8E-98C549F0BA80}"/>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mn-lt"/>
                <a:ea typeface="+mj-ea"/>
                <a:cs typeface="+mj-cs"/>
              </a:rPr>
              <a:t>Change in Energy Demand by Region</a:t>
            </a:r>
            <a:r>
              <a:rPr kumimoji="0" lang="en-US" sz="3200" b="1" i="0" u="none" strike="noStrike" kern="1200" cap="none" spc="0" normalizeH="0" baseline="0" noProof="0" dirty="0">
                <a:ln>
                  <a:noFill/>
                </a:ln>
                <a:solidFill>
                  <a:srgbClr val="004165"/>
                </a:solidFill>
                <a:effectLst/>
                <a:uLnTx/>
                <a:uFillTx/>
                <a:latin typeface="+mn-lt"/>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mn-lt"/>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mn-lt"/>
              <a:ea typeface="+mj-ea"/>
              <a:cs typeface="+mj-cs"/>
            </a:endParaRPr>
          </a:p>
        </p:txBody>
      </p:sp>
      <p:sp>
        <p:nvSpPr>
          <p:cNvPr id="55" name="TextBox 54">
            <a:extLst>
              <a:ext uri="{FF2B5EF4-FFF2-40B4-BE49-F238E27FC236}">
                <a16:creationId xmlns:a16="http://schemas.microsoft.com/office/drawing/2014/main" id="{FDF3E084-BD92-44B8-9A0E-C49F51FD8491}"/>
              </a:ext>
            </a:extLst>
          </p:cNvPr>
          <p:cNvSpPr txBox="1"/>
          <p:nvPr/>
        </p:nvSpPr>
        <p:spPr>
          <a:xfrm>
            <a:off x="9543392" y="106042"/>
            <a:ext cx="2521394" cy="246221"/>
          </a:xfrm>
          <a:prstGeom prst="rect">
            <a:avLst/>
          </a:prstGeom>
          <a:noFill/>
        </p:spPr>
        <p:txBody>
          <a:bodyPr wrap="square" rtlCol="0">
            <a:spAutoFit/>
          </a:bodyPr>
          <a:lstStyle/>
          <a:p>
            <a:pPr algn="r"/>
            <a:r>
              <a:rPr lang="en-US" sz="1000" dirty="0">
                <a:solidFill>
                  <a:schemeClr val="tx1">
                    <a:lumMod val="50000"/>
                    <a:lumOff val="50000"/>
                  </a:schemeClr>
                </a:solidFill>
              </a:rPr>
              <a:t>Data source: IEA</a:t>
            </a:r>
          </a:p>
        </p:txBody>
      </p:sp>
      <p:sp>
        <p:nvSpPr>
          <p:cNvPr id="58" name="TextBox 57">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2543071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3" name="Title 1">
            <a:extLst>
              <a:ext uri="{FF2B5EF4-FFF2-40B4-BE49-F238E27FC236}">
                <a16:creationId xmlns:a16="http://schemas.microsoft.com/office/drawing/2014/main" id="{C79B28E7-290A-46AB-A1AA-556CD18B8678}"/>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mn-lt"/>
                <a:ea typeface="+mj-ea"/>
                <a:cs typeface="+mj-cs"/>
              </a:rPr>
              <a:t>Renewables and Natural Gas Meet Much of the Growth</a:t>
            </a:r>
            <a:br>
              <a:rPr kumimoji="0" lang="en-US" sz="3200" b="1" i="0" u="none" strike="noStrike" kern="1200" cap="none" spc="0" normalizeH="0" baseline="0" noProof="0" dirty="0">
                <a:ln>
                  <a:noFill/>
                </a:ln>
                <a:solidFill>
                  <a:srgbClr val="5B9BD5"/>
                </a:solidFill>
                <a:effectLst/>
                <a:uLnTx/>
                <a:uFillTx/>
                <a:latin typeface="+mn-lt"/>
                <a:ea typeface="+mj-ea"/>
                <a:cs typeface="+mj-cs"/>
              </a:rPr>
            </a:br>
            <a:endParaRPr kumimoji="0" lang="en-US" sz="3200" b="1" i="0" u="none" strike="noStrike" kern="1200" cap="none" spc="0" normalizeH="0" baseline="0" noProof="0" dirty="0">
              <a:ln>
                <a:noFill/>
              </a:ln>
              <a:solidFill>
                <a:srgbClr val="5B9BD5"/>
              </a:solidFill>
              <a:effectLst/>
              <a:uLnTx/>
              <a:uFillTx/>
              <a:latin typeface="+mn-lt"/>
              <a:ea typeface="+mj-ea"/>
              <a:cs typeface="+mj-cs"/>
            </a:endParaRPr>
          </a:p>
        </p:txBody>
      </p:sp>
      <p:sp>
        <p:nvSpPr>
          <p:cNvPr id="17" name="Text Placeholder 2">
            <a:extLst>
              <a:ext uri="{FF2B5EF4-FFF2-40B4-BE49-F238E27FC236}">
                <a16:creationId xmlns:a16="http://schemas.microsoft.com/office/drawing/2014/main" id="{3F918CF9-FAC5-4836-B87E-E46CE7A6FA74}"/>
              </a:ext>
            </a:extLst>
          </p:cNvPr>
          <p:cNvSpPr txBox="1">
            <a:spLocks/>
          </p:cNvSpPr>
          <p:nvPr/>
        </p:nvSpPr>
        <p:spPr>
          <a:xfrm>
            <a:off x="828347" y="898628"/>
            <a:ext cx="5242560" cy="548640"/>
          </a:xfrm>
          <a:prstGeom prst="rect">
            <a:avLst/>
          </a:prstGeom>
        </p:spPr>
        <p:txBody>
          <a:bodyPr/>
          <a:lstStyle>
            <a:lvl1pPr marL="342900" indent="-342900" algn="l" rtl="0" eaLnBrk="1" fontAlgn="base" hangingPunct="1">
              <a:spcBef>
                <a:spcPct val="20000"/>
              </a:spcBef>
              <a:spcAft>
                <a:spcPct val="0"/>
              </a:spcAft>
              <a:defRPr sz="2200" b="1" kern="1200">
                <a:solidFill>
                  <a:schemeClr val="tx2"/>
                </a:solidFill>
                <a:latin typeface="+mn-lt"/>
                <a:ea typeface="+mn-ea"/>
                <a:cs typeface="+mn-cs"/>
              </a:defRPr>
            </a:lvl1pPr>
            <a:lvl2pPr marL="742950" indent="-285750" algn="l" rtl="0" eaLnBrk="1" fontAlgn="base" hangingPunct="1">
              <a:lnSpc>
                <a:spcPct val="90000"/>
              </a:lnSpc>
              <a:spcBef>
                <a:spcPct val="40000"/>
              </a:spcBef>
              <a:spcAft>
                <a:spcPct val="0"/>
              </a:spcAft>
              <a:buFont typeface="Times" panose="02020603050405020304" pitchFamily="18"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o"/>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200" b="1" kern="1200">
                <a:solidFill>
                  <a:schemeClr val="tx1"/>
                </a:solidFill>
                <a:latin typeface="+mn-lt"/>
                <a:ea typeface="+mn-ea"/>
                <a:cs typeface="+mn-cs"/>
              </a:defRPr>
            </a:lvl4pPr>
            <a:lvl5pPr marL="2057400" indent="-228600" algn="l" rtl="0" eaLnBrk="1" fontAlgn="base" hangingPunct="1">
              <a:spcBef>
                <a:spcPct val="20000"/>
              </a:spcBef>
              <a:spcAft>
                <a:spcPct val="0"/>
              </a:spcAft>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3D65"/>
                </a:solidFill>
                <a:effectLst/>
                <a:uLnTx/>
                <a:uFillTx/>
                <a:ea typeface="+mn-ea"/>
                <a:cs typeface="+mn-cs"/>
              </a:rPr>
              <a:t>World electricity generation by fuel</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ea typeface="+mn-ea"/>
                <a:cs typeface="+mn-cs"/>
              </a:rPr>
              <a:t>Trillion Kilowatt-hours</a:t>
            </a:r>
          </a:p>
        </p:txBody>
      </p:sp>
      <p:sp>
        <p:nvSpPr>
          <p:cNvPr id="18" name="Text Placeholder 4">
            <a:extLst>
              <a:ext uri="{FF2B5EF4-FFF2-40B4-BE49-F238E27FC236}">
                <a16:creationId xmlns:a16="http://schemas.microsoft.com/office/drawing/2014/main" id="{FBB8C603-BC7B-482C-82D0-1356B375870A}"/>
              </a:ext>
            </a:extLst>
          </p:cNvPr>
          <p:cNvSpPr txBox="1">
            <a:spLocks/>
          </p:cNvSpPr>
          <p:nvPr/>
        </p:nvSpPr>
        <p:spPr>
          <a:xfrm>
            <a:off x="5596003" y="898628"/>
            <a:ext cx="5044154" cy="548640"/>
          </a:xfrm>
          <a:prstGeom prst="rect">
            <a:avLst/>
          </a:prstGeom>
        </p:spPr>
        <p:txBody>
          <a:bodyPr/>
          <a:lstStyle>
            <a:lvl1pPr marL="342900" indent="-342900" algn="l" rtl="0" eaLnBrk="1" fontAlgn="base" hangingPunct="1">
              <a:spcBef>
                <a:spcPct val="20000"/>
              </a:spcBef>
              <a:spcAft>
                <a:spcPct val="0"/>
              </a:spcAft>
              <a:defRPr sz="2200" b="1" kern="1200">
                <a:solidFill>
                  <a:schemeClr val="tx2"/>
                </a:solidFill>
                <a:latin typeface="+mn-lt"/>
                <a:ea typeface="+mn-ea"/>
                <a:cs typeface="+mn-cs"/>
              </a:defRPr>
            </a:lvl1pPr>
            <a:lvl2pPr marL="742950" indent="-285750" algn="l" rtl="0" eaLnBrk="1" fontAlgn="base" hangingPunct="1">
              <a:lnSpc>
                <a:spcPct val="90000"/>
              </a:lnSpc>
              <a:spcBef>
                <a:spcPct val="40000"/>
              </a:spcBef>
              <a:spcAft>
                <a:spcPct val="0"/>
              </a:spcAft>
              <a:buFont typeface="Times" panose="02020603050405020304" pitchFamily="18"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o"/>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200" b="1" kern="1200">
                <a:solidFill>
                  <a:schemeClr val="tx1"/>
                </a:solidFill>
                <a:latin typeface="+mn-lt"/>
                <a:ea typeface="+mn-ea"/>
                <a:cs typeface="+mn-cs"/>
              </a:defRPr>
            </a:lvl4pPr>
            <a:lvl5pPr marL="2057400" indent="-228600" algn="l" rtl="0" eaLnBrk="1" fontAlgn="base" hangingPunct="1">
              <a:spcBef>
                <a:spcPct val="20000"/>
              </a:spcBef>
              <a:spcAft>
                <a:spcPct val="0"/>
              </a:spcAft>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3D65"/>
                </a:solidFill>
                <a:effectLst/>
                <a:uLnTx/>
                <a:uFillTx/>
                <a:ea typeface="+mn-ea"/>
                <a:cs typeface="+mn-cs"/>
              </a:rPr>
              <a:t>Share of net electricity generation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ea typeface="+mn-ea"/>
                <a:cs typeface="+mn-cs"/>
              </a:rPr>
              <a:t>Percent</a:t>
            </a:r>
          </a:p>
        </p:txBody>
      </p:sp>
      <p:graphicFrame>
        <p:nvGraphicFramePr>
          <p:cNvPr id="12" name="Content Placeholder 19">
            <a:extLst>
              <a:ext uri="{FF2B5EF4-FFF2-40B4-BE49-F238E27FC236}">
                <a16:creationId xmlns:a16="http://schemas.microsoft.com/office/drawing/2014/main" id="{1E8EB00E-C0A0-45C2-9BC1-8F47DBE08FC2}"/>
              </a:ext>
            </a:extLst>
          </p:cNvPr>
          <p:cNvGraphicFramePr>
            <a:graphicFrameLocks/>
          </p:cNvGraphicFramePr>
          <p:nvPr>
            <p:extLst>
              <p:ext uri="{D42A27DB-BD31-4B8C-83A1-F6EECF244321}">
                <p14:modId xmlns:p14="http://schemas.microsoft.com/office/powerpoint/2010/main" val="1121234642"/>
              </p:ext>
            </p:extLst>
          </p:nvPr>
        </p:nvGraphicFramePr>
        <p:xfrm>
          <a:off x="853014" y="1442254"/>
          <a:ext cx="4745387" cy="44496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ontent Placeholder 16">
            <a:extLst>
              <a:ext uri="{FF2B5EF4-FFF2-40B4-BE49-F238E27FC236}">
                <a16:creationId xmlns:a16="http://schemas.microsoft.com/office/drawing/2014/main" id="{EE44C1A9-AA57-4CBC-98D4-977D1F372FFC}"/>
              </a:ext>
            </a:extLst>
          </p:cNvPr>
          <p:cNvGraphicFramePr>
            <a:graphicFrameLocks/>
          </p:cNvGraphicFramePr>
          <p:nvPr>
            <p:extLst>
              <p:ext uri="{D42A27DB-BD31-4B8C-83A1-F6EECF244321}">
                <p14:modId xmlns:p14="http://schemas.microsoft.com/office/powerpoint/2010/main" val="1093001601"/>
              </p:ext>
            </p:extLst>
          </p:nvPr>
        </p:nvGraphicFramePr>
        <p:xfrm>
          <a:off x="5443244" y="1358599"/>
          <a:ext cx="5523732" cy="460578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a:extLst>
              <a:ext uri="{FF2B5EF4-FFF2-40B4-BE49-F238E27FC236}">
                <a16:creationId xmlns:a16="http://schemas.microsoft.com/office/drawing/2014/main" id="{AE600A06-6D4D-4ED4-BC10-D401358504A6}"/>
              </a:ext>
            </a:extLst>
          </p:cNvPr>
          <p:cNvSpPr txBox="1"/>
          <p:nvPr/>
        </p:nvSpPr>
        <p:spPr bwMode="auto">
          <a:xfrm>
            <a:off x="10468510" y="1718318"/>
            <a:ext cx="599523" cy="292388"/>
          </a:xfrm>
          <a:prstGeom prst="rect">
            <a:avLst/>
          </a:prstGeom>
          <a:noFill/>
          <a:ln w="9525">
            <a:noFill/>
            <a:miter lim="800000"/>
            <a:headEnd/>
            <a:tailEnd/>
          </a:ln>
        </p:spPr>
        <p:txBody>
          <a:bodyPr wrap="none" lIns="0" tIns="0" rIns="0" rtlCol="0">
            <a:prstTxWarp prst="textNoShape">
              <a:avLst/>
            </a:prstTxWarp>
            <a:spAutoFit/>
          </a:bodyPr>
          <a:lstStyle/>
          <a:p>
            <a:pPr eaLnBrk="0" hangingPunct="0"/>
            <a:r>
              <a:rPr lang="en-US" sz="1600" b="1" dirty="0">
                <a:solidFill>
                  <a:srgbClr val="FF0000"/>
                </a:solidFill>
                <a:ea typeface="Times New Roman" charset="0"/>
                <a:cs typeface="Times New Roman" charset="0"/>
              </a:rPr>
              <a:t>Liquids</a:t>
            </a:r>
          </a:p>
        </p:txBody>
      </p:sp>
      <p:sp>
        <p:nvSpPr>
          <p:cNvPr id="23" name="TextBox 22">
            <a:extLst>
              <a:ext uri="{FF2B5EF4-FFF2-40B4-BE49-F238E27FC236}">
                <a16:creationId xmlns:a16="http://schemas.microsoft.com/office/drawing/2014/main" id="{D29AB956-BFE6-4DC8-9BB1-3D6D552A5580}"/>
              </a:ext>
            </a:extLst>
          </p:cNvPr>
          <p:cNvSpPr txBox="1"/>
          <p:nvPr/>
        </p:nvSpPr>
        <p:spPr bwMode="auto">
          <a:xfrm>
            <a:off x="10468510" y="2138659"/>
            <a:ext cx="658835" cy="292388"/>
          </a:xfrm>
          <a:prstGeom prst="rect">
            <a:avLst/>
          </a:prstGeom>
          <a:noFill/>
          <a:ln w="9525">
            <a:noFill/>
            <a:miter lim="800000"/>
            <a:headEnd/>
            <a:tailEnd/>
          </a:ln>
        </p:spPr>
        <p:txBody>
          <a:bodyPr wrap="none" lIns="0" tIns="0" rIns="0" rtlCol="0">
            <a:prstTxWarp prst="textNoShape">
              <a:avLst/>
            </a:prstTxWarp>
            <a:spAutoFit/>
          </a:bodyPr>
          <a:lstStyle/>
          <a:p>
            <a:pPr eaLnBrk="0" hangingPunct="0"/>
            <a:r>
              <a:rPr lang="en-US" sz="1600" b="1" dirty="0">
                <a:solidFill>
                  <a:srgbClr val="FB8800"/>
                </a:solidFill>
                <a:ea typeface="Times New Roman" charset="0"/>
                <a:cs typeface="Times New Roman" charset="0"/>
              </a:rPr>
              <a:t>Nuclear</a:t>
            </a:r>
          </a:p>
        </p:txBody>
      </p:sp>
      <p:sp>
        <p:nvSpPr>
          <p:cNvPr id="24" name="TextBox 23">
            <a:extLst>
              <a:ext uri="{FF2B5EF4-FFF2-40B4-BE49-F238E27FC236}">
                <a16:creationId xmlns:a16="http://schemas.microsoft.com/office/drawing/2014/main" id="{D923EF74-23DF-4BDD-B65F-184641E9D8B5}"/>
              </a:ext>
            </a:extLst>
          </p:cNvPr>
          <p:cNvSpPr txBox="1"/>
          <p:nvPr/>
        </p:nvSpPr>
        <p:spPr bwMode="auto">
          <a:xfrm>
            <a:off x="10471111" y="2731096"/>
            <a:ext cx="958276" cy="292388"/>
          </a:xfrm>
          <a:prstGeom prst="rect">
            <a:avLst/>
          </a:prstGeom>
          <a:noFill/>
          <a:ln w="9525">
            <a:noFill/>
            <a:miter lim="800000"/>
            <a:headEnd/>
            <a:tailEnd/>
          </a:ln>
        </p:spPr>
        <p:txBody>
          <a:bodyPr wrap="none" lIns="0" tIns="0" rIns="0" rtlCol="0">
            <a:prstTxWarp prst="textNoShape">
              <a:avLst/>
            </a:prstTxWarp>
            <a:spAutoFit/>
          </a:bodyPr>
          <a:lstStyle/>
          <a:p>
            <a:pPr eaLnBrk="0" hangingPunct="0"/>
            <a:r>
              <a:rPr lang="en-US" sz="1600" b="1" dirty="0">
                <a:solidFill>
                  <a:srgbClr val="004165"/>
                </a:solidFill>
                <a:ea typeface="Times New Roman" charset="0"/>
                <a:cs typeface="Times New Roman" charset="0"/>
              </a:rPr>
              <a:t>Natural gas</a:t>
            </a:r>
          </a:p>
        </p:txBody>
      </p:sp>
      <p:sp>
        <p:nvSpPr>
          <p:cNvPr id="25" name="TextBox 24">
            <a:extLst>
              <a:ext uri="{FF2B5EF4-FFF2-40B4-BE49-F238E27FC236}">
                <a16:creationId xmlns:a16="http://schemas.microsoft.com/office/drawing/2014/main" id="{7F076AD5-1F6B-4C37-BAB3-6BBCAAFDC4C6}"/>
              </a:ext>
            </a:extLst>
          </p:cNvPr>
          <p:cNvSpPr txBox="1"/>
          <p:nvPr/>
        </p:nvSpPr>
        <p:spPr bwMode="auto">
          <a:xfrm>
            <a:off x="10472613" y="3555048"/>
            <a:ext cx="653128" cy="292388"/>
          </a:xfrm>
          <a:prstGeom prst="rect">
            <a:avLst/>
          </a:prstGeom>
          <a:noFill/>
          <a:ln w="9525">
            <a:noFill/>
            <a:miter lim="800000"/>
            <a:headEnd/>
            <a:tailEnd/>
          </a:ln>
        </p:spPr>
        <p:txBody>
          <a:bodyPr wrap="square" lIns="0" tIns="0" rIns="0" rtlCol="0">
            <a:prstTxWarp prst="textNoShape">
              <a:avLst/>
            </a:prstTxWarp>
            <a:spAutoFit/>
          </a:bodyPr>
          <a:lstStyle/>
          <a:p>
            <a:pPr eaLnBrk="0" hangingPunct="0"/>
            <a:r>
              <a:rPr lang="en-US" sz="1600" b="1" dirty="0">
                <a:ea typeface="Times New Roman" charset="0"/>
                <a:cs typeface="Times New Roman" charset="0"/>
              </a:rPr>
              <a:t>Coal</a:t>
            </a:r>
          </a:p>
        </p:txBody>
      </p:sp>
      <p:sp>
        <p:nvSpPr>
          <p:cNvPr id="26" name="TextBox 25">
            <a:extLst>
              <a:ext uri="{FF2B5EF4-FFF2-40B4-BE49-F238E27FC236}">
                <a16:creationId xmlns:a16="http://schemas.microsoft.com/office/drawing/2014/main" id="{778D1F3E-4813-41F7-A11B-07080FB5D851}"/>
              </a:ext>
            </a:extLst>
          </p:cNvPr>
          <p:cNvSpPr txBox="1"/>
          <p:nvPr/>
        </p:nvSpPr>
        <p:spPr bwMode="auto">
          <a:xfrm>
            <a:off x="10468510" y="4816172"/>
            <a:ext cx="1022909" cy="292388"/>
          </a:xfrm>
          <a:prstGeom prst="rect">
            <a:avLst/>
          </a:prstGeom>
          <a:noFill/>
          <a:ln w="9525">
            <a:noFill/>
            <a:miter lim="800000"/>
            <a:headEnd/>
            <a:tailEnd/>
          </a:ln>
        </p:spPr>
        <p:txBody>
          <a:bodyPr wrap="none" lIns="0" tIns="0" rIns="0" rtlCol="0">
            <a:prstTxWarp prst="textNoShape">
              <a:avLst/>
            </a:prstTxWarp>
            <a:spAutoFit/>
          </a:bodyPr>
          <a:lstStyle/>
          <a:p>
            <a:pPr eaLnBrk="0" hangingPunct="0"/>
            <a:r>
              <a:rPr lang="en-US" sz="1600" b="1" dirty="0">
                <a:solidFill>
                  <a:srgbClr val="10BC9F"/>
                </a:solidFill>
                <a:ea typeface="Times New Roman" charset="0"/>
                <a:cs typeface="Times New Roman" charset="0"/>
              </a:rPr>
              <a:t>Renewables</a:t>
            </a:r>
          </a:p>
        </p:txBody>
      </p:sp>
      <p:cxnSp>
        <p:nvCxnSpPr>
          <p:cNvPr id="28" name="Straight Connector 27">
            <a:extLst>
              <a:ext uri="{FF2B5EF4-FFF2-40B4-BE49-F238E27FC236}">
                <a16:creationId xmlns:a16="http://schemas.microsoft.com/office/drawing/2014/main" id="{6E3E4055-FFCD-4F8C-85ED-EAEE68E30E38}"/>
              </a:ext>
            </a:extLst>
          </p:cNvPr>
          <p:cNvCxnSpPr/>
          <p:nvPr/>
        </p:nvCxnSpPr>
        <p:spPr bwMode="auto">
          <a:xfrm flipV="1">
            <a:off x="7428188" y="1867058"/>
            <a:ext cx="0" cy="3642260"/>
          </a:xfrm>
          <a:prstGeom prst="line">
            <a:avLst/>
          </a:prstGeom>
          <a:solidFill>
            <a:schemeClr val="accent1"/>
          </a:solidFill>
          <a:ln w="38100" cap="flat" cmpd="sng" algn="ctr">
            <a:solidFill>
              <a:schemeClr val="bg1">
                <a:lumMod val="65000"/>
              </a:schemeClr>
            </a:solidFill>
            <a:prstDash val="lgDash"/>
            <a:round/>
            <a:headEnd type="none" w="med" len="med"/>
            <a:tailEnd type="none" w="med" len="med"/>
          </a:ln>
          <a:effectLst/>
        </p:spPr>
      </p:cxnSp>
      <p:cxnSp>
        <p:nvCxnSpPr>
          <p:cNvPr id="29" name="Straight Connector 28">
            <a:extLst>
              <a:ext uri="{FF2B5EF4-FFF2-40B4-BE49-F238E27FC236}">
                <a16:creationId xmlns:a16="http://schemas.microsoft.com/office/drawing/2014/main" id="{D96618D6-0963-45BC-81C3-ECE431367375}"/>
              </a:ext>
            </a:extLst>
          </p:cNvPr>
          <p:cNvCxnSpPr/>
          <p:nvPr/>
        </p:nvCxnSpPr>
        <p:spPr bwMode="auto">
          <a:xfrm flipV="1">
            <a:off x="2466229" y="1791344"/>
            <a:ext cx="0" cy="3642260"/>
          </a:xfrm>
          <a:prstGeom prst="line">
            <a:avLst/>
          </a:prstGeom>
          <a:solidFill>
            <a:schemeClr val="accent1"/>
          </a:solidFill>
          <a:ln w="38100" cap="flat" cmpd="sng" algn="ctr">
            <a:solidFill>
              <a:schemeClr val="bg1">
                <a:lumMod val="65000"/>
              </a:schemeClr>
            </a:solidFill>
            <a:prstDash val="lgDash"/>
            <a:round/>
            <a:headEnd type="none" w="med" len="med"/>
            <a:tailEnd type="none" w="med" len="med"/>
          </a:ln>
          <a:effectLst/>
        </p:spPr>
      </p:cxnSp>
      <p:sp>
        <p:nvSpPr>
          <p:cNvPr id="20" name="TextBox 19">
            <a:extLst>
              <a:ext uri="{FF2B5EF4-FFF2-40B4-BE49-F238E27FC236}">
                <a16:creationId xmlns:a16="http://schemas.microsoft.com/office/drawing/2014/main" id="{63FD8643-A299-49C7-96C5-6E42260B340C}"/>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Data source: EIA</a:t>
            </a:r>
          </a:p>
        </p:txBody>
      </p:sp>
      <p:sp>
        <p:nvSpPr>
          <p:cNvPr id="27" name="TextBox 26">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1914543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3" name="Title 1">
            <a:extLst>
              <a:ext uri="{FF2B5EF4-FFF2-40B4-BE49-F238E27FC236}">
                <a16:creationId xmlns:a16="http://schemas.microsoft.com/office/drawing/2014/main" id="{C79B28E7-290A-46AB-A1AA-556CD18B8678}"/>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mn-lt"/>
                <a:ea typeface="+mj-ea"/>
                <a:cs typeface="+mj-cs"/>
              </a:rPr>
              <a:t>Wind and Solar Dominate Renewables Growth</a:t>
            </a:r>
            <a:br>
              <a:rPr kumimoji="0" lang="en-US" sz="3200" b="1" i="0" u="none" strike="noStrike" kern="1200" cap="none" spc="0" normalizeH="0" baseline="0" noProof="0" dirty="0">
                <a:ln>
                  <a:noFill/>
                </a:ln>
                <a:solidFill>
                  <a:srgbClr val="5B9BD5"/>
                </a:solidFill>
                <a:effectLst/>
                <a:uLnTx/>
                <a:uFillTx/>
                <a:latin typeface="+mn-lt"/>
                <a:ea typeface="+mj-ea"/>
                <a:cs typeface="+mj-cs"/>
              </a:rPr>
            </a:br>
            <a:endParaRPr kumimoji="0" lang="en-US" sz="3200" b="1" i="0" u="none" strike="noStrike" kern="1200" cap="none" spc="0" normalizeH="0" baseline="0" noProof="0" dirty="0">
              <a:ln>
                <a:noFill/>
              </a:ln>
              <a:solidFill>
                <a:srgbClr val="5B9BD5"/>
              </a:solidFill>
              <a:effectLst/>
              <a:uLnTx/>
              <a:uFillTx/>
              <a:latin typeface="+mn-lt"/>
              <a:ea typeface="+mj-ea"/>
              <a:cs typeface="+mj-cs"/>
            </a:endParaRPr>
          </a:p>
        </p:txBody>
      </p:sp>
      <p:sp>
        <p:nvSpPr>
          <p:cNvPr id="17" name="Text Placeholder 2">
            <a:extLst>
              <a:ext uri="{FF2B5EF4-FFF2-40B4-BE49-F238E27FC236}">
                <a16:creationId xmlns:a16="http://schemas.microsoft.com/office/drawing/2014/main" id="{3F918CF9-FAC5-4836-B87E-E46CE7A6FA74}"/>
              </a:ext>
            </a:extLst>
          </p:cNvPr>
          <p:cNvSpPr txBox="1">
            <a:spLocks/>
          </p:cNvSpPr>
          <p:nvPr/>
        </p:nvSpPr>
        <p:spPr>
          <a:xfrm>
            <a:off x="828347" y="898628"/>
            <a:ext cx="5242560" cy="548640"/>
          </a:xfrm>
          <a:prstGeom prst="rect">
            <a:avLst/>
          </a:prstGeom>
        </p:spPr>
        <p:txBody>
          <a:bodyPr/>
          <a:lstStyle>
            <a:lvl1pPr marL="342900" indent="-342900" algn="l" rtl="0" eaLnBrk="1" fontAlgn="base" hangingPunct="1">
              <a:spcBef>
                <a:spcPct val="20000"/>
              </a:spcBef>
              <a:spcAft>
                <a:spcPct val="0"/>
              </a:spcAft>
              <a:defRPr sz="2200" b="1" kern="1200">
                <a:solidFill>
                  <a:schemeClr val="tx2"/>
                </a:solidFill>
                <a:latin typeface="+mn-lt"/>
                <a:ea typeface="+mn-ea"/>
                <a:cs typeface="+mn-cs"/>
              </a:defRPr>
            </a:lvl1pPr>
            <a:lvl2pPr marL="742950" indent="-285750" algn="l" rtl="0" eaLnBrk="1" fontAlgn="base" hangingPunct="1">
              <a:lnSpc>
                <a:spcPct val="90000"/>
              </a:lnSpc>
              <a:spcBef>
                <a:spcPct val="40000"/>
              </a:spcBef>
              <a:spcAft>
                <a:spcPct val="0"/>
              </a:spcAft>
              <a:buFont typeface="Times" panose="02020603050405020304" pitchFamily="18"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o"/>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200" b="1" kern="1200">
                <a:solidFill>
                  <a:schemeClr val="tx1"/>
                </a:solidFill>
                <a:latin typeface="+mn-lt"/>
                <a:ea typeface="+mn-ea"/>
                <a:cs typeface="+mn-cs"/>
              </a:defRPr>
            </a:lvl4pPr>
            <a:lvl5pPr marL="2057400" indent="-228600" algn="l" rtl="0" eaLnBrk="1" fontAlgn="base" hangingPunct="1">
              <a:spcBef>
                <a:spcPct val="20000"/>
              </a:spcBef>
              <a:spcAft>
                <a:spcPct val="0"/>
              </a:spcAft>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3D65"/>
                </a:solidFill>
                <a:effectLst/>
                <a:uLnTx/>
                <a:uFillTx/>
                <a:ea typeface="+mn-ea"/>
                <a:cs typeface="+mn-cs"/>
              </a:rPr>
              <a:t>World net electricity generation from renewables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ea typeface="+mn-ea"/>
                <a:cs typeface="+mn-cs"/>
              </a:rPr>
              <a:t>Trillion Kilowatt-hours</a:t>
            </a:r>
          </a:p>
        </p:txBody>
      </p:sp>
      <p:sp>
        <p:nvSpPr>
          <p:cNvPr id="18" name="Text Placeholder 4">
            <a:extLst>
              <a:ext uri="{FF2B5EF4-FFF2-40B4-BE49-F238E27FC236}">
                <a16:creationId xmlns:a16="http://schemas.microsoft.com/office/drawing/2014/main" id="{FBB8C603-BC7B-482C-82D0-1356B375870A}"/>
              </a:ext>
            </a:extLst>
          </p:cNvPr>
          <p:cNvSpPr txBox="1">
            <a:spLocks/>
          </p:cNvSpPr>
          <p:nvPr/>
        </p:nvSpPr>
        <p:spPr>
          <a:xfrm>
            <a:off x="5596003" y="898628"/>
            <a:ext cx="5044154" cy="548640"/>
          </a:xfrm>
          <a:prstGeom prst="rect">
            <a:avLst/>
          </a:prstGeom>
        </p:spPr>
        <p:txBody>
          <a:bodyPr/>
          <a:lstStyle>
            <a:lvl1pPr marL="342900" indent="-342900" algn="l" rtl="0" eaLnBrk="1" fontAlgn="base" hangingPunct="1">
              <a:spcBef>
                <a:spcPct val="20000"/>
              </a:spcBef>
              <a:spcAft>
                <a:spcPct val="0"/>
              </a:spcAft>
              <a:defRPr sz="2200" b="1" kern="1200">
                <a:solidFill>
                  <a:schemeClr val="tx2"/>
                </a:solidFill>
                <a:latin typeface="+mn-lt"/>
                <a:ea typeface="+mn-ea"/>
                <a:cs typeface="+mn-cs"/>
              </a:defRPr>
            </a:lvl1pPr>
            <a:lvl2pPr marL="742950" indent="-285750" algn="l" rtl="0" eaLnBrk="1" fontAlgn="base" hangingPunct="1">
              <a:lnSpc>
                <a:spcPct val="90000"/>
              </a:lnSpc>
              <a:spcBef>
                <a:spcPct val="40000"/>
              </a:spcBef>
              <a:spcAft>
                <a:spcPct val="0"/>
              </a:spcAft>
              <a:buFont typeface="Times" panose="02020603050405020304" pitchFamily="18"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o"/>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200" b="1" kern="1200">
                <a:solidFill>
                  <a:schemeClr val="tx1"/>
                </a:solidFill>
                <a:latin typeface="+mn-lt"/>
                <a:ea typeface="+mn-ea"/>
                <a:cs typeface="+mn-cs"/>
              </a:defRPr>
            </a:lvl4pPr>
            <a:lvl5pPr marL="2057400" indent="-228600" algn="l" rtl="0" eaLnBrk="1" fontAlgn="base" hangingPunct="1">
              <a:spcBef>
                <a:spcPct val="20000"/>
              </a:spcBef>
              <a:spcAft>
                <a:spcPct val="0"/>
              </a:spcAft>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3D65"/>
                </a:solidFill>
                <a:effectLst/>
                <a:uLnTx/>
                <a:uFillTx/>
                <a:ea typeface="+mn-ea"/>
                <a:cs typeface="+mn-cs"/>
              </a:rPr>
              <a:t>Share of renewable energy</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ea typeface="+mn-ea"/>
                <a:cs typeface="+mn-cs"/>
              </a:rPr>
              <a:t>Percent</a:t>
            </a:r>
          </a:p>
        </p:txBody>
      </p:sp>
      <p:cxnSp>
        <p:nvCxnSpPr>
          <p:cNvPr id="29" name="Straight Connector 28">
            <a:extLst>
              <a:ext uri="{FF2B5EF4-FFF2-40B4-BE49-F238E27FC236}">
                <a16:creationId xmlns:a16="http://schemas.microsoft.com/office/drawing/2014/main" id="{D96618D6-0963-45BC-81C3-ECE431367375}"/>
              </a:ext>
            </a:extLst>
          </p:cNvPr>
          <p:cNvCxnSpPr/>
          <p:nvPr/>
        </p:nvCxnSpPr>
        <p:spPr bwMode="auto">
          <a:xfrm flipV="1">
            <a:off x="2466229" y="1791344"/>
            <a:ext cx="0" cy="3642260"/>
          </a:xfrm>
          <a:prstGeom prst="line">
            <a:avLst/>
          </a:prstGeom>
          <a:solidFill>
            <a:schemeClr val="accent1"/>
          </a:solidFill>
          <a:ln w="38100" cap="flat" cmpd="sng" algn="ctr">
            <a:solidFill>
              <a:schemeClr val="bg1">
                <a:lumMod val="65000"/>
              </a:schemeClr>
            </a:solidFill>
            <a:prstDash val="lgDash"/>
            <a:round/>
            <a:headEnd type="none" w="med" len="med"/>
            <a:tailEnd type="none" w="med" len="med"/>
          </a:ln>
          <a:effectLst/>
        </p:spPr>
      </p:cxnSp>
      <p:graphicFrame>
        <p:nvGraphicFramePr>
          <p:cNvPr id="20" name="Content Placeholder 8">
            <a:extLst>
              <a:ext uri="{FF2B5EF4-FFF2-40B4-BE49-F238E27FC236}">
                <a16:creationId xmlns:a16="http://schemas.microsoft.com/office/drawing/2014/main" id="{CBDBBAAD-8F4C-4F5B-A062-0E309D18EE82}"/>
              </a:ext>
            </a:extLst>
          </p:cNvPr>
          <p:cNvGraphicFramePr>
            <a:graphicFrameLocks/>
          </p:cNvGraphicFramePr>
          <p:nvPr>
            <p:extLst>
              <p:ext uri="{D42A27DB-BD31-4B8C-83A1-F6EECF244321}">
                <p14:modId xmlns:p14="http://schemas.microsoft.com/office/powerpoint/2010/main" val="1312184525"/>
              </p:ext>
            </p:extLst>
          </p:nvPr>
        </p:nvGraphicFramePr>
        <p:xfrm>
          <a:off x="815763" y="1403016"/>
          <a:ext cx="4570961" cy="45119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ontent Placeholder 12">
            <a:extLst>
              <a:ext uri="{FF2B5EF4-FFF2-40B4-BE49-F238E27FC236}">
                <a16:creationId xmlns:a16="http://schemas.microsoft.com/office/drawing/2014/main" id="{9BB36A3C-9D01-44E6-AC01-4743CB3D6052}"/>
              </a:ext>
            </a:extLst>
          </p:cNvPr>
          <p:cNvGraphicFramePr>
            <a:graphicFrameLocks/>
          </p:cNvGraphicFramePr>
          <p:nvPr>
            <p:extLst>
              <p:ext uri="{D42A27DB-BD31-4B8C-83A1-F6EECF244321}">
                <p14:modId xmlns:p14="http://schemas.microsoft.com/office/powerpoint/2010/main" val="844246909"/>
              </p:ext>
            </p:extLst>
          </p:nvPr>
        </p:nvGraphicFramePr>
        <p:xfrm>
          <a:off x="5631383" y="1358599"/>
          <a:ext cx="5732269" cy="4556356"/>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a:extLst>
              <a:ext uri="{FF2B5EF4-FFF2-40B4-BE49-F238E27FC236}">
                <a16:creationId xmlns:a16="http://schemas.microsoft.com/office/drawing/2014/main" id="{10E8D767-3601-4FDE-9BE4-E373D4E30232}"/>
              </a:ext>
            </a:extLst>
          </p:cNvPr>
          <p:cNvSpPr txBox="1"/>
          <p:nvPr/>
        </p:nvSpPr>
        <p:spPr bwMode="auto">
          <a:xfrm>
            <a:off x="10492945" y="1734222"/>
            <a:ext cx="1335639" cy="292388"/>
          </a:xfrm>
          <a:prstGeom prst="rect">
            <a:avLst/>
          </a:prstGeom>
          <a:noFill/>
          <a:ln w="9525">
            <a:noFill/>
            <a:miter lim="800000"/>
            <a:headEnd/>
            <a:tailEnd/>
          </a:ln>
        </p:spPr>
        <p:txBody>
          <a:bodyPr wrap="square" lIns="0" tIns="0" rIns="0" rtlCol="0">
            <a:prstTxWarp prst="textNoShape">
              <a:avLst/>
            </a:prstTxWarp>
            <a:spAutoFit/>
          </a:bodyPr>
          <a:lstStyle/>
          <a:p>
            <a:pPr eaLnBrk="0" hangingPunct="0"/>
            <a:r>
              <a:rPr lang="en-US" sz="1600" b="1">
                <a:solidFill>
                  <a:srgbClr val="FF0000"/>
                </a:solidFill>
                <a:ea typeface="Times New Roman" charset="0"/>
                <a:cs typeface="Times New Roman" charset="0"/>
              </a:rPr>
              <a:t>Other</a:t>
            </a:r>
          </a:p>
        </p:txBody>
      </p:sp>
      <p:sp>
        <p:nvSpPr>
          <p:cNvPr id="38" name="TextBox 37">
            <a:extLst>
              <a:ext uri="{FF2B5EF4-FFF2-40B4-BE49-F238E27FC236}">
                <a16:creationId xmlns:a16="http://schemas.microsoft.com/office/drawing/2014/main" id="{7286E460-6451-43BA-9378-B736DBAB849C}"/>
              </a:ext>
            </a:extLst>
          </p:cNvPr>
          <p:cNvSpPr txBox="1"/>
          <p:nvPr/>
        </p:nvSpPr>
        <p:spPr bwMode="auto">
          <a:xfrm>
            <a:off x="10492945" y="1989731"/>
            <a:ext cx="1016304" cy="292388"/>
          </a:xfrm>
          <a:prstGeom prst="rect">
            <a:avLst/>
          </a:prstGeom>
          <a:noFill/>
          <a:ln w="9525">
            <a:noFill/>
            <a:miter lim="800000"/>
            <a:headEnd/>
            <a:tailEnd/>
          </a:ln>
        </p:spPr>
        <p:txBody>
          <a:bodyPr wrap="none" lIns="0" tIns="0" rIns="0" rtlCol="0">
            <a:prstTxWarp prst="textNoShape">
              <a:avLst/>
            </a:prstTxWarp>
            <a:spAutoFit/>
          </a:bodyPr>
          <a:lstStyle/>
          <a:p>
            <a:pPr eaLnBrk="0" hangingPunct="0"/>
            <a:r>
              <a:rPr lang="en-US" sz="1600" b="1" dirty="0">
                <a:solidFill>
                  <a:srgbClr val="FB8800"/>
                </a:solidFill>
                <a:ea typeface="Times New Roman" charset="0"/>
                <a:cs typeface="Times New Roman" charset="0"/>
              </a:rPr>
              <a:t>Geotherma</a:t>
            </a:r>
            <a:r>
              <a:rPr lang="en-US" sz="1600" dirty="0">
                <a:solidFill>
                  <a:srgbClr val="FB8800"/>
                </a:solidFill>
                <a:ea typeface="Times New Roman" charset="0"/>
                <a:cs typeface="Times New Roman" charset="0"/>
              </a:rPr>
              <a:t>l</a:t>
            </a:r>
          </a:p>
        </p:txBody>
      </p:sp>
      <p:sp>
        <p:nvSpPr>
          <p:cNvPr id="39" name="TextBox 38">
            <a:extLst>
              <a:ext uri="{FF2B5EF4-FFF2-40B4-BE49-F238E27FC236}">
                <a16:creationId xmlns:a16="http://schemas.microsoft.com/office/drawing/2014/main" id="{8A1D6708-DB18-479E-94C2-9EF66163ADB8}"/>
              </a:ext>
            </a:extLst>
          </p:cNvPr>
          <p:cNvSpPr txBox="1"/>
          <p:nvPr/>
        </p:nvSpPr>
        <p:spPr bwMode="auto">
          <a:xfrm>
            <a:off x="10492945" y="2312159"/>
            <a:ext cx="432811" cy="292388"/>
          </a:xfrm>
          <a:prstGeom prst="rect">
            <a:avLst/>
          </a:prstGeom>
          <a:noFill/>
          <a:ln w="9525">
            <a:noFill/>
            <a:miter lim="800000"/>
            <a:headEnd/>
            <a:tailEnd/>
          </a:ln>
        </p:spPr>
        <p:txBody>
          <a:bodyPr wrap="none" lIns="0" tIns="0" rIns="0" rtlCol="0">
            <a:prstTxWarp prst="textNoShape">
              <a:avLst/>
            </a:prstTxWarp>
            <a:spAutoFit/>
          </a:bodyPr>
          <a:lstStyle/>
          <a:p>
            <a:pPr eaLnBrk="0" hangingPunct="0"/>
            <a:r>
              <a:rPr lang="en-US" sz="1600" b="1" dirty="0">
                <a:solidFill>
                  <a:srgbClr val="00ADFB"/>
                </a:solidFill>
                <a:ea typeface="Times New Roman" charset="0"/>
                <a:cs typeface="Times New Roman" charset="0"/>
              </a:rPr>
              <a:t>Solar</a:t>
            </a:r>
          </a:p>
        </p:txBody>
      </p:sp>
      <p:sp>
        <p:nvSpPr>
          <p:cNvPr id="40" name="TextBox 39">
            <a:extLst>
              <a:ext uri="{FF2B5EF4-FFF2-40B4-BE49-F238E27FC236}">
                <a16:creationId xmlns:a16="http://schemas.microsoft.com/office/drawing/2014/main" id="{E9752094-9F81-4CE2-BF17-24155EFD7301}"/>
              </a:ext>
            </a:extLst>
          </p:cNvPr>
          <p:cNvSpPr txBox="1"/>
          <p:nvPr/>
        </p:nvSpPr>
        <p:spPr bwMode="auto">
          <a:xfrm>
            <a:off x="10492944" y="2920958"/>
            <a:ext cx="1335639" cy="292388"/>
          </a:xfrm>
          <a:prstGeom prst="rect">
            <a:avLst/>
          </a:prstGeom>
          <a:noFill/>
          <a:ln w="9525">
            <a:noFill/>
            <a:miter lim="800000"/>
            <a:headEnd/>
            <a:tailEnd/>
          </a:ln>
        </p:spPr>
        <p:txBody>
          <a:bodyPr wrap="square" lIns="0" tIns="0" rIns="0" rtlCol="0">
            <a:prstTxWarp prst="textNoShape">
              <a:avLst/>
            </a:prstTxWarp>
            <a:spAutoFit/>
          </a:bodyPr>
          <a:lstStyle/>
          <a:p>
            <a:pPr eaLnBrk="0" hangingPunct="0"/>
            <a:r>
              <a:rPr lang="en-US" sz="1600" b="1">
                <a:solidFill>
                  <a:srgbClr val="10BC9F"/>
                </a:solidFill>
                <a:ea typeface="Times New Roman" charset="0"/>
                <a:cs typeface="Times New Roman" charset="0"/>
              </a:rPr>
              <a:t>Wind</a:t>
            </a:r>
          </a:p>
        </p:txBody>
      </p:sp>
      <p:sp>
        <p:nvSpPr>
          <p:cNvPr id="41" name="TextBox 40">
            <a:extLst>
              <a:ext uri="{FF2B5EF4-FFF2-40B4-BE49-F238E27FC236}">
                <a16:creationId xmlns:a16="http://schemas.microsoft.com/office/drawing/2014/main" id="{E88118E5-B98B-4E71-A1DA-4D5DE0959F53}"/>
              </a:ext>
            </a:extLst>
          </p:cNvPr>
          <p:cNvSpPr txBox="1"/>
          <p:nvPr/>
        </p:nvSpPr>
        <p:spPr bwMode="auto">
          <a:xfrm>
            <a:off x="10492945" y="4120476"/>
            <a:ext cx="1335639" cy="292388"/>
          </a:xfrm>
          <a:prstGeom prst="rect">
            <a:avLst/>
          </a:prstGeom>
          <a:noFill/>
          <a:ln w="9525">
            <a:noFill/>
            <a:miter lim="800000"/>
            <a:headEnd/>
            <a:tailEnd/>
          </a:ln>
        </p:spPr>
        <p:txBody>
          <a:bodyPr wrap="square" lIns="0" tIns="0" rIns="0" rtlCol="0">
            <a:prstTxWarp prst="textNoShape">
              <a:avLst/>
            </a:prstTxWarp>
            <a:spAutoFit/>
          </a:bodyPr>
          <a:lstStyle/>
          <a:p>
            <a:pPr eaLnBrk="0" hangingPunct="0"/>
            <a:r>
              <a:rPr lang="en-US" sz="1600" b="1" dirty="0">
                <a:solidFill>
                  <a:srgbClr val="004165"/>
                </a:solidFill>
                <a:ea typeface="Times New Roman" charset="0"/>
                <a:cs typeface="Times New Roman" charset="0"/>
              </a:rPr>
              <a:t>Hydropower</a:t>
            </a:r>
          </a:p>
        </p:txBody>
      </p:sp>
      <p:cxnSp>
        <p:nvCxnSpPr>
          <p:cNvPr id="28" name="Straight Connector 27">
            <a:extLst>
              <a:ext uri="{FF2B5EF4-FFF2-40B4-BE49-F238E27FC236}">
                <a16:creationId xmlns:a16="http://schemas.microsoft.com/office/drawing/2014/main" id="{6E3E4055-FFCD-4F8C-85ED-EAEE68E30E38}"/>
              </a:ext>
            </a:extLst>
          </p:cNvPr>
          <p:cNvCxnSpPr/>
          <p:nvPr/>
        </p:nvCxnSpPr>
        <p:spPr bwMode="auto">
          <a:xfrm flipV="1">
            <a:off x="6985549" y="1791344"/>
            <a:ext cx="0" cy="3642260"/>
          </a:xfrm>
          <a:prstGeom prst="line">
            <a:avLst/>
          </a:prstGeom>
          <a:solidFill>
            <a:schemeClr val="accent1"/>
          </a:solidFill>
          <a:ln w="38100" cap="flat" cmpd="sng" algn="ctr">
            <a:solidFill>
              <a:schemeClr val="bg1">
                <a:lumMod val="65000"/>
              </a:schemeClr>
            </a:solidFill>
            <a:prstDash val="lgDash"/>
            <a:round/>
            <a:headEnd type="none" w="med" len="med"/>
            <a:tailEnd type="none" w="med" len="med"/>
          </a:ln>
          <a:effectLst/>
        </p:spPr>
      </p:cxnSp>
      <p:sp>
        <p:nvSpPr>
          <p:cNvPr id="19" name="TextBox 18">
            <a:extLst>
              <a:ext uri="{FF2B5EF4-FFF2-40B4-BE49-F238E27FC236}">
                <a16:creationId xmlns:a16="http://schemas.microsoft.com/office/drawing/2014/main" id="{DED2A44D-89E5-42B1-9EB4-1E208F27B369}"/>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Data source: EIA</a:t>
            </a:r>
          </a:p>
        </p:txBody>
      </p:sp>
      <p:sp>
        <p:nvSpPr>
          <p:cNvPr id="22" name="TextBox 21">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3085514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1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0A3B-F593-483B-83B7-354E4BD1B013}"/>
              </a:ext>
            </a:extLst>
          </p:cNvPr>
          <p:cNvSpPr>
            <a:spLocks noGrp="1"/>
          </p:cNvSpPr>
          <p:nvPr>
            <p:ph type="ctrTitle"/>
          </p:nvPr>
        </p:nvSpPr>
        <p:spPr>
          <a:xfrm>
            <a:off x="1278799" y="1890354"/>
            <a:ext cx="9545720" cy="1780017"/>
          </a:xfrm>
        </p:spPr>
        <p:txBody>
          <a:bodyPr>
            <a:noAutofit/>
          </a:bodyPr>
          <a:lstStyle/>
          <a:p>
            <a:r>
              <a:rPr lang="en-US" sz="11100" b="1" dirty="0">
                <a:solidFill>
                  <a:schemeClr val="bg1"/>
                </a:solidFill>
                <a:latin typeface="Century Gothic" panose="020B0502020202020204" pitchFamily="34" charset="0"/>
              </a:rPr>
              <a:t>Uncertainties</a:t>
            </a:r>
            <a:endParaRPr lang="en-US" sz="11100" b="1" dirty="0">
              <a:solidFill>
                <a:schemeClr val="accent5">
                  <a:lumMod val="60000"/>
                  <a:lumOff val="40000"/>
                </a:schemeClr>
              </a:solidFill>
              <a:latin typeface="Century Gothic" panose="020B0502020202020204" pitchFamily="34" charset="0"/>
            </a:endParaRPr>
          </a:p>
        </p:txBody>
      </p:sp>
      <p:pic>
        <p:nvPicPr>
          <p:cNvPr id="7" name="Picture 6">
            <a:extLst>
              <a:ext uri="{FF2B5EF4-FFF2-40B4-BE49-F238E27FC236}">
                <a16:creationId xmlns:a16="http://schemas.microsoft.com/office/drawing/2014/main" id="{04630DC2-5344-4F10-BF4A-83B8C1F78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46" y="5963481"/>
            <a:ext cx="5605103" cy="780219"/>
          </a:xfrm>
          <a:prstGeom prst="rect">
            <a:avLst/>
          </a:prstGeom>
        </p:spPr>
      </p:pic>
    </p:spTree>
    <p:extLst>
      <p:ext uri="{BB962C8B-B14F-4D97-AF65-F5344CB8AC3E}">
        <p14:creationId xmlns:p14="http://schemas.microsoft.com/office/powerpoint/2010/main" val="908118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687" y="817902"/>
            <a:ext cx="11215240" cy="5746837"/>
          </a:xfrm>
        </p:spPr>
        <p:txBody>
          <a:bodyPr>
            <a:normAutofit fontScale="62500" lnSpcReduction="20000"/>
          </a:bodyPr>
          <a:lstStyle/>
          <a:p>
            <a:pPr marL="0" indent="0">
              <a:buNone/>
            </a:pPr>
            <a:endParaRPr lang="en-US" b="1" dirty="0">
              <a:solidFill>
                <a:schemeClr val="tx2"/>
              </a:solidFill>
            </a:endParaRPr>
          </a:p>
          <a:p>
            <a:r>
              <a:rPr lang="en-US" b="1" u="sng" dirty="0">
                <a:solidFill>
                  <a:schemeClr val="tx2"/>
                </a:solidFill>
              </a:rPr>
              <a:t>Economic optimism masks potential headwinds</a:t>
            </a:r>
            <a:r>
              <a:rPr lang="en-US" b="1" dirty="0">
                <a:solidFill>
                  <a:schemeClr val="tx2"/>
                </a:solidFill>
              </a:rPr>
              <a:t> as near-term energy demand growth picks up pace and </a:t>
            </a:r>
            <a:r>
              <a:rPr lang="en-US" b="1" u="sng" dirty="0">
                <a:solidFill>
                  <a:schemeClr val="tx2"/>
                </a:solidFill>
              </a:rPr>
              <a:t>energy-intensity</a:t>
            </a:r>
            <a:r>
              <a:rPr lang="en-US" b="1" dirty="0">
                <a:solidFill>
                  <a:schemeClr val="tx2"/>
                </a:solidFill>
              </a:rPr>
              <a:t> of economic growth an area of increasing importance</a:t>
            </a:r>
          </a:p>
          <a:p>
            <a:pPr marL="0" indent="0">
              <a:buNone/>
            </a:pPr>
            <a:endParaRPr lang="en-US" dirty="0">
              <a:solidFill>
                <a:schemeClr val="tx2"/>
              </a:solidFill>
            </a:endParaRPr>
          </a:p>
          <a:p>
            <a:r>
              <a:rPr lang="en-US" u="sng" dirty="0">
                <a:solidFill>
                  <a:schemeClr val="tx2"/>
                </a:solidFill>
              </a:rPr>
              <a:t>Oil and gas markets continue toward a fragile rebalance</a:t>
            </a:r>
            <a:r>
              <a:rPr lang="en-US" dirty="0">
                <a:solidFill>
                  <a:schemeClr val="tx2"/>
                </a:solidFill>
              </a:rPr>
              <a:t> and, absent a supply disruption, prices likely to remain lower for longer, even with extended OPEC agreement</a:t>
            </a:r>
          </a:p>
          <a:p>
            <a:pPr marL="0" indent="0">
              <a:buNone/>
            </a:pPr>
            <a:endParaRPr lang="en-US" dirty="0">
              <a:solidFill>
                <a:schemeClr val="tx2"/>
              </a:solidFill>
            </a:endParaRPr>
          </a:p>
          <a:p>
            <a:r>
              <a:rPr lang="en-US" dirty="0">
                <a:solidFill>
                  <a:schemeClr val="tx2"/>
                </a:solidFill>
              </a:rPr>
              <a:t>Technological, policy, and market changes continue to </a:t>
            </a:r>
            <a:r>
              <a:rPr lang="en-US" u="sng" dirty="0">
                <a:solidFill>
                  <a:schemeClr val="tx2"/>
                </a:solidFill>
              </a:rPr>
              <a:t>reshape established and developing electric power sectors</a:t>
            </a:r>
            <a:r>
              <a:rPr lang="en-US" dirty="0">
                <a:solidFill>
                  <a:schemeClr val="tx2"/>
                </a:solidFill>
              </a:rPr>
              <a:t> in terms of generation mix, efficiency, and nature of the grid</a:t>
            </a:r>
          </a:p>
          <a:p>
            <a:endParaRPr lang="en-US" u="sng" dirty="0">
              <a:solidFill>
                <a:schemeClr val="tx2"/>
              </a:solidFill>
            </a:endParaRPr>
          </a:p>
          <a:p>
            <a:r>
              <a:rPr lang="en-US" u="sng" dirty="0">
                <a:solidFill>
                  <a:schemeClr val="tx2"/>
                </a:solidFill>
              </a:rPr>
              <a:t>Growing consensus that current climate efforts fall short of Paris Climate Agreement</a:t>
            </a:r>
            <a:r>
              <a:rPr lang="en-US" dirty="0">
                <a:solidFill>
                  <a:schemeClr val="tx2"/>
                </a:solidFill>
              </a:rPr>
              <a:t> as action moves from government policymakers to investors and courts</a:t>
            </a:r>
          </a:p>
          <a:p>
            <a:pPr marL="0" indent="0">
              <a:buNone/>
            </a:pPr>
            <a:endParaRPr lang="en-US" dirty="0">
              <a:solidFill>
                <a:schemeClr val="tx2"/>
              </a:solidFill>
            </a:endParaRPr>
          </a:p>
          <a:p>
            <a:r>
              <a:rPr lang="en-US" u="sng" dirty="0">
                <a:solidFill>
                  <a:schemeClr val="tx2"/>
                </a:solidFill>
              </a:rPr>
              <a:t>Resurgence of great power politics and “proxy wars</a:t>
            </a:r>
            <a:r>
              <a:rPr lang="en-US" dirty="0">
                <a:solidFill>
                  <a:schemeClr val="tx2"/>
                </a:solidFill>
              </a:rPr>
              <a:t>” complicate global engagement</a:t>
            </a:r>
          </a:p>
          <a:p>
            <a:pPr marL="0" indent="0">
              <a:buNone/>
            </a:pPr>
            <a:endParaRPr lang="en-US" dirty="0">
              <a:solidFill>
                <a:schemeClr val="tx2"/>
              </a:solidFill>
            </a:endParaRPr>
          </a:p>
          <a:p>
            <a:r>
              <a:rPr lang="en-US" dirty="0">
                <a:solidFill>
                  <a:schemeClr val="tx2"/>
                </a:solidFill>
              </a:rPr>
              <a:t>Transnational trends – </a:t>
            </a:r>
            <a:r>
              <a:rPr lang="en-US" u="sng" dirty="0">
                <a:solidFill>
                  <a:schemeClr val="tx2"/>
                </a:solidFill>
              </a:rPr>
              <a:t>populism, anti-globalization, radicalization, and migration – undermine institutions, governance and relationships</a:t>
            </a:r>
          </a:p>
          <a:p>
            <a:pPr marL="0" indent="0">
              <a:buNone/>
            </a:pPr>
            <a:endParaRPr lang="en-US" dirty="0">
              <a:solidFill>
                <a:schemeClr val="tx2"/>
              </a:solidFill>
            </a:endParaRPr>
          </a:p>
          <a:p>
            <a:r>
              <a:rPr lang="en-US" dirty="0">
                <a:solidFill>
                  <a:schemeClr val="tx2"/>
                </a:solidFill>
              </a:rPr>
              <a:t>Economic statecraft, including </a:t>
            </a:r>
            <a:r>
              <a:rPr lang="en-US" u="sng" dirty="0">
                <a:solidFill>
                  <a:schemeClr val="tx2"/>
                </a:solidFill>
              </a:rPr>
              <a:t>sanctions and trade</a:t>
            </a:r>
            <a:r>
              <a:rPr lang="en-US" dirty="0">
                <a:solidFill>
                  <a:schemeClr val="tx2"/>
                </a:solidFill>
              </a:rPr>
              <a:t>, will continue to reshape domestic energy markets, patterns of investment, infrastructure build out, pace of energy development and energy trade flows</a:t>
            </a:r>
          </a:p>
          <a:p>
            <a:endParaRPr lang="en-US" dirty="0"/>
          </a:p>
        </p:txBody>
      </p:sp>
      <p:sp>
        <p:nvSpPr>
          <p:cNvPr id="4"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noProof="0" dirty="0">
                <a:solidFill>
                  <a:srgbClr val="5B9BD5"/>
                </a:solidFill>
                <a:latin typeface="+mn-lt"/>
              </a:rPr>
              <a:t>Areas of Risk, Opportunity, and Uncertainty</a:t>
            </a:r>
            <a:endParaRPr kumimoji="0" lang="en-US" sz="3200" b="0" i="1" u="none" strike="noStrike" kern="1200" cap="none" spc="0" normalizeH="0" baseline="0" noProof="0" dirty="0">
              <a:ln>
                <a:noFill/>
              </a:ln>
              <a:solidFill>
                <a:prstClr val="white">
                  <a:lumMod val="85000"/>
                </a:prstClr>
              </a:solidFill>
              <a:effectLst/>
              <a:uLnTx/>
              <a:uFillTx/>
              <a:latin typeface="+mn-lt"/>
              <a:ea typeface="+mj-ea"/>
            </a:endParaRPr>
          </a:p>
        </p:txBody>
      </p:sp>
    </p:spTree>
    <p:extLst>
      <p:ext uri="{BB962C8B-B14F-4D97-AF65-F5344CB8AC3E}">
        <p14:creationId xmlns:p14="http://schemas.microsoft.com/office/powerpoint/2010/main" val="3541249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4590" y="1248377"/>
            <a:ext cx="7199210" cy="5337886"/>
          </a:xfrm>
        </p:spPr>
        <p:txBody>
          <a:bodyPr>
            <a:normAutofit fontScale="85000" lnSpcReduction="20000"/>
          </a:bodyPr>
          <a:lstStyle/>
          <a:p>
            <a:pPr lvl="0"/>
            <a:r>
              <a:rPr lang="en-US" dirty="0"/>
              <a:t>Global growth has been accelerating since mid-2016, and all signs point to </a:t>
            </a:r>
            <a:r>
              <a:rPr lang="en-US" b="1" dirty="0"/>
              <a:t>a further strengthening both this year and next</a:t>
            </a:r>
            <a:r>
              <a:rPr lang="en-US" dirty="0"/>
              <a:t>.</a:t>
            </a:r>
          </a:p>
          <a:p>
            <a:pPr marL="0" indent="0">
              <a:buNone/>
            </a:pPr>
            <a:endParaRPr lang="en-US" dirty="0"/>
          </a:p>
          <a:p>
            <a:pPr lvl="0"/>
            <a:r>
              <a:rPr lang="en-US" b="1" dirty="0"/>
              <a:t>One fifth of emerging markets and developing countries </a:t>
            </a:r>
            <a:r>
              <a:rPr lang="en-US" dirty="0"/>
              <a:t>saw their per capita incomes decline in 2017.</a:t>
            </a:r>
          </a:p>
          <a:p>
            <a:pPr marL="0" indent="0">
              <a:buNone/>
            </a:pPr>
            <a:endParaRPr lang="en-US" dirty="0"/>
          </a:p>
          <a:p>
            <a:pPr lvl="0"/>
            <a:r>
              <a:rPr lang="en-US" dirty="0"/>
              <a:t>Growth is </a:t>
            </a:r>
            <a:r>
              <a:rPr lang="en-US" b="1" dirty="0"/>
              <a:t>mostly cyclical -</a:t>
            </a:r>
            <a:r>
              <a:rPr lang="en-US" dirty="0"/>
              <a:t> absent reforms, the fundamental forces that had us worried about the “new mediocre”– will remain in place.</a:t>
            </a:r>
          </a:p>
          <a:p>
            <a:pPr marL="0" indent="0">
              <a:buNone/>
            </a:pPr>
            <a:endParaRPr lang="en-US" dirty="0"/>
          </a:p>
          <a:p>
            <a:pPr lvl="0"/>
            <a:r>
              <a:rPr lang="en-US" dirty="0"/>
              <a:t>The long period of low interest rates has led to a buildup of potentially serious financial sector vulnerabilities. We are seeing a troubling increase in debt across many countries and we need to remain watchful.</a:t>
            </a:r>
          </a:p>
          <a:p>
            <a:endParaRPr lang="en-US" dirty="0"/>
          </a:p>
        </p:txBody>
      </p:sp>
      <p:sp>
        <p:nvSpPr>
          <p:cNvPr id="4" name="Rectangle 3"/>
          <p:cNvSpPr/>
          <p:nvPr/>
        </p:nvSpPr>
        <p:spPr>
          <a:xfrm>
            <a:off x="429526" y="4621853"/>
            <a:ext cx="3337589" cy="1477328"/>
          </a:xfrm>
          <a:prstGeom prst="rect">
            <a:avLst/>
          </a:prstGeom>
        </p:spPr>
        <p:txBody>
          <a:bodyPr wrap="square">
            <a:spAutoFit/>
          </a:bodyPr>
          <a:lstStyle/>
          <a:p>
            <a:pPr algn="ctr"/>
            <a:r>
              <a:rPr lang="en-US" dirty="0"/>
              <a:t>“Complacency would be a mistake. We certainly should feel encouraged, yet we should not feel satisfied. ”</a:t>
            </a:r>
          </a:p>
          <a:p>
            <a:pPr algn="ctr"/>
            <a:r>
              <a:rPr lang="en-US" dirty="0"/>
              <a:t>Christine </a:t>
            </a:r>
            <a:r>
              <a:rPr lang="en-US" dirty="0" err="1"/>
              <a:t>Lagarde</a:t>
            </a:r>
            <a:endParaRPr lang="en-US" dirty="0"/>
          </a:p>
        </p:txBody>
      </p:sp>
      <p:pic>
        <p:nvPicPr>
          <p:cNvPr id="5" name="Picture 4" descr="Screen Shot 2018-04-10 at 11.54.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35" y="1398986"/>
            <a:ext cx="3171091" cy="2991855"/>
          </a:xfrm>
          <a:prstGeom prst="rect">
            <a:avLst/>
          </a:prstGeom>
        </p:spPr>
      </p:pic>
      <p:pic>
        <p:nvPicPr>
          <p:cNvPr id="6" name="Picture 5" descr="Screen Shot 2018-04-10 at 11.57.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60500" cy="1282700"/>
          </a:xfrm>
          <a:prstGeom prst="rect">
            <a:avLst/>
          </a:prstGeom>
        </p:spPr>
      </p:pic>
      <p:sp>
        <p:nvSpPr>
          <p:cNvPr id="8" name="Title 1">
            <a:extLst>
              <a:ext uri="{FF2B5EF4-FFF2-40B4-BE49-F238E27FC236}">
                <a16:creationId xmlns:a16="http://schemas.microsoft.com/office/drawing/2014/main" id="{C79B28E7-290A-46AB-A1AA-556CD18B8678}"/>
              </a:ext>
            </a:extLst>
          </p:cNvPr>
          <p:cNvSpPr txBox="1">
            <a:spLocks/>
          </p:cNvSpPr>
          <p:nvPr/>
        </p:nvSpPr>
        <p:spPr>
          <a:xfrm>
            <a:off x="895449" y="409825"/>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400" dirty="0">
                <a:latin typeface="+mn-lt"/>
              </a:rPr>
              <a:t>World Economic Outlook</a:t>
            </a:r>
            <a:r>
              <a:rPr kumimoji="0" lang="en-US" sz="3200" b="1" i="0" u="none" strike="noStrike" kern="1200" cap="none" spc="0" normalizeH="0" baseline="0" noProof="0" dirty="0">
                <a:ln>
                  <a:noFill/>
                </a:ln>
                <a:solidFill>
                  <a:srgbClr val="5B9BD5"/>
                </a:solidFill>
                <a:effectLst/>
                <a:uLnTx/>
                <a:uFillTx/>
                <a:latin typeface="+mn-lt"/>
                <a:ea typeface="+mj-ea"/>
                <a:cs typeface="+mj-cs"/>
              </a:rPr>
              <a:t/>
            </a:r>
            <a:br>
              <a:rPr kumimoji="0" lang="en-US" sz="3200" b="1" i="0" u="none" strike="noStrike" kern="1200" cap="none" spc="0" normalizeH="0" baseline="0" noProof="0" dirty="0">
                <a:ln>
                  <a:noFill/>
                </a:ln>
                <a:solidFill>
                  <a:srgbClr val="5B9BD5"/>
                </a:solidFill>
                <a:effectLst/>
                <a:uLnTx/>
                <a:uFillTx/>
                <a:latin typeface="+mn-lt"/>
                <a:ea typeface="+mj-ea"/>
                <a:cs typeface="+mj-cs"/>
              </a:rPr>
            </a:br>
            <a:endParaRPr kumimoji="0" lang="en-US" sz="3200" b="1" i="0" u="none" strike="noStrike" kern="1200" cap="none" spc="0" normalizeH="0" baseline="0" noProof="0" dirty="0">
              <a:ln>
                <a:noFill/>
              </a:ln>
              <a:solidFill>
                <a:srgbClr val="5B9BD5"/>
              </a:solidFill>
              <a:effectLst/>
              <a:uLnTx/>
              <a:uFillTx/>
              <a:latin typeface="+mn-lt"/>
              <a:ea typeface="+mj-ea"/>
              <a:cs typeface="+mj-cs"/>
            </a:endParaRPr>
          </a:p>
        </p:txBody>
      </p:sp>
    </p:spTree>
    <p:extLst>
      <p:ext uri="{BB962C8B-B14F-4D97-AF65-F5344CB8AC3E}">
        <p14:creationId xmlns:p14="http://schemas.microsoft.com/office/powerpoint/2010/main" val="689081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4-10 at 10.15.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489" y="1079593"/>
            <a:ext cx="6156544" cy="5778407"/>
          </a:xfrm>
          <a:prstGeom prst="rect">
            <a:avLst/>
          </a:prstGeom>
        </p:spPr>
      </p:pic>
      <p:sp>
        <p:nvSpPr>
          <p:cNvPr id="7" name="TextBox 6"/>
          <p:cNvSpPr txBox="1"/>
          <p:nvPr/>
        </p:nvSpPr>
        <p:spPr>
          <a:xfrm>
            <a:off x="473580" y="1291424"/>
            <a:ext cx="4843434" cy="4770536"/>
          </a:xfrm>
          <a:prstGeom prst="rect">
            <a:avLst/>
          </a:prstGeom>
          <a:noFill/>
        </p:spPr>
        <p:txBody>
          <a:bodyPr wrap="square" rtlCol="0">
            <a:spAutoFit/>
          </a:bodyPr>
          <a:lstStyle/>
          <a:p>
            <a:pPr marL="285750" indent="-285750">
              <a:buFont typeface="Arial"/>
              <a:buChar char="•"/>
            </a:pPr>
            <a:r>
              <a:rPr lang="en-US" sz="2200" dirty="0"/>
              <a:t>Fossil fuels met 70% of demand growth and renewables made up 25%</a:t>
            </a:r>
          </a:p>
          <a:p>
            <a:endParaRPr lang="en-US" sz="2200" dirty="0"/>
          </a:p>
          <a:p>
            <a:pPr marL="285750" indent="-285750">
              <a:buFont typeface="Arial"/>
              <a:buChar char="•"/>
            </a:pPr>
            <a:r>
              <a:rPr lang="en-US" sz="2200" dirty="0"/>
              <a:t>Fossil fuel share remained 81% but gas rose to a record 22% of global energy mix</a:t>
            </a:r>
          </a:p>
          <a:p>
            <a:endParaRPr lang="en-US" sz="2200" dirty="0"/>
          </a:p>
          <a:p>
            <a:pPr marL="285750" indent="-285750">
              <a:buFont typeface="Arial"/>
              <a:buChar char="•"/>
            </a:pPr>
            <a:r>
              <a:rPr lang="en-US" sz="2200" dirty="0"/>
              <a:t>Energy efficiency improvements slowed down to 1.7% improvement in energy intensity from 2.05 in 2016</a:t>
            </a:r>
          </a:p>
          <a:p>
            <a:endParaRPr lang="en-US" sz="2200" dirty="0"/>
          </a:p>
          <a:p>
            <a:pPr marL="285750" indent="-285750">
              <a:buFont typeface="Arial"/>
              <a:buChar char="•"/>
            </a:pPr>
            <a:r>
              <a:rPr lang="en-US" sz="2200" dirty="0"/>
              <a:t>China and India alone accounted for 40% of energy demand growth</a:t>
            </a:r>
          </a:p>
          <a:p>
            <a:pPr marL="285750" indent="-285750">
              <a:buFont typeface="Arial"/>
              <a:buChar char="•"/>
            </a:pPr>
            <a:endParaRPr lang="en-US" dirty="0"/>
          </a:p>
        </p:txBody>
      </p:sp>
      <p:sp>
        <p:nvSpPr>
          <p:cNvPr id="8"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noProof="0" dirty="0">
                <a:solidFill>
                  <a:srgbClr val="5B9BD5"/>
                </a:solidFill>
                <a:latin typeface="+mn-lt"/>
              </a:rPr>
              <a:t>2017: Global energy demand grew by 2.1% - twice the rate of 2016</a:t>
            </a:r>
            <a:endParaRPr kumimoji="0" lang="en-US" sz="3200" b="0" i="1" u="none" strike="noStrike" kern="1200" cap="none" spc="0" normalizeH="0" baseline="0" noProof="0" dirty="0">
              <a:ln>
                <a:noFill/>
              </a:ln>
              <a:solidFill>
                <a:prstClr val="white">
                  <a:lumMod val="85000"/>
                </a:prstClr>
              </a:solidFill>
              <a:effectLst/>
              <a:uLnTx/>
              <a:uFillTx/>
              <a:latin typeface="+mn-lt"/>
              <a:ea typeface="+mj-ea"/>
            </a:endParaRPr>
          </a:p>
        </p:txBody>
      </p:sp>
    </p:spTree>
    <p:extLst>
      <p:ext uri="{BB962C8B-B14F-4D97-AF65-F5344CB8AC3E}">
        <p14:creationId xmlns:p14="http://schemas.microsoft.com/office/powerpoint/2010/main" val="2725868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noProof="0" dirty="0">
                <a:solidFill>
                  <a:srgbClr val="5B9BD5"/>
                </a:solidFill>
                <a:latin typeface="+mn-lt"/>
              </a:rPr>
              <a:t>2017: All fuels saw growth, some more robust than others</a:t>
            </a:r>
            <a:endParaRPr kumimoji="0" lang="en-US" sz="3200" b="0" i="1" u="none" strike="noStrike" kern="1200" cap="none" spc="0" normalizeH="0" baseline="0" noProof="0" dirty="0">
              <a:ln>
                <a:noFill/>
              </a:ln>
              <a:solidFill>
                <a:prstClr val="white">
                  <a:lumMod val="85000"/>
                </a:prstClr>
              </a:solidFill>
              <a:effectLst/>
              <a:uLnTx/>
              <a:uFillTx/>
              <a:latin typeface="+mn-lt"/>
              <a:ea typeface="+mj-ea"/>
            </a:endParaRPr>
          </a:p>
        </p:txBody>
      </p:sp>
      <p:pic>
        <p:nvPicPr>
          <p:cNvPr id="4" name="Picture 3" descr="Screen Shot 2018-04-11 at 12.05.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90" y="1054662"/>
            <a:ext cx="2475065" cy="2266101"/>
          </a:xfrm>
          <a:prstGeom prst="rect">
            <a:avLst/>
          </a:prstGeom>
        </p:spPr>
      </p:pic>
      <p:pic>
        <p:nvPicPr>
          <p:cNvPr id="5" name="Picture 4" descr="Screen Shot 2018-04-11 at 12.06.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00" y="4111032"/>
            <a:ext cx="2424608" cy="2262040"/>
          </a:xfrm>
          <a:prstGeom prst="rect">
            <a:avLst/>
          </a:prstGeom>
        </p:spPr>
      </p:pic>
      <p:pic>
        <p:nvPicPr>
          <p:cNvPr id="6" name="Picture 5" descr="Screen Shot 2018-04-11 at 12.07.4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521" y="1054663"/>
            <a:ext cx="2369607" cy="2261888"/>
          </a:xfrm>
          <a:prstGeom prst="rect">
            <a:avLst/>
          </a:prstGeom>
        </p:spPr>
      </p:pic>
      <p:pic>
        <p:nvPicPr>
          <p:cNvPr id="7" name="Picture 6" descr="Screen Shot 2018-04-11 at 12.08.4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8739" y="4111034"/>
            <a:ext cx="2455859" cy="2268009"/>
          </a:xfrm>
          <a:prstGeom prst="rect">
            <a:avLst/>
          </a:prstGeom>
        </p:spPr>
      </p:pic>
      <p:pic>
        <p:nvPicPr>
          <p:cNvPr id="8" name="Picture 7" descr="Screen Shot 2018-04-11 at 12.10.36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4278" y="1054662"/>
            <a:ext cx="2526762" cy="2265374"/>
          </a:xfrm>
          <a:prstGeom prst="rect">
            <a:avLst/>
          </a:prstGeom>
        </p:spPr>
      </p:pic>
      <p:pic>
        <p:nvPicPr>
          <p:cNvPr id="9" name="Picture 8" descr="Screen Shot 2018-04-11 at 12.13.00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4001" y="4089509"/>
            <a:ext cx="2509818" cy="2268404"/>
          </a:xfrm>
          <a:prstGeom prst="rect">
            <a:avLst/>
          </a:prstGeom>
        </p:spPr>
      </p:pic>
      <p:sp>
        <p:nvSpPr>
          <p:cNvPr id="10" name="TextBox 9"/>
          <p:cNvSpPr txBox="1"/>
          <p:nvPr/>
        </p:nvSpPr>
        <p:spPr>
          <a:xfrm>
            <a:off x="990213" y="3228561"/>
            <a:ext cx="1334635" cy="369332"/>
          </a:xfrm>
          <a:prstGeom prst="rect">
            <a:avLst/>
          </a:prstGeom>
          <a:noFill/>
        </p:spPr>
        <p:txBody>
          <a:bodyPr wrap="square" rtlCol="0">
            <a:spAutoFit/>
          </a:bodyPr>
          <a:lstStyle/>
          <a:p>
            <a:pPr algn="ctr"/>
            <a:r>
              <a:rPr lang="en-US" u="sng" dirty="0"/>
              <a:t>OIL</a:t>
            </a:r>
          </a:p>
        </p:txBody>
      </p:sp>
      <p:sp>
        <p:nvSpPr>
          <p:cNvPr id="11" name="TextBox 10"/>
          <p:cNvSpPr txBox="1"/>
          <p:nvPr/>
        </p:nvSpPr>
        <p:spPr>
          <a:xfrm>
            <a:off x="4931255" y="3230296"/>
            <a:ext cx="1334635" cy="369332"/>
          </a:xfrm>
          <a:prstGeom prst="rect">
            <a:avLst/>
          </a:prstGeom>
          <a:noFill/>
        </p:spPr>
        <p:txBody>
          <a:bodyPr wrap="square" rtlCol="0">
            <a:spAutoFit/>
          </a:bodyPr>
          <a:lstStyle/>
          <a:p>
            <a:pPr algn="ctr"/>
            <a:r>
              <a:rPr lang="en-US" u="sng" dirty="0"/>
              <a:t>COAL</a:t>
            </a:r>
          </a:p>
        </p:txBody>
      </p:sp>
      <p:sp>
        <p:nvSpPr>
          <p:cNvPr id="12" name="TextBox 11"/>
          <p:cNvSpPr txBox="1"/>
          <p:nvPr/>
        </p:nvSpPr>
        <p:spPr>
          <a:xfrm>
            <a:off x="9388930" y="3253554"/>
            <a:ext cx="1334635" cy="369332"/>
          </a:xfrm>
          <a:prstGeom prst="rect">
            <a:avLst/>
          </a:prstGeom>
          <a:noFill/>
        </p:spPr>
        <p:txBody>
          <a:bodyPr wrap="square" rtlCol="0">
            <a:spAutoFit/>
          </a:bodyPr>
          <a:lstStyle/>
          <a:p>
            <a:pPr algn="ctr"/>
            <a:r>
              <a:rPr lang="en-US" u="sng" dirty="0"/>
              <a:t>ELECTRCITY</a:t>
            </a:r>
          </a:p>
        </p:txBody>
      </p:sp>
      <p:sp>
        <p:nvSpPr>
          <p:cNvPr id="13" name="TextBox 12"/>
          <p:cNvSpPr txBox="1"/>
          <p:nvPr/>
        </p:nvSpPr>
        <p:spPr>
          <a:xfrm>
            <a:off x="884297" y="6308189"/>
            <a:ext cx="1634289" cy="369332"/>
          </a:xfrm>
          <a:prstGeom prst="rect">
            <a:avLst/>
          </a:prstGeom>
          <a:noFill/>
        </p:spPr>
        <p:txBody>
          <a:bodyPr wrap="square" rtlCol="0">
            <a:spAutoFit/>
          </a:bodyPr>
          <a:lstStyle/>
          <a:p>
            <a:pPr algn="ctr"/>
            <a:r>
              <a:rPr lang="en-US" u="sng" dirty="0"/>
              <a:t>NATURAL GAS</a:t>
            </a:r>
          </a:p>
        </p:txBody>
      </p:sp>
      <p:sp>
        <p:nvSpPr>
          <p:cNvPr id="14" name="TextBox 13"/>
          <p:cNvSpPr txBox="1"/>
          <p:nvPr/>
        </p:nvSpPr>
        <p:spPr>
          <a:xfrm>
            <a:off x="4866676" y="6294955"/>
            <a:ext cx="1591236" cy="369332"/>
          </a:xfrm>
          <a:prstGeom prst="rect">
            <a:avLst/>
          </a:prstGeom>
          <a:noFill/>
        </p:spPr>
        <p:txBody>
          <a:bodyPr wrap="square" rtlCol="0">
            <a:spAutoFit/>
          </a:bodyPr>
          <a:lstStyle/>
          <a:p>
            <a:pPr algn="ctr"/>
            <a:r>
              <a:rPr lang="en-US" u="sng" dirty="0"/>
              <a:t>RENEWABLES</a:t>
            </a:r>
          </a:p>
        </p:txBody>
      </p:sp>
      <p:sp>
        <p:nvSpPr>
          <p:cNvPr id="15" name="TextBox 14"/>
          <p:cNvSpPr txBox="1"/>
          <p:nvPr/>
        </p:nvSpPr>
        <p:spPr>
          <a:xfrm>
            <a:off x="9001454" y="6296689"/>
            <a:ext cx="2063101" cy="369332"/>
          </a:xfrm>
          <a:prstGeom prst="rect">
            <a:avLst/>
          </a:prstGeom>
          <a:noFill/>
        </p:spPr>
        <p:txBody>
          <a:bodyPr wrap="square" rtlCol="0">
            <a:spAutoFit/>
          </a:bodyPr>
          <a:lstStyle/>
          <a:p>
            <a:pPr algn="ctr"/>
            <a:r>
              <a:rPr lang="en-US" u="sng" dirty="0"/>
              <a:t>ENERGY EFFICIENCY</a:t>
            </a:r>
          </a:p>
        </p:txBody>
      </p:sp>
    </p:spTree>
    <p:extLst>
      <p:ext uri="{BB962C8B-B14F-4D97-AF65-F5344CB8AC3E}">
        <p14:creationId xmlns:p14="http://schemas.microsoft.com/office/powerpoint/2010/main" val="377916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687" y="817902"/>
            <a:ext cx="11215240" cy="5746837"/>
          </a:xfrm>
        </p:spPr>
        <p:txBody>
          <a:bodyPr>
            <a:normAutofit fontScale="62500" lnSpcReduction="20000"/>
          </a:bodyPr>
          <a:lstStyle/>
          <a:p>
            <a:pPr marL="0" indent="0">
              <a:buNone/>
            </a:pPr>
            <a:endParaRPr lang="en-US" b="1" dirty="0">
              <a:solidFill>
                <a:schemeClr val="tx2"/>
              </a:solidFill>
            </a:endParaRPr>
          </a:p>
          <a:p>
            <a:r>
              <a:rPr lang="en-US" u="sng" dirty="0">
                <a:solidFill>
                  <a:schemeClr val="tx2"/>
                </a:solidFill>
              </a:rPr>
              <a:t>Economic optimism masks potential headwinds</a:t>
            </a:r>
            <a:r>
              <a:rPr lang="en-US" dirty="0">
                <a:solidFill>
                  <a:schemeClr val="tx2"/>
                </a:solidFill>
              </a:rPr>
              <a:t> as near-term energy demand growth picks up pace and </a:t>
            </a:r>
            <a:r>
              <a:rPr lang="en-US" u="sng" dirty="0">
                <a:solidFill>
                  <a:schemeClr val="tx2"/>
                </a:solidFill>
              </a:rPr>
              <a:t>energy-intensity</a:t>
            </a:r>
            <a:r>
              <a:rPr lang="en-US" dirty="0">
                <a:solidFill>
                  <a:schemeClr val="tx2"/>
                </a:solidFill>
              </a:rPr>
              <a:t> of economic growth an area of increasing importance</a:t>
            </a:r>
          </a:p>
          <a:p>
            <a:pPr marL="0" indent="0">
              <a:buNone/>
            </a:pPr>
            <a:endParaRPr lang="en-US" dirty="0">
              <a:solidFill>
                <a:schemeClr val="tx2"/>
              </a:solidFill>
            </a:endParaRPr>
          </a:p>
          <a:p>
            <a:r>
              <a:rPr lang="en-US" b="1" u="sng" dirty="0">
                <a:solidFill>
                  <a:schemeClr val="tx2"/>
                </a:solidFill>
              </a:rPr>
              <a:t>Oil and gas markets continue toward a fragile rebalance</a:t>
            </a:r>
            <a:r>
              <a:rPr lang="en-US" b="1" dirty="0">
                <a:solidFill>
                  <a:schemeClr val="tx2"/>
                </a:solidFill>
              </a:rPr>
              <a:t> and, absent a supply disruption, prices likely to remain lower for longer, even with extended OPEC agreement</a:t>
            </a:r>
          </a:p>
          <a:p>
            <a:pPr marL="0" indent="0">
              <a:buNone/>
            </a:pPr>
            <a:endParaRPr lang="en-US" dirty="0">
              <a:solidFill>
                <a:schemeClr val="tx2"/>
              </a:solidFill>
            </a:endParaRPr>
          </a:p>
          <a:p>
            <a:r>
              <a:rPr lang="en-US" dirty="0">
                <a:solidFill>
                  <a:schemeClr val="tx2"/>
                </a:solidFill>
              </a:rPr>
              <a:t>Technological, policy, and market changes continue to </a:t>
            </a:r>
            <a:r>
              <a:rPr lang="en-US" u="sng" dirty="0">
                <a:solidFill>
                  <a:schemeClr val="tx2"/>
                </a:solidFill>
              </a:rPr>
              <a:t>reshape established and developing electric power sectors</a:t>
            </a:r>
            <a:r>
              <a:rPr lang="en-US" dirty="0">
                <a:solidFill>
                  <a:schemeClr val="tx2"/>
                </a:solidFill>
              </a:rPr>
              <a:t> in terms of generation mix, efficiency, and nature of the grid</a:t>
            </a:r>
          </a:p>
          <a:p>
            <a:endParaRPr lang="en-US" u="sng" dirty="0">
              <a:solidFill>
                <a:schemeClr val="tx2"/>
              </a:solidFill>
            </a:endParaRPr>
          </a:p>
          <a:p>
            <a:r>
              <a:rPr lang="en-US" u="sng" dirty="0">
                <a:solidFill>
                  <a:schemeClr val="tx2"/>
                </a:solidFill>
              </a:rPr>
              <a:t>Growing consensus that current climate efforts fall short of Paris Climate Agreement</a:t>
            </a:r>
            <a:r>
              <a:rPr lang="en-US" dirty="0">
                <a:solidFill>
                  <a:schemeClr val="tx2"/>
                </a:solidFill>
              </a:rPr>
              <a:t> as action moves from government policymakers to investors and courts</a:t>
            </a:r>
          </a:p>
          <a:p>
            <a:pPr marL="0" indent="0">
              <a:buNone/>
            </a:pPr>
            <a:endParaRPr lang="en-US" dirty="0">
              <a:solidFill>
                <a:schemeClr val="tx2"/>
              </a:solidFill>
            </a:endParaRPr>
          </a:p>
          <a:p>
            <a:r>
              <a:rPr lang="en-US" u="sng" dirty="0">
                <a:solidFill>
                  <a:schemeClr val="tx2"/>
                </a:solidFill>
              </a:rPr>
              <a:t>Resurgence of great power politics and “proxy wars</a:t>
            </a:r>
            <a:r>
              <a:rPr lang="en-US" dirty="0">
                <a:solidFill>
                  <a:schemeClr val="tx2"/>
                </a:solidFill>
              </a:rPr>
              <a:t>” complicate global engagement</a:t>
            </a:r>
          </a:p>
          <a:p>
            <a:pPr marL="0" indent="0">
              <a:buNone/>
            </a:pPr>
            <a:endParaRPr lang="en-US" dirty="0">
              <a:solidFill>
                <a:schemeClr val="tx2"/>
              </a:solidFill>
            </a:endParaRPr>
          </a:p>
          <a:p>
            <a:r>
              <a:rPr lang="en-US" dirty="0">
                <a:solidFill>
                  <a:schemeClr val="tx2"/>
                </a:solidFill>
              </a:rPr>
              <a:t>Transnational trends – </a:t>
            </a:r>
            <a:r>
              <a:rPr lang="en-US" u="sng" dirty="0">
                <a:solidFill>
                  <a:schemeClr val="tx2"/>
                </a:solidFill>
              </a:rPr>
              <a:t>populism, anti-globalization, radicalization, and migration – undermine institutions, governance and relationships</a:t>
            </a:r>
          </a:p>
          <a:p>
            <a:pPr marL="0" indent="0">
              <a:buNone/>
            </a:pPr>
            <a:endParaRPr lang="en-US" dirty="0">
              <a:solidFill>
                <a:schemeClr val="tx2"/>
              </a:solidFill>
            </a:endParaRPr>
          </a:p>
          <a:p>
            <a:r>
              <a:rPr lang="en-US" dirty="0">
                <a:solidFill>
                  <a:schemeClr val="tx2"/>
                </a:solidFill>
              </a:rPr>
              <a:t>Economic statecraft, including </a:t>
            </a:r>
            <a:r>
              <a:rPr lang="en-US" u="sng" dirty="0">
                <a:solidFill>
                  <a:schemeClr val="tx2"/>
                </a:solidFill>
              </a:rPr>
              <a:t>sanctions and trade</a:t>
            </a:r>
            <a:r>
              <a:rPr lang="en-US" dirty="0">
                <a:solidFill>
                  <a:schemeClr val="tx2"/>
                </a:solidFill>
              </a:rPr>
              <a:t>, will continue to reshape domestic energy markets, patterns of investment, infrastructure build out, pace of energy development and energy trade flows</a:t>
            </a:r>
          </a:p>
          <a:p>
            <a:endParaRPr lang="en-US" dirty="0"/>
          </a:p>
        </p:txBody>
      </p:sp>
      <p:sp>
        <p:nvSpPr>
          <p:cNvPr id="4"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3200" b="1" dirty="0">
                <a:solidFill>
                  <a:srgbClr val="5B9BD5"/>
                </a:solidFill>
              </a:rPr>
              <a:t>Areas of Risk, Opportunity, and Uncertainty</a:t>
            </a:r>
            <a:endParaRPr lang="en-US" sz="3200" i="1" dirty="0">
              <a:solidFill>
                <a:prstClr val="white">
                  <a:lumMod val="85000"/>
                </a:prstClr>
              </a:solidFill>
            </a:endParaRPr>
          </a:p>
        </p:txBody>
      </p:sp>
    </p:spTree>
    <p:extLst>
      <p:ext uri="{BB962C8B-B14F-4D97-AF65-F5344CB8AC3E}">
        <p14:creationId xmlns:p14="http://schemas.microsoft.com/office/powerpoint/2010/main" val="1374883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14237" y="259159"/>
            <a:ext cx="11563523" cy="670407"/>
          </a:xfrm>
        </p:spPr>
        <p:txBody>
          <a:bodyPr anchor="ctr">
            <a:noAutofit/>
          </a:bodyPr>
          <a:lstStyle/>
          <a:p>
            <a:r>
              <a:rPr lang="en-US" sz="3200" b="1" dirty="0">
                <a:solidFill>
                  <a:srgbClr val="5B9BD5"/>
                </a:solidFill>
                <a:latin typeface="+mn-lt"/>
              </a:rPr>
              <a:t>The Rocky Road to Rebalance</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endParaRPr lang="en-US" sz="3200" i="1" dirty="0">
              <a:solidFill>
                <a:schemeClr val="bg1">
                  <a:lumMod val="85000"/>
                </a:schemeClr>
              </a:solidFill>
              <a:latin typeface="+mn-lt"/>
            </a:endParaRPr>
          </a:p>
        </p:txBody>
      </p:sp>
      <p:graphicFrame>
        <p:nvGraphicFramePr>
          <p:cNvPr id="13" name="Chart 12">
            <a:extLst>
              <a:ext uri="{FF2B5EF4-FFF2-40B4-BE49-F238E27FC236}">
                <a16:creationId xmlns:a16="http://schemas.microsoft.com/office/drawing/2014/main" id="{226CF18E-C4BE-46FE-B889-671CE50DDD4B}"/>
              </a:ext>
            </a:extLst>
          </p:cNvPr>
          <p:cNvGraphicFramePr>
            <a:graphicFrameLocks/>
          </p:cNvGraphicFramePr>
          <p:nvPr>
            <p:extLst>
              <p:ext uri="{D42A27DB-BD31-4B8C-83A1-F6EECF244321}">
                <p14:modId xmlns:p14="http://schemas.microsoft.com/office/powerpoint/2010/main" val="312971781"/>
              </p:ext>
            </p:extLst>
          </p:nvPr>
        </p:nvGraphicFramePr>
        <p:xfrm>
          <a:off x="784576" y="594362"/>
          <a:ext cx="10622844" cy="534870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2ADED7D9-5FDD-4311-8416-9E7C01B22430}"/>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Data source: Reuters</a:t>
            </a:r>
          </a:p>
        </p:txBody>
      </p:sp>
      <p:sp>
        <p:nvSpPr>
          <p:cNvPr id="15" name="TextBox 14">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37758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ipe(left)">
                                      <p:cBhvr>
                                        <p:cTn id="7" dur="5000"/>
                                        <p:tgtEl>
                                          <p:spTgt spid="13">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series" animBg="0"/>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obeStock_144479354.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735"/>
            <a:ext cx="12373520" cy="8195449"/>
          </a:xfrm>
          <a:prstGeom prst="rect">
            <a:avLst/>
          </a:prstGeom>
        </p:spPr>
      </p:pic>
      <p:sp>
        <p:nvSpPr>
          <p:cNvPr id="2" name="Title 1"/>
          <p:cNvSpPr>
            <a:spLocks noGrp="1"/>
          </p:cNvSpPr>
          <p:nvPr>
            <p:ph type="title"/>
          </p:nvPr>
        </p:nvSpPr>
        <p:spPr>
          <a:xfrm>
            <a:off x="193737" y="2259215"/>
            <a:ext cx="12192000" cy="1325563"/>
          </a:xfrm>
        </p:spPr>
        <p:txBody>
          <a:bodyPr>
            <a:noAutofit/>
          </a:bodyPr>
          <a:lstStyle/>
          <a:p>
            <a:r>
              <a:rPr lang="en-US" sz="11100" b="1" dirty="0">
                <a:solidFill>
                  <a:schemeClr val="bg1"/>
                </a:solidFill>
                <a:latin typeface="Century Gothic"/>
                <a:cs typeface="Century Gothic"/>
              </a:rPr>
              <a:t>Energy Transitions</a:t>
            </a:r>
          </a:p>
        </p:txBody>
      </p:sp>
    </p:spTree>
    <p:extLst>
      <p:ext uri="{BB962C8B-B14F-4D97-AF65-F5344CB8AC3E}">
        <p14:creationId xmlns:p14="http://schemas.microsoft.com/office/powerpoint/2010/main" val="2734836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14237" y="259159"/>
            <a:ext cx="11563523" cy="670407"/>
          </a:xfrm>
        </p:spPr>
        <p:txBody>
          <a:bodyPr anchor="ctr">
            <a:noAutofit/>
          </a:bodyPr>
          <a:lstStyle/>
          <a:p>
            <a:r>
              <a:rPr lang="en-US" sz="3200" b="1" dirty="0">
                <a:solidFill>
                  <a:srgbClr val="5B9BD5"/>
                </a:solidFill>
                <a:latin typeface="+mn-lt"/>
              </a:rPr>
              <a:t>The U.S. Tight Oil Boom</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endParaRPr lang="en-US" sz="3200" i="1" dirty="0">
              <a:solidFill>
                <a:schemeClr val="bg1">
                  <a:lumMod val="85000"/>
                </a:schemeClr>
              </a:solidFill>
              <a:latin typeface="+mn-lt"/>
            </a:endParaRPr>
          </a:p>
        </p:txBody>
      </p:sp>
      <p:sp>
        <p:nvSpPr>
          <p:cNvPr id="13" name="Text Placeholder 9">
            <a:extLst>
              <a:ext uri="{FF2B5EF4-FFF2-40B4-BE49-F238E27FC236}">
                <a16:creationId xmlns:a16="http://schemas.microsoft.com/office/drawing/2014/main" id="{2749DC98-82CE-4FF2-86EF-B4CF009E319B}"/>
              </a:ext>
            </a:extLst>
          </p:cNvPr>
          <p:cNvSpPr txBox="1">
            <a:spLocks/>
          </p:cNvSpPr>
          <p:nvPr/>
        </p:nvSpPr>
        <p:spPr>
          <a:xfrm>
            <a:off x="609599" y="527928"/>
            <a:ext cx="2338410" cy="467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dirty="0">
                <a:solidFill>
                  <a:schemeClr val="tx1">
                    <a:lumMod val="65000"/>
                    <a:lumOff val="35000"/>
                  </a:schemeClr>
                </a:solidFill>
              </a:rPr>
              <a:t>Million barrels per day</a:t>
            </a:r>
          </a:p>
        </p:txBody>
      </p:sp>
      <p:graphicFrame>
        <p:nvGraphicFramePr>
          <p:cNvPr id="9" name="Chart 8">
            <a:extLst>
              <a:ext uri="{FF2B5EF4-FFF2-40B4-BE49-F238E27FC236}">
                <a16:creationId xmlns:a16="http://schemas.microsoft.com/office/drawing/2014/main" id="{41472055-F893-4971-A47B-25E5C875A823}"/>
              </a:ext>
            </a:extLst>
          </p:cNvPr>
          <p:cNvGraphicFramePr>
            <a:graphicFrameLocks/>
          </p:cNvGraphicFramePr>
          <p:nvPr>
            <p:extLst>
              <p:ext uri="{D42A27DB-BD31-4B8C-83A1-F6EECF244321}">
                <p14:modId xmlns:p14="http://schemas.microsoft.com/office/powerpoint/2010/main" val="13391662"/>
              </p:ext>
            </p:extLst>
          </p:nvPr>
        </p:nvGraphicFramePr>
        <p:xfrm>
          <a:off x="485730" y="827314"/>
          <a:ext cx="11220535" cy="5205185"/>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97AF3488-A2A0-4066-B442-52B08B54152A}"/>
              </a:ext>
            </a:extLst>
          </p:cNvPr>
          <p:cNvSpPr txBox="1"/>
          <p:nvPr/>
        </p:nvSpPr>
        <p:spPr>
          <a:xfrm>
            <a:off x="9543392" y="106042"/>
            <a:ext cx="2521394" cy="246221"/>
          </a:xfrm>
          <a:prstGeom prst="rect">
            <a:avLst/>
          </a:prstGeom>
          <a:noFill/>
        </p:spPr>
        <p:txBody>
          <a:bodyPr wrap="square" rtlCol="0">
            <a:spAutoFit/>
          </a:bodyPr>
          <a:lstStyle/>
          <a:p>
            <a:pPr algn="r"/>
            <a:r>
              <a:rPr lang="en-US" sz="1000" dirty="0">
                <a:solidFill>
                  <a:schemeClr val="tx1">
                    <a:lumMod val="50000"/>
                    <a:lumOff val="50000"/>
                  </a:schemeClr>
                </a:solidFill>
              </a:rPr>
              <a:t>Data source: EIA</a:t>
            </a:r>
          </a:p>
        </p:txBody>
      </p:sp>
      <p:sp>
        <p:nvSpPr>
          <p:cNvPr id="14" name="TextBox 13">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388303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left)">
                                      <p:cBhvr>
                                        <p:cTn id="7" dur="500"/>
                                        <p:tgtEl>
                                          <p:spTgt spid="9">
                                            <p:graphicEl>
                                              <a:chart seriesIdx="0" categoryIdx="-4" bldStep="series"/>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wipe(left)">
                                      <p:cBhvr>
                                        <p:cTn id="11" dur="500"/>
                                        <p:tgtEl>
                                          <p:spTgt spid="9">
                                            <p:graphicEl>
                                              <a:chart seriesIdx="1" categoryIdx="-4" bldStep="series"/>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wipe(left)">
                                      <p:cBhvr>
                                        <p:cTn id="15" dur="500"/>
                                        <p:tgtEl>
                                          <p:spTgt spid="9">
                                            <p:graphicEl>
                                              <a:chart seriesIdx="2" categoryIdx="-4" bldStep="series"/>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graphicEl>
                                              <a:chart seriesIdx="3" categoryIdx="-4" bldStep="series"/>
                                            </p:graphicEl>
                                          </p:spTgt>
                                        </p:tgtEl>
                                        <p:attrNameLst>
                                          <p:attrName>style.visibility</p:attrName>
                                        </p:attrNameLst>
                                      </p:cBhvr>
                                      <p:to>
                                        <p:strVal val="visible"/>
                                      </p:to>
                                    </p:set>
                                    <p:animEffect transition="in" filter="wipe(left)">
                                      <p:cBhvr>
                                        <p:cTn id="19" dur="500"/>
                                        <p:tgtEl>
                                          <p:spTgt spid="9">
                                            <p:graphicEl>
                                              <a:chart seriesIdx="3" categoryIdx="-4" bldStep="series"/>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9">
                                            <p:graphicEl>
                                              <a:chart seriesIdx="4" categoryIdx="-4" bldStep="series"/>
                                            </p:graphicEl>
                                          </p:spTgt>
                                        </p:tgtEl>
                                        <p:attrNameLst>
                                          <p:attrName>style.visibility</p:attrName>
                                        </p:attrNameLst>
                                      </p:cBhvr>
                                      <p:to>
                                        <p:strVal val="visible"/>
                                      </p:to>
                                    </p:set>
                                    <p:animEffect transition="in" filter="wipe(left)">
                                      <p:cBhvr>
                                        <p:cTn id="23" dur="500"/>
                                        <p:tgtEl>
                                          <p:spTgt spid="9">
                                            <p:graphicEl>
                                              <a:chart seriesIdx="4" categoryIdx="-4" bldStep="series"/>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
                                            <p:graphicEl>
                                              <a:chart seriesIdx="5" categoryIdx="-4" bldStep="series"/>
                                            </p:graphicEl>
                                          </p:spTgt>
                                        </p:tgtEl>
                                        <p:attrNameLst>
                                          <p:attrName>style.visibility</p:attrName>
                                        </p:attrNameLst>
                                      </p:cBhvr>
                                      <p:to>
                                        <p:strVal val="visible"/>
                                      </p:to>
                                    </p:set>
                                    <p:animEffect transition="in" filter="wipe(left)">
                                      <p:cBhvr>
                                        <p:cTn id="27" dur="500"/>
                                        <p:tgtEl>
                                          <p:spTgt spid="9">
                                            <p:graphicEl>
                                              <a:chart seriesIdx="5" categoryIdx="-4" bldStep="series"/>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9">
                                            <p:graphicEl>
                                              <a:chart seriesIdx="6" categoryIdx="-4" bldStep="series"/>
                                            </p:graphicEl>
                                          </p:spTgt>
                                        </p:tgtEl>
                                        <p:attrNameLst>
                                          <p:attrName>style.visibility</p:attrName>
                                        </p:attrNameLst>
                                      </p:cBhvr>
                                      <p:to>
                                        <p:strVal val="visible"/>
                                      </p:to>
                                    </p:set>
                                    <p:animEffect transition="in" filter="wipe(left)">
                                      <p:cBhvr>
                                        <p:cTn id="31" dur="500"/>
                                        <p:tgtEl>
                                          <p:spTgt spid="9">
                                            <p:graphicEl>
                                              <a:chart seriesIdx="6" categoryIdx="-4" bldStep="series"/>
                                            </p:graphic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graphicEl>
                                              <a:chart seriesIdx="7" categoryIdx="-4" bldStep="series"/>
                                            </p:graphicEl>
                                          </p:spTgt>
                                        </p:tgtEl>
                                        <p:attrNameLst>
                                          <p:attrName>style.visibility</p:attrName>
                                        </p:attrNameLst>
                                      </p:cBhvr>
                                      <p:to>
                                        <p:strVal val="visible"/>
                                      </p:to>
                                    </p:set>
                                    <p:animEffect transition="in" filter="wipe(left)">
                                      <p:cBhvr>
                                        <p:cTn id="35" dur="500"/>
                                        <p:tgtEl>
                                          <p:spTgt spid="9">
                                            <p:graphicEl>
                                              <a:chart seriesIdx="7" categoryIdx="-4" bldStep="series"/>
                                            </p:graphic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9">
                                            <p:graphicEl>
                                              <a:chart seriesIdx="8" categoryIdx="-4" bldStep="series"/>
                                            </p:graphicEl>
                                          </p:spTgt>
                                        </p:tgtEl>
                                        <p:attrNameLst>
                                          <p:attrName>style.visibility</p:attrName>
                                        </p:attrNameLst>
                                      </p:cBhvr>
                                      <p:to>
                                        <p:strVal val="visible"/>
                                      </p:to>
                                    </p:set>
                                    <p:animEffect transition="in" filter="wipe(left)">
                                      <p:cBhvr>
                                        <p:cTn id="39" dur="500"/>
                                        <p:tgtEl>
                                          <p:spTgt spid="9">
                                            <p:graphicEl>
                                              <a:chart seriesIdx="8" categoryIdx="-4" bldStep="series"/>
                                            </p:graphic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9">
                                            <p:graphicEl>
                                              <a:chart seriesIdx="9" categoryIdx="-4" bldStep="series"/>
                                            </p:graphicEl>
                                          </p:spTgt>
                                        </p:tgtEl>
                                        <p:attrNameLst>
                                          <p:attrName>style.visibility</p:attrName>
                                        </p:attrNameLst>
                                      </p:cBhvr>
                                      <p:to>
                                        <p:strVal val="visible"/>
                                      </p:to>
                                    </p:set>
                                    <p:animEffect transition="in" filter="wipe(left)">
                                      <p:cBhvr>
                                        <p:cTn id="43" dur="500"/>
                                        <p:tgtEl>
                                          <p:spTgt spid="9">
                                            <p:graphicEl>
                                              <a:chart seriesIdx="9" categoryIdx="-4" bldStep="series"/>
                                            </p:graphicEl>
                                          </p:spTgt>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9">
                                            <p:graphicEl>
                                              <a:chart seriesIdx="10" categoryIdx="-4" bldStep="series"/>
                                            </p:graphicEl>
                                          </p:spTgt>
                                        </p:tgtEl>
                                        <p:attrNameLst>
                                          <p:attrName>style.visibility</p:attrName>
                                        </p:attrNameLst>
                                      </p:cBhvr>
                                      <p:to>
                                        <p:strVal val="visible"/>
                                      </p:to>
                                    </p:set>
                                    <p:animEffect transition="in" filter="wipe(left)">
                                      <p:cBhvr>
                                        <p:cTn id="47" dur="500"/>
                                        <p:tgtEl>
                                          <p:spTgt spid="9">
                                            <p:graphicEl>
                                              <a:chart seriesIdx="10" categoryIdx="-4" bldStep="series"/>
                                            </p:graphicEl>
                                          </p:spTgt>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9">
                                            <p:graphicEl>
                                              <a:chart seriesIdx="11" categoryIdx="-4" bldStep="series"/>
                                            </p:graphicEl>
                                          </p:spTgt>
                                        </p:tgtEl>
                                        <p:attrNameLst>
                                          <p:attrName>style.visibility</p:attrName>
                                        </p:attrNameLst>
                                      </p:cBhvr>
                                      <p:to>
                                        <p:strVal val="visible"/>
                                      </p:to>
                                    </p:set>
                                    <p:animEffect transition="in" filter="wipe(left)">
                                      <p:cBhvr>
                                        <p:cTn id="51" dur="500"/>
                                        <p:tgtEl>
                                          <p:spTgt spid="9">
                                            <p:graphicEl>
                                              <a:chart seriesIdx="11" categoryIdx="-4" bldStep="series"/>
                                            </p:graphicEl>
                                          </p:spTgt>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9">
                                            <p:graphicEl>
                                              <a:chart seriesIdx="12" categoryIdx="-4" bldStep="series"/>
                                            </p:graphicEl>
                                          </p:spTgt>
                                        </p:tgtEl>
                                        <p:attrNameLst>
                                          <p:attrName>style.visibility</p:attrName>
                                        </p:attrNameLst>
                                      </p:cBhvr>
                                      <p:to>
                                        <p:strVal val="visible"/>
                                      </p:to>
                                    </p:set>
                                    <p:animEffect transition="in" filter="wipe(left)">
                                      <p:cBhvr>
                                        <p:cTn id="55" dur="500"/>
                                        <p:tgtEl>
                                          <p:spTgt spid="9">
                                            <p:graphicEl>
                                              <a:chart seriesIdx="12" categoryIdx="-4" bldStep="series"/>
                                            </p:graphicEl>
                                          </p:spTgt>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9">
                                            <p:graphicEl>
                                              <a:chart seriesIdx="13" categoryIdx="-4" bldStep="series"/>
                                            </p:graphicEl>
                                          </p:spTgt>
                                        </p:tgtEl>
                                        <p:attrNameLst>
                                          <p:attrName>style.visibility</p:attrName>
                                        </p:attrNameLst>
                                      </p:cBhvr>
                                      <p:to>
                                        <p:strVal val="visible"/>
                                      </p:to>
                                    </p:set>
                                    <p:animEffect transition="in" filter="wipe(left)">
                                      <p:cBhvr>
                                        <p:cTn id="59" dur="500"/>
                                        <p:tgtEl>
                                          <p:spTgt spid="9">
                                            <p:graphicEl>
                                              <a:chart seriesIdx="13" categoryIdx="-4" bldStep="series"/>
                                            </p:graphicEl>
                                          </p:spTgt>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9">
                                            <p:graphicEl>
                                              <a:chart seriesIdx="14" categoryIdx="-4" bldStep="series"/>
                                            </p:graphicEl>
                                          </p:spTgt>
                                        </p:tgtEl>
                                        <p:attrNameLst>
                                          <p:attrName>style.visibility</p:attrName>
                                        </p:attrNameLst>
                                      </p:cBhvr>
                                      <p:to>
                                        <p:strVal val="visible"/>
                                      </p:to>
                                    </p:set>
                                    <p:animEffect transition="in" filter="wipe(left)">
                                      <p:cBhvr>
                                        <p:cTn id="63" dur="500"/>
                                        <p:tgtEl>
                                          <p:spTgt spid="9">
                                            <p:graphicEl>
                                              <a:chart seriesIdx="14"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series" animBg="0"/>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901CD2-AE98-4815-B8EA-2D04BD3AD239}"/>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7A066471-FB0A-4965-9C9F-C9731A81FA5E}"/>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9005B58-8F9F-44B1-9508-ED6E5E943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graphicFrame>
        <p:nvGraphicFramePr>
          <p:cNvPr id="8" name="Chart 7">
            <a:extLst>
              <a:ext uri="{FF2B5EF4-FFF2-40B4-BE49-F238E27FC236}">
                <a16:creationId xmlns:a16="http://schemas.microsoft.com/office/drawing/2014/main" id="{FDE08911-BE41-4D08-97B9-049733B709B5}"/>
              </a:ext>
            </a:extLst>
          </p:cNvPr>
          <p:cNvGraphicFramePr>
            <a:graphicFrameLocks/>
          </p:cNvGraphicFramePr>
          <p:nvPr>
            <p:extLst>
              <p:ext uri="{D42A27DB-BD31-4B8C-83A1-F6EECF244321}">
                <p14:modId xmlns:p14="http://schemas.microsoft.com/office/powerpoint/2010/main" val="3273104755"/>
              </p:ext>
            </p:extLst>
          </p:nvPr>
        </p:nvGraphicFramePr>
        <p:xfrm>
          <a:off x="595158" y="1249314"/>
          <a:ext cx="10453842" cy="4790539"/>
        </p:xfrm>
        <a:graphic>
          <a:graphicData uri="http://schemas.openxmlformats.org/drawingml/2006/chart">
            <c:chart xmlns:c="http://schemas.openxmlformats.org/drawingml/2006/chart" xmlns:r="http://schemas.openxmlformats.org/officeDocument/2006/relationships" r:id="rId4"/>
          </a:graphicData>
        </a:graphic>
      </p:graphicFrame>
      <p:pic>
        <p:nvPicPr>
          <p:cNvPr id="5124" name="Picture 4" descr="Texas Flag">
            <a:extLst>
              <a:ext uri="{FF2B5EF4-FFF2-40B4-BE49-F238E27FC236}">
                <a16:creationId xmlns:a16="http://schemas.microsoft.com/office/drawing/2014/main" id="{0F7F97A6-1F34-4384-B779-AC9178F4D0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1162" y="4094041"/>
            <a:ext cx="814388" cy="542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DE633A2-CF68-4217-BB0F-21311D86C7B6}"/>
              </a:ext>
            </a:extLst>
          </p:cNvPr>
          <p:cNvSpPr/>
          <p:nvPr/>
        </p:nvSpPr>
        <p:spPr>
          <a:xfrm>
            <a:off x="595157" y="664539"/>
            <a:ext cx="851182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D65"/>
                </a:solidFill>
                <a:effectLst/>
                <a:uLnTx/>
                <a:uFillTx/>
                <a:latin typeface="Calibri" panose="020F0502020204030204" pitchFamily="34" charset="0"/>
                <a:ea typeface="ヒラギノ角ゴ Pro W3"/>
                <a:cs typeface="Calibri" panose="020F0502020204030204" pitchFamily="34" charset="0"/>
              </a:rPr>
              <a:t>Crude oil prices in real 2016 U.S. dollars and nominal U.S. dollars</a:t>
            </a:r>
          </a:p>
          <a:p>
            <a:pPr marL="0" marR="0" lvl="0" indent="0" algn="l" defTabSz="914400" rtl="0" eaLnBrk="1" fontAlgn="auto" latinLnBrk="0" hangingPunct="1">
              <a:lnSpc>
                <a:spcPct val="100000"/>
              </a:lnSpc>
              <a:spcBef>
                <a:spcPts val="0"/>
              </a:spcBef>
              <a:spcAft>
                <a:spcPts val="0"/>
              </a:spcAft>
              <a:buClrTx/>
              <a:buSzTx/>
              <a:buFontTx/>
              <a:buNone/>
              <a:tabLst/>
              <a:defRPr/>
            </a:pPr>
            <a:fld id="{4B975B6B-27D4-4E16-9720-8A2505AD9221}" type="TxLink">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ヒラギノ角ゴ Pro W3"/>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Annual average price per barrel</a:t>
            </a:fld>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endParaRPr>
          </a:p>
        </p:txBody>
      </p:sp>
      <p:sp>
        <p:nvSpPr>
          <p:cNvPr id="7" name="TextBox 10">
            <a:extLst>
              <a:ext uri="{FF2B5EF4-FFF2-40B4-BE49-F238E27FC236}">
                <a16:creationId xmlns:a16="http://schemas.microsoft.com/office/drawing/2014/main" id="{065C8F65-0D28-4768-BC8F-02426D316AC4}"/>
              </a:ext>
            </a:extLst>
          </p:cNvPr>
          <p:cNvSpPr txBox="1"/>
          <p:nvPr/>
        </p:nvSpPr>
        <p:spPr>
          <a:xfrm>
            <a:off x="9781320" y="3844332"/>
            <a:ext cx="1507083" cy="5211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lang="en-US" sz="1400" b="0" i="0" u="none" strike="noStrike" kern="1200" baseline="0" dirty="0">
                <a:solidFill>
                  <a:srgbClr val="000000">
                    <a:lumMod val="75000"/>
                    <a:lumOff val="25000"/>
                  </a:srgbClr>
                </a:solidFill>
                <a:latin typeface="Expo Serif Pro" panose="02040502060300020003"/>
                <a:ea typeface="+mn-ea"/>
                <a:cs typeface="+mn-cs"/>
              </a:defRPr>
            </a:pPr>
            <a:r>
              <a:rPr lang="en-US" sz="1400" dirty="0">
                <a:solidFill>
                  <a:srgbClr val="000000">
                    <a:lumMod val="75000"/>
                    <a:lumOff val="25000"/>
                  </a:srgbClr>
                </a:solidFill>
                <a:latin typeface="Calibri" panose="020F0502020204030204" pitchFamily="34" charset="0"/>
                <a:cs typeface="Calibri" panose="020F0502020204030204" pitchFamily="34" charset="0"/>
              </a:rPr>
              <a:t>Lost Decade II? </a:t>
            </a:r>
          </a:p>
        </p:txBody>
      </p:sp>
      <p:sp>
        <p:nvSpPr>
          <p:cNvPr id="10" name="TextBox 16">
            <a:extLst>
              <a:ext uri="{FF2B5EF4-FFF2-40B4-BE49-F238E27FC236}">
                <a16:creationId xmlns:a16="http://schemas.microsoft.com/office/drawing/2014/main" id="{4C177E76-DE61-4267-AF81-6A1E6BF567C3}"/>
              </a:ext>
            </a:extLst>
          </p:cNvPr>
          <p:cNvSpPr txBox="1"/>
          <p:nvPr/>
        </p:nvSpPr>
        <p:spPr>
          <a:xfrm>
            <a:off x="9582464" y="1130465"/>
            <a:ext cx="2015280" cy="23304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lang="en-US" sz="1400" b="0" i="0" u="none" strike="noStrike" kern="1200" baseline="0" dirty="0">
                <a:solidFill>
                  <a:srgbClr val="000000">
                    <a:lumMod val="75000"/>
                    <a:lumOff val="25000"/>
                  </a:srgbClr>
                </a:solidFill>
                <a:latin typeface="Expo Serif Pro" panose="02040502060300020003"/>
                <a:ea typeface="+mn-ea"/>
                <a:cs typeface="+mn-cs"/>
              </a:defRPr>
            </a:pPr>
            <a:r>
              <a:rPr lang="en-US" sz="1400" dirty="0">
                <a:solidFill>
                  <a:srgbClr val="000000">
                    <a:lumMod val="75000"/>
                    <a:lumOff val="25000"/>
                  </a:srgbClr>
                </a:solidFill>
                <a:latin typeface="Calibri" panose="020F0502020204030204" pitchFamily="34" charset="0"/>
                <a:cs typeface="Calibri" panose="020F0502020204030204" pitchFamily="34" charset="0"/>
              </a:rPr>
              <a:t>Decade of Disorder?</a:t>
            </a:r>
          </a:p>
        </p:txBody>
      </p:sp>
      <p:sp>
        <p:nvSpPr>
          <p:cNvPr id="21" name="Title 1">
            <a:extLst>
              <a:ext uri="{FF2B5EF4-FFF2-40B4-BE49-F238E27FC236}">
                <a16:creationId xmlns:a16="http://schemas.microsoft.com/office/drawing/2014/main" id="{4623417C-A8A1-4399-9D46-483F43445CB4}"/>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5B9BD5"/>
                </a:solidFill>
                <a:latin typeface="Calibri" panose="020F0502020204030204" pitchFamily="34" charset="0"/>
                <a:cs typeface="Calibri" panose="020F0502020204030204" pitchFamily="34" charset="0"/>
              </a:rPr>
              <a:t>Global Oil Price Cycle: What’s Next?</a:t>
            </a:r>
            <a:r>
              <a:rPr lang="en-US" sz="3200" b="1" dirty="0">
                <a:solidFill>
                  <a:srgbClr val="004165"/>
                </a:solidFill>
                <a:latin typeface="Calibri" panose="020F0502020204030204" pitchFamily="34" charset="0"/>
                <a:cs typeface="Calibri" panose="020F0502020204030204" pitchFamily="34" charset="0"/>
              </a:rPr>
              <a:t/>
            </a:r>
            <a:br>
              <a:rPr lang="en-US" sz="3200" b="1" dirty="0">
                <a:solidFill>
                  <a:srgbClr val="004165"/>
                </a:solidFill>
                <a:latin typeface="Calibri" panose="020F0502020204030204" pitchFamily="34" charset="0"/>
                <a:cs typeface="Calibri" panose="020F0502020204030204" pitchFamily="34" charset="0"/>
              </a:rPr>
            </a:br>
            <a:endParaRPr lang="en-US" sz="3200" i="1" dirty="0">
              <a:solidFill>
                <a:schemeClr val="bg1">
                  <a:lumMod val="85000"/>
                </a:schemeClr>
              </a:solidFill>
              <a:latin typeface="Calibri" panose="020F0502020204030204" pitchFamily="34" charset="0"/>
              <a:cs typeface="Calibri" panose="020F0502020204030204" pitchFamily="34" charset="0"/>
            </a:endParaRPr>
          </a:p>
        </p:txBody>
      </p:sp>
      <p:pic>
        <p:nvPicPr>
          <p:cNvPr id="5122" name="Picture 2" descr="https://i.pinimg.com/236x/ff/18/32/ff1832ef1d3162e77e99773102ccdb4e--pdf-vector-free-logo.jpg">
            <a:extLst>
              <a:ext uri="{FF2B5EF4-FFF2-40B4-BE49-F238E27FC236}">
                <a16:creationId xmlns:a16="http://schemas.microsoft.com/office/drawing/2014/main" id="{27CFB49C-37F7-4E2F-A20A-987396589E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7488" y="2917985"/>
            <a:ext cx="600074" cy="564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6" name="Picture 6" descr="Flag of the People's Republic of China.svg">
            <a:extLst>
              <a:ext uri="{FF2B5EF4-FFF2-40B4-BE49-F238E27FC236}">
                <a16:creationId xmlns:a16="http://schemas.microsoft.com/office/drawing/2014/main" id="{9CAF9498-0DC2-442C-AC64-EF8A4E20D4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5653" y="3043439"/>
            <a:ext cx="732872" cy="488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 name="Picture 10">
            <a:extLst>
              <a:ext uri="{FF2B5EF4-FFF2-40B4-BE49-F238E27FC236}">
                <a16:creationId xmlns:a16="http://schemas.microsoft.com/office/drawing/2014/main" id="{91D48D2E-A794-43F3-A5BE-862A1E6DA1D0}"/>
              </a:ext>
            </a:extLst>
          </p:cNvPr>
          <p:cNvPicPr>
            <a:picLocks noChangeAspect="1"/>
          </p:cNvPicPr>
          <p:nvPr/>
        </p:nvPicPr>
        <p:blipFill>
          <a:blip r:embed="rId8"/>
          <a:stretch>
            <a:fillRect/>
          </a:stretch>
        </p:blipFill>
        <p:spPr>
          <a:xfrm>
            <a:off x="7838220" y="4285236"/>
            <a:ext cx="1086273" cy="703460"/>
          </a:xfrm>
          <a:prstGeom prst="rect">
            <a:avLst/>
          </a:prstGeom>
          <a:ln>
            <a:noFill/>
          </a:ln>
          <a:effectLst>
            <a:softEdge rad="112500"/>
          </a:effectLst>
        </p:spPr>
      </p:pic>
      <p:pic>
        <p:nvPicPr>
          <p:cNvPr id="23" name="Picture 16" descr="https://cdn.static-economist.com/sites/default/files/images/print-edition/20141206_LDP001_0.jpg">
            <a:extLst>
              <a:ext uri="{FF2B5EF4-FFF2-40B4-BE49-F238E27FC236}">
                <a16:creationId xmlns:a16="http://schemas.microsoft.com/office/drawing/2014/main" id="{CD3362E8-34AD-44EC-BA23-9C8427F3E9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0776" y="4047895"/>
            <a:ext cx="2383186" cy="111442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144" name="Picture 24" descr="https://revolutionaryfrontlines.files.wordpress.com/2010/09/us-china-trade-war.jpg?w=562">
            <a:extLst>
              <a:ext uri="{FF2B5EF4-FFF2-40B4-BE49-F238E27FC236}">
                <a16:creationId xmlns:a16="http://schemas.microsoft.com/office/drawing/2014/main" id="{EAB16F0D-6DF1-43D8-B7CB-DD1D0E06E1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63314" y="1383549"/>
            <a:ext cx="2220648" cy="110824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148" name="Picture 28" descr="Image result for oil">
            <a:extLst>
              <a:ext uri="{FF2B5EF4-FFF2-40B4-BE49-F238E27FC236}">
                <a16:creationId xmlns:a16="http://schemas.microsoft.com/office/drawing/2014/main" id="{B830A264-DEB8-43D5-B5DE-FAD0CB8AA18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43885" y="2650094"/>
            <a:ext cx="2383186" cy="110252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150" name="Picture 30" descr="Image result for OPEC FAILURE">
            <a:extLst>
              <a:ext uri="{FF2B5EF4-FFF2-40B4-BE49-F238E27FC236}">
                <a16:creationId xmlns:a16="http://schemas.microsoft.com/office/drawing/2014/main" id="{42A82B3A-EA2B-4B9E-9BEF-EE88B96CB8E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86974" y="4464965"/>
            <a:ext cx="1070210" cy="60233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154" name="Picture 34" descr="https://d2v9y0dukr6mq2.cloudfront.net/video/thumbnail/BRhEgWLDiqncsmrv/videoblocks-time-lapse-footage-of-nuclear-power-plant-during-sunset-day-to-night-landscape-with-big-chimneys_hc9ckvfzb_thumbnail-full05.png">
            <a:extLst>
              <a:ext uri="{FF2B5EF4-FFF2-40B4-BE49-F238E27FC236}">
                <a16:creationId xmlns:a16="http://schemas.microsoft.com/office/drawing/2014/main" id="{6A8E8BB6-A412-448F-8A8E-46BB742D737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69037" y="2622129"/>
            <a:ext cx="1117937" cy="70270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32" name="TextBox 10">
            <a:extLst>
              <a:ext uri="{FF2B5EF4-FFF2-40B4-BE49-F238E27FC236}">
                <a16:creationId xmlns:a16="http://schemas.microsoft.com/office/drawing/2014/main" id="{D5B288EB-A150-49C7-9368-0CC10C6EE4DF}"/>
              </a:ext>
            </a:extLst>
          </p:cNvPr>
          <p:cNvSpPr txBox="1"/>
          <p:nvPr/>
        </p:nvSpPr>
        <p:spPr>
          <a:xfrm>
            <a:off x="9506423" y="2503618"/>
            <a:ext cx="2134430" cy="5211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lang="en-US" sz="1400" b="0" i="0" u="none" strike="noStrike" kern="1200" baseline="0" dirty="0">
                <a:solidFill>
                  <a:srgbClr val="000000">
                    <a:lumMod val="75000"/>
                    <a:lumOff val="25000"/>
                  </a:srgbClr>
                </a:solidFill>
                <a:latin typeface="Expo Serif Pro" panose="02040502060300020003"/>
                <a:ea typeface="+mn-ea"/>
                <a:cs typeface="+mn-cs"/>
              </a:defRPr>
            </a:pPr>
            <a:r>
              <a:rPr lang="en-US" sz="1400" dirty="0">
                <a:solidFill>
                  <a:srgbClr val="000000">
                    <a:lumMod val="75000"/>
                    <a:lumOff val="25000"/>
                  </a:srgbClr>
                </a:solidFill>
                <a:latin typeface="Calibri" panose="020F0502020204030204" pitchFamily="34" charset="0"/>
                <a:cs typeface="Calibri" panose="020F0502020204030204" pitchFamily="34" charset="0"/>
              </a:rPr>
              <a:t>OPEC/non-OPEC Decade?</a:t>
            </a:r>
          </a:p>
        </p:txBody>
      </p:sp>
      <p:sp>
        <p:nvSpPr>
          <p:cNvPr id="22" name="TextBox 21">
            <a:extLst>
              <a:ext uri="{FF2B5EF4-FFF2-40B4-BE49-F238E27FC236}">
                <a16:creationId xmlns:a16="http://schemas.microsoft.com/office/drawing/2014/main" id="{6C3BFB5D-7849-41FB-BF96-73CAF7B8914F}"/>
              </a:ext>
            </a:extLst>
          </p:cNvPr>
          <p:cNvSpPr txBox="1"/>
          <p:nvPr/>
        </p:nvSpPr>
        <p:spPr>
          <a:xfrm>
            <a:off x="9543392" y="106042"/>
            <a:ext cx="2521394" cy="246221"/>
          </a:xfrm>
          <a:prstGeom prst="rect">
            <a:avLst/>
          </a:prstGeom>
          <a:noFill/>
        </p:spPr>
        <p:txBody>
          <a:bodyPr wrap="square" rtlCol="0">
            <a:spAutoFit/>
          </a:bodyPr>
          <a:lstStyle/>
          <a:p>
            <a:pPr algn="r"/>
            <a:r>
              <a:rPr lang="en-US" sz="1000" dirty="0">
                <a:solidFill>
                  <a:schemeClr val="tx1">
                    <a:lumMod val="50000"/>
                    <a:lumOff val="50000"/>
                  </a:schemeClr>
                </a:solidFill>
                <a:latin typeface="Calibri" panose="020F0502020204030204" pitchFamily="34" charset="0"/>
                <a:cs typeface="Calibri" panose="020F0502020204030204" pitchFamily="34" charset="0"/>
              </a:rPr>
              <a:t>Data source: BP</a:t>
            </a:r>
          </a:p>
        </p:txBody>
      </p:sp>
      <p:sp>
        <p:nvSpPr>
          <p:cNvPr id="24" name="TextBox 23">
            <a:extLst>
              <a:ext uri="{FF2B5EF4-FFF2-40B4-BE49-F238E27FC236}">
                <a16:creationId xmlns:a16="http://schemas.microsoft.com/office/drawing/2014/main" id="{B646C108-F118-47F3-BB4F-BBC4B7C249C8}"/>
              </a:ext>
            </a:extLst>
          </p:cNvPr>
          <p:cNvSpPr txBox="1"/>
          <p:nvPr/>
        </p:nvSpPr>
        <p:spPr>
          <a:xfrm>
            <a:off x="9548817" y="310089"/>
            <a:ext cx="2521394" cy="246221"/>
          </a:xfrm>
          <a:prstGeom prst="rect">
            <a:avLst/>
          </a:prstGeom>
          <a:noFill/>
        </p:spPr>
        <p:txBody>
          <a:bodyPr wrap="square" rtlCol="0">
            <a:spAutoFit/>
          </a:bodyPr>
          <a:lstStyle/>
          <a:p>
            <a:pPr algn="r"/>
            <a:r>
              <a:rPr lang="en-US" sz="1000" dirty="0">
                <a:solidFill>
                  <a:schemeClr val="tx1">
                    <a:lumMod val="50000"/>
                    <a:lumOff val="50000"/>
                  </a:schemeClr>
                </a:solidFill>
                <a:latin typeface="Calibri" panose="020F0502020204030204" pitchFamily="34" charset="0"/>
                <a:cs typeface="Calibri" panose="020F0502020204030204" pitchFamily="34" charset="0"/>
              </a:rPr>
              <a:t>Cartoons source: The Economist</a:t>
            </a:r>
          </a:p>
        </p:txBody>
      </p:sp>
      <p:sp>
        <p:nvSpPr>
          <p:cNvPr id="25" name="TextBox 24">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101129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7" dur="15000"/>
                                        <p:tgtEl>
                                          <p:spTgt spid="8">
                                            <p:graphicEl>
                                              <a:chart seriesIdx="0" categoryIdx="-4" bldStep="series"/>
                                            </p:graphicEl>
                                          </p:spTgt>
                                        </p:tgtEl>
                                      </p:cBhvr>
                                    </p:animEffect>
                                  </p:childTnLst>
                                </p:cTn>
                              </p:par>
                              <p:par>
                                <p:cTn id="8" presetID="14" presetClass="entr" presetSubtype="10" fill="hold" nodeType="withEffect">
                                  <p:stCondLst>
                                    <p:cond delay="1000"/>
                                  </p:stCondLst>
                                  <p:childTnLst>
                                    <p:set>
                                      <p:cBhvr>
                                        <p:cTn id="9" dur="1" fill="hold">
                                          <p:stCondLst>
                                            <p:cond delay="0"/>
                                          </p:stCondLst>
                                        </p:cTn>
                                        <p:tgtEl>
                                          <p:spTgt spid="5124"/>
                                        </p:tgtEl>
                                        <p:attrNameLst>
                                          <p:attrName>style.visibility</p:attrName>
                                        </p:attrNameLst>
                                      </p:cBhvr>
                                      <p:to>
                                        <p:strVal val="visible"/>
                                      </p:to>
                                    </p:set>
                                    <p:animEffect transition="in" filter="randombar(horizontal)">
                                      <p:cBhvr>
                                        <p:cTn id="10" dur="1000"/>
                                        <p:tgtEl>
                                          <p:spTgt spid="5124"/>
                                        </p:tgtEl>
                                      </p:cBhvr>
                                    </p:animEffect>
                                  </p:childTnLst>
                                </p:cTn>
                              </p:par>
                              <p:par>
                                <p:cTn id="11" presetID="14" presetClass="entr" presetSubtype="10" fill="hold" nodeType="withEffect">
                                  <p:stCondLst>
                                    <p:cond delay="350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1000"/>
                                        <p:tgtEl>
                                          <p:spTgt spid="5122"/>
                                        </p:tgtEl>
                                      </p:cBhvr>
                                    </p:animEffect>
                                  </p:childTnLst>
                                </p:cTn>
                              </p:par>
                              <p:par>
                                <p:cTn id="14" presetID="14" presetClass="entr" presetSubtype="10" fill="hold" nodeType="withEffect">
                                  <p:stCondLst>
                                    <p:cond delay="5800"/>
                                  </p:stCondLst>
                                  <p:childTnLst>
                                    <p:set>
                                      <p:cBhvr>
                                        <p:cTn id="15" dur="1" fill="hold">
                                          <p:stCondLst>
                                            <p:cond delay="0"/>
                                          </p:stCondLst>
                                        </p:cTn>
                                        <p:tgtEl>
                                          <p:spTgt spid="5154"/>
                                        </p:tgtEl>
                                        <p:attrNameLst>
                                          <p:attrName>style.visibility</p:attrName>
                                        </p:attrNameLst>
                                      </p:cBhvr>
                                      <p:to>
                                        <p:strVal val="visible"/>
                                      </p:to>
                                    </p:set>
                                    <p:animEffect transition="in" filter="randombar(horizontal)">
                                      <p:cBhvr>
                                        <p:cTn id="16" dur="900"/>
                                        <p:tgtEl>
                                          <p:spTgt spid="5154"/>
                                        </p:tgtEl>
                                      </p:cBhvr>
                                    </p:animEffect>
                                  </p:childTnLst>
                                </p:cTn>
                              </p:par>
                              <p:par>
                                <p:cTn id="17" presetID="14" presetClass="entr" presetSubtype="10" fill="hold" nodeType="withEffect">
                                  <p:stCondLst>
                                    <p:cond delay="7900"/>
                                  </p:stCondLst>
                                  <p:childTnLst>
                                    <p:set>
                                      <p:cBhvr>
                                        <p:cTn id="18" dur="1" fill="hold">
                                          <p:stCondLst>
                                            <p:cond delay="0"/>
                                          </p:stCondLst>
                                        </p:cTn>
                                        <p:tgtEl>
                                          <p:spTgt spid="5150"/>
                                        </p:tgtEl>
                                        <p:attrNameLst>
                                          <p:attrName>style.visibility</p:attrName>
                                        </p:attrNameLst>
                                      </p:cBhvr>
                                      <p:to>
                                        <p:strVal val="visible"/>
                                      </p:to>
                                    </p:set>
                                    <p:animEffect transition="in" filter="randombar(horizontal)">
                                      <p:cBhvr>
                                        <p:cTn id="19" dur="800"/>
                                        <p:tgtEl>
                                          <p:spTgt spid="5150"/>
                                        </p:tgtEl>
                                      </p:cBhvr>
                                    </p:animEffect>
                                  </p:childTnLst>
                                </p:cTn>
                              </p:par>
                              <p:par>
                                <p:cTn id="20" presetID="14" presetClass="entr" presetSubtype="10" fill="hold" nodeType="withEffect">
                                  <p:stCondLst>
                                    <p:cond delay="1020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900"/>
                                        <p:tgtEl>
                                          <p:spTgt spid="5126"/>
                                        </p:tgtEl>
                                      </p:cBhvr>
                                    </p:animEffect>
                                  </p:childTnLst>
                                </p:cTn>
                              </p:par>
                              <p:par>
                                <p:cTn id="23" presetID="14" presetClass="entr" presetSubtype="10" fill="hold" nodeType="withEffect">
                                  <p:stCondLst>
                                    <p:cond delay="1230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9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left)">
                                      <p:cBhvr>
                                        <p:cTn id="28" dur="15000"/>
                                        <p:tgtEl>
                                          <p:spTgt spid="8">
                                            <p:graphicEl>
                                              <a:chart seriesIdx="1" categoryIdx="-4" bldStep="series"/>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14" presetClass="entr" presetSubtype="1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par>
                                <p:cTn id="42" presetID="14" presetClass="entr" presetSubtype="10" fill="hold" nodeType="withEffect">
                                  <p:stCondLst>
                                    <p:cond delay="0"/>
                                  </p:stCondLst>
                                  <p:childTnLst>
                                    <p:set>
                                      <p:cBhvr>
                                        <p:cTn id="43" dur="1" fill="hold">
                                          <p:stCondLst>
                                            <p:cond delay="0"/>
                                          </p:stCondLst>
                                        </p:cTn>
                                        <p:tgtEl>
                                          <p:spTgt spid="5144"/>
                                        </p:tgtEl>
                                        <p:attrNameLst>
                                          <p:attrName>style.visibility</p:attrName>
                                        </p:attrNameLst>
                                      </p:cBhvr>
                                      <p:to>
                                        <p:strVal val="visible"/>
                                      </p:to>
                                    </p:set>
                                    <p:animEffect transition="in" filter="randombar(horizontal)">
                                      <p:cBhvr>
                                        <p:cTn id="44" dur="500"/>
                                        <p:tgtEl>
                                          <p:spTgt spid="514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5148"/>
                                        </p:tgtEl>
                                        <p:attrNameLst>
                                          <p:attrName>style.visibility</p:attrName>
                                        </p:attrNameLst>
                                      </p:cBhvr>
                                      <p:to>
                                        <p:strVal val="visible"/>
                                      </p:to>
                                    </p:set>
                                    <p:animEffect transition="in" filter="randombar(horizontal)">
                                      <p:cBhvr>
                                        <p:cTn id="49" dur="500"/>
                                        <p:tgtEl>
                                          <p:spTgt spid="5148"/>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randombar(horizontal)">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animBg="0"/>
        </p:bldSub>
      </p:bldGraphic>
      <p:bldP spid="7" grpId="0"/>
      <p:bldP spid="10"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BB639E2-6174-41E4-B1E1-6DE69BBC063D}"/>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9" name="Rectangle 28">
            <a:extLst>
              <a:ext uri="{FF2B5EF4-FFF2-40B4-BE49-F238E27FC236}">
                <a16:creationId xmlns:a16="http://schemas.microsoft.com/office/drawing/2014/main" id="{F3B43542-B56E-4583-BF76-E18118962E08}"/>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0" name="Picture 29">
            <a:extLst>
              <a:ext uri="{FF2B5EF4-FFF2-40B4-BE49-F238E27FC236}">
                <a16:creationId xmlns:a16="http://schemas.microsoft.com/office/drawing/2014/main" id="{9882E19B-D007-485A-9D7F-DBD468A6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32" name="Title 1">
            <a:extLst>
              <a:ext uri="{FF2B5EF4-FFF2-40B4-BE49-F238E27FC236}">
                <a16:creationId xmlns:a16="http://schemas.microsoft.com/office/drawing/2014/main" id="{DA1DE40D-BAA3-4B72-B14D-FBF17D652194}"/>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r>
              <a:rPr lang="en-US" dirty="0">
                <a:latin typeface="+mn-lt"/>
              </a:rPr>
              <a:t>Supply side geopolitical risks to oil are ever present</a:t>
            </a:r>
            <a:br>
              <a:rPr lang="en-US" dirty="0">
                <a:latin typeface="+mn-lt"/>
              </a:rPr>
            </a:br>
            <a:endParaRPr lang="en-US" dirty="0">
              <a:latin typeface="+mn-lt"/>
            </a:endParaRPr>
          </a:p>
        </p:txBody>
      </p:sp>
      <p:sp>
        <p:nvSpPr>
          <p:cNvPr id="7" name="Slide Number Placeholder 5"/>
          <p:cNvSpPr txBox="1">
            <a:spLocks/>
          </p:cNvSpPr>
          <p:nvPr/>
        </p:nvSpPr>
        <p:spPr>
          <a:xfrm>
            <a:off x="10901606" y="6294797"/>
            <a:ext cx="1293817" cy="914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911" b="1" dirty="0">
              <a:solidFill>
                <a:schemeClr val="bg1">
                  <a:lumMod val="50000"/>
                </a:schemeClr>
              </a:solidFill>
            </a:endParaRP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920" y="4468149"/>
            <a:ext cx="2724813" cy="15600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995" y="4437678"/>
            <a:ext cx="2527098" cy="15788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9823" y="4373566"/>
            <a:ext cx="2425907" cy="16172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47" r="10516"/>
          <a:stretch/>
        </p:blipFill>
        <p:spPr bwMode="auto">
          <a:xfrm>
            <a:off x="4657333" y="928157"/>
            <a:ext cx="1756534" cy="121641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6405710" y="975123"/>
            <a:ext cx="1223412" cy="913455"/>
          </a:xfrm>
          <a:prstGeom prst="rect">
            <a:avLst/>
          </a:prstGeom>
          <a:noFill/>
        </p:spPr>
        <p:txBody>
          <a:bodyPr wrap="none" rtlCol="0">
            <a:spAutoFit/>
          </a:bodyPr>
          <a:lstStyle/>
          <a:p>
            <a:r>
              <a:rPr lang="en-GB" sz="5336" b="1" dirty="0">
                <a:solidFill>
                  <a:srgbClr val="003D65"/>
                </a:solidFill>
              </a:rPr>
              <a:t>$$$</a:t>
            </a:r>
            <a:endParaRPr lang="en-US" sz="6974" b="1" dirty="0">
              <a:solidFill>
                <a:srgbClr val="003D65"/>
              </a:solidFill>
            </a:endParaRPr>
          </a:p>
        </p:txBody>
      </p:sp>
      <p:pic>
        <p:nvPicPr>
          <p:cNvPr id="614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4892" r="4069" b="9689"/>
          <a:stretch/>
        </p:blipFill>
        <p:spPr bwMode="auto">
          <a:xfrm>
            <a:off x="8319884" y="761809"/>
            <a:ext cx="3268611" cy="146474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010" r="28392" b="9082"/>
          <a:stretch/>
        </p:blipFill>
        <p:spPr bwMode="auto">
          <a:xfrm>
            <a:off x="2426508" y="860392"/>
            <a:ext cx="1352879" cy="126506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51" name="Picture 7" descr="http://www.zerohedge.com/sites/default/files/images/user5/imageroot/mehr%20launch.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089" t="9852" r="16449" b="9149"/>
          <a:stretch/>
        </p:blipFill>
        <p:spPr bwMode="auto">
          <a:xfrm>
            <a:off x="706166" y="870378"/>
            <a:ext cx="1720341" cy="124761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cxnSp>
        <p:nvCxnSpPr>
          <p:cNvPr id="11" name="Straight Connector 10"/>
          <p:cNvCxnSpPr/>
          <p:nvPr/>
        </p:nvCxnSpPr>
        <p:spPr>
          <a:xfrm>
            <a:off x="4241463" y="1009652"/>
            <a:ext cx="46208" cy="4956831"/>
          </a:xfrm>
          <a:prstGeom prst="line">
            <a:avLst/>
          </a:prstGeom>
          <a:ln w="38100">
            <a:solidFill>
              <a:srgbClr val="003D65"/>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21535" y="2750494"/>
            <a:ext cx="1970411" cy="1211998"/>
          </a:xfrm>
          <a:prstGeom prst="rect">
            <a:avLst/>
          </a:prstGeom>
          <a:noFill/>
        </p:spPr>
        <p:txBody>
          <a:bodyPr wrap="none" rtlCol="0">
            <a:spAutoFit/>
          </a:bodyPr>
          <a:lstStyle/>
          <a:p>
            <a:pPr algn="ctr"/>
            <a:r>
              <a:rPr lang="en-GB" sz="3638" b="1" dirty="0">
                <a:solidFill>
                  <a:srgbClr val="003D65"/>
                </a:solidFill>
              </a:rPr>
              <a:t>Iran</a:t>
            </a:r>
          </a:p>
          <a:p>
            <a:pPr algn="ctr"/>
            <a:r>
              <a:rPr lang="en-GB" sz="3638" b="1" dirty="0">
                <a:solidFill>
                  <a:srgbClr val="003D65"/>
                </a:solidFill>
              </a:rPr>
              <a:t>2.5 </a:t>
            </a:r>
            <a:r>
              <a:rPr lang="en-GB" sz="3638" b="1" dirty="0" err="1">
                <a:solidFill>
                  <a:srgbClr val="003D65"/>
                </a:solidFill>
              </a:rPr>
              <a:t>mb</a:t>
            </a:r>
            <a:r>
              <a:rPr lang="en-GB" sz="3638" b="1" dirty="0">
                <a:solidFill>
                  <a:srgbClr val="003D65"/>
                </a:solidFill>
              </a:rPr>
              <a:t>/d</a:t>
            </a:r>
            <a:endParaRPr lang="en-US" sz="3638" b="1" dirty="0">
              <a:solidFill>
                <a:srgbClr val="003D65"/>
              </a:solidFill>
            </a:endParaRPr>
          </a:p>
        </p:txBody>
      </p:sp>
      <p:sp>
        <p:nvSpPr>
          <p:cNvPr id="20" name="TextBox 19"/>
          <p:cNvSpPr txBox="1"/>
          <p:nvPr/>
        </p:nvSpPr>
        <p:spPr>
          <a:xfrm>
            <a:off x="5124552" y="2756968"/>
            <a:ext cx="2167260" cy="1211998"/>
          </a:xfrm>
          <a:prstGeom prst="rect">
            <a:avLst/>
          </a:prstGeom>
          <a:noFill/>
        </p:spPr>
        <p:txBody>
          <a:bodyPr wrap="none" rtlCol="0">
            <a:spAutoFit/>
          </a:bodyPr>
          <a:lstStyle/>
          <a:p>
            <a:pPr algn="ctr"/>
            <a:r>
              <a:rPr lang="en-GB" sz="3638" b="1" dirty="0">
                <a:solidFill>
                  <a:srgbClr val="003D65"/>
                </a:solidFill>
              </a:rPr>
              <a:t>Venezuela</a:t>
            </a:r>
          </a:p>
          <a:p>
            <a:pPr algn="ctr"/>
            <a:r>
              <a:rPr lang="en-GB" sz="3638" b="1" dirty="0">
                <a:solidFill>
                  <a:srgbClr val="003D65"/>
                </a:solidFill>
              </a:rPr>
              <a:t>1.5 </a:t>
            </a:r>
            <a:r>
              <a:rPr lang="en-GB" sz="3638" b="1" dirty="0" err="1">
                <a:solidFill>
                  <a:srgbClr val="003D65"/>
                </a:solidFill>
              </a:rPr>
              <a:t>mb</a:t>
            </a:r>
            <a:r>
              <a:rPr lang="en-GB" sz="3638" b="1" dirty="0">
                <a:solidFill>
                  <a:srgbClr val="003D65"/>
                </a:solidFill>
              </a:rPr>
              <a:t>/d</a:t>
            </a:r>
            <a:endParaRPr lang="en-US" sz="3638" b="1" dirty="0">
              <a:solidFill>
                <a:srgbClr val="003D65"/>
              </a:solidFill>
            </a:endParaRPr>
          </a:p>
        </p:txBody>
      </p:sp>
      <p:sp>
        <p:nvSpPr>
          <p:cNvPr id="21" name="TextBox 20"/>
          <p:cNvSpPr txBox="1"/>
          <p:nvPr/>
        </p:nvSpPr>
        <p:spPr>
          <a:xfrm>
            <a:off x="8937978" y="2750494"/>
            <a:ext cx="2026837" cy="1211998"/>
          </a:xfrm>
          <a:prstGeom prst="rect">
            <a:avLst/>
          </a:prstGeom>
          <a:noFill/>
        </p:spPr>
        <p:txBody>
          <a:bodyPr wrap="none" rtlCol="0">
            <a:spAutoFit/>
          </a:bodyPr>
          <a:lstStyle/>
          <a:p>
            <a:pPr algn="ctr"/>
            <a:r>
              <a:rPr lang="en-GB" sz="3638" b="1" dirty="0">
                <a:solidFill>
                  <a:srgbClr val="003D65"/>
                </a:solidFill>
              </a:rPr>
              <a:t>Kurdistan</a:t>
            </a:r>
          </a:p>
          <a:p>
            <a:pPr algn="ctr"/>
            <a:r>
              <a:rPr lang="en-GB" sz="3638" b="1" dirty="0">
                <a:solidFill>
                  <a:srgbClr val="003D65"/>
                </a:solidFill>
              </a:rPr>
              <a:t>0.5 </a:t>
            </a:r>
            <a:r>
              <a:rPr lang="en-GB" sz="3638" b="1" dirty="0" err="1">
                <a:solidFill>
                  <a:srgbClr val="003D65"/>
                </a:solidFill>
              </a:rPr>
              <a:t>mb</a:t>
            </a:r>
            <a:r>
              <a:rPr lang="en-GB" sz="3638" b="1" dirty="0">
                <a:solidFill>
                  <a:srgbClr val="003D65"/>
                </a:solidFill>
              </a:rPr>
              <a:t>/d</a:t>
            </a:r>
            <a:endParaRPr lang="en-US" sz="3638" b="1" dirty="0">
              <a:solidFill>
                <a:srgbClr val="003D65"/>
              </a:solidFill>
            </a:endParaRPr>
          </a:p>
        </p:txBody>
      </p:sp>
      <p:cxnSp>
        <p:nvCxnSpPr>
          <p:cNvPr id="34" name="Straight Connector 33">
            <a:extLst>
              <a:ext uri="{FF2B5EF4-FFF2-40B4-BE49-F238E27FC236}">
                <a16:creationId xmlns:a16="http://schemas.microsoft.com/office/drawing/2014/main" id="{5F78E4CA-54C0-4C00-89CA-E2B4C012525C}"/>
              </a:ext>
            </a:extLst>
          </p:cNvPr>
          <p:cNvCxnSpPr/>
          <p:nvPr/>
        </p:nvCxnSpPr>
        <p:spPr>
          <a:xfrm>
            <a:off x="7968352" y="1009651"/>
            <a:ext cx="46208" cy="4956831"/>
          </a:xfrm>
          <a:prstGeom prst="line">
            <a:avLst/>
          </a:prstGeom>
          <a:ln w="38100">
            <a:solidFill>
              <a:srgbClr val="003D65"/>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9B71E8E-6872-46E7-9F5E-4D06AD680739}"/>
              </a:ext>
            </a:extLst>
          </p:cNvPr>
          <p:cNvSpPr txBox="1"/>
          <p:nvPr/>
        </p:nvSpPr>
        <p:spPr>
          <a:xfrm>
            <a:off x="9543392" y="106042"/>
            <a:ext cx="2521394" cy="246221"/>
          </a:xfrm>
          <a:prstGeom prst="rect">
            <a:avLst/>
          </a:prstGeom>
          <a:noFill/>
        </p:spPr>
        <p:txBody>
          <a:bodyPr wrap="square" rtlCol="0">
            <a:spAutoFit/>
          </a:bodyPr>
          <a:lstStyle/>
          <a:p>
            <a:pPr algn="r"/>
            <a:r>
              <a:rPr lang="en-US" sz="1000" dirty="0">
                <a:solidFill>
                  <a:schemeClr val="tx1">
                    <a:lumMod val="50000"/>
                    <a:lumOff val="50000"/>
                  </a:schemeClr>
                </a:solidFill>
              </a:rPr>
              <a:t>Data source: EIA</a:t>
            </a:r>
          </a:p>
        </p:txBody>
      </p:sp>
      <p:sp>
        <p:nvSpPr>
          <p:cNvPr id="24" name="TextBox 23">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172812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additive="base">
                                        <p:cTn id="7" dur="500" fill="hold"/>
                                        <p:tgtEl>
                                          <p:spTgt spid="6151"/>
                                        </p:tgtEl>
                                        <p:attrNameLst>
                                          <p:attrName>ppt_x</p:attrName>
                                        </p:attrNameLst>
                                      </p:cBhvr>
                                      <p:tavLst>
                                        <p:tav tm="0">
                                          <p:val>
                                            <p:strVal val="#ppt_x"/>
                                          </p:val>
                                        </p:tav>
                                        <p:tav tm="100000">
                                          <p:val>
                                            <p:strVal val="#ppt_x"/>
                                          </p:val>
                                        </p:tav>
                                      </p:tavLst>
                                    </p:anim>
                                    <p:anim calcmode="lin" valueType="num">
                                      <p:cBhvr additive="base">
                                        <p:cTn id="8" dur="500" fill="hold"/>
                                        <p:tgtEl>
                                          <p:spTgt spid="61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9"/>
                                        </p:tgtEl>
                                        <p:attrNameLst>
                                          <p:attrName>style.visibility</p:attrName>
                                        </p:attrNameLst>
                                      </p:cBhvr>
                                      <p:to>
                                        <p:strVal val="visible"/>
                                      </p:to>
                                    </p:set>
                                    <p:anim calcmode="lin" valueType="num">
                                      <p:cBhvr additive="base">
                                        <p:cTn id="11" dur="500" fill="hold"/>
                                        <p:tgtEl>
                                          <p:spTgt spid="6149"/>
                                        </p:tgtEl>
                                        <p:attrNameLst>
                                          <p:attrName>ppt_x</p:attrName>
                                        </p:attrNameLst>
                                      </p:cBhvr>
                                      <p:tavLst>
                                        <p:tav tm="0">
                                          <p:val>
                                            <p:strVal val="#ppt_x"/>
                                          </p:val>
                                        </p:tav>
                                        <p:tav tm="100000">
                                          <p:val>
                                            <p:strVal val="#ppt_x"/>
                                          </p:val>
                                        </p:tav>
                                      </p:tavLst>
                                    </p:anim>
                                    <p:anim calcmode="lin" valueType="num">
                                      <p:cBhvr additive="base">
                                        <p:cTn id="12" dur="500" fill="hold"/>
                                        <p:tgtEl>
                                          <p:spTgt spid="6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2" presetClass="entr" presetSubtype="4" fill="hold" nodeType="withEffect">
                                  <p:stCondLst>
                                    <p:cond delay="0"/>
                                  </p:stCondLst>
                                  <p:childTnLst>
                                    <p:set>
                                      <p:cBhvr>
                                        <p:cTn id="26" dur="1" fill="hold">
                                          <p:stCondLst>
                                            <p:cond delay="0"/>
                                          </p:stCondLst>
                                        </p:cTn>
                                        <p:tgtEl>
                                          <p:spTgt spid="6147"/>
                                        </p:tgtEl>
                                        <p:attrNameLst>
                                          <p:attrName>style.visibility</p:attrName>
                                        </p:attrNameLst>
                                      </p:cBhvr>
                                      <p:to>
                                        <p:strVal val="visible"/>
                                      </p:to>
                                    </p:set>
                                    <p:anim calcmode="lin" valueType="num">
                                      <p:cBhvr additive="base">
                                        <p:cTn id="27" dur="500" fill="hold"/>
                                        <p:tgtEl>
                                          <p:spTgt spid="6147"/>
                                        </p:tgtEl>
                                        <p:attrNameLst>
                                          <p:attrName>ppt_x</p:attrName>
                                        </p:attrNameLst>
                                      </p:cBhvr>
                                      <p:tavLst>
                                        <p:tav tm="0">
                                          <p:val>
                                            <p:strVal val="#ppt_x"/>
                                          </p:val>
                                        </p:tav>
                                        <p:tav tm="100000">
                                          <p:val>
                                            <p:strVal val="#ppt_x"/>
                                          </p:val>
                                        </p:tav>
                                      </p:tavLst>
                                    </p:anim>
                                    <p:anim calcmode="lin" valueType="num">
                                      <p:cBhvr additive="base">
                                        <p:cTn id="28" dur="500" fill="hold"/>
                                        <p:tgtEl>
                                          <p:spTgt spid="614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2" presetClass="entr" presetSubtype="4" fill="hold" nodeType="withEffect">
                                  <p:stCondLst>
                                    <p:cond delay="0"/>
                                  </p:stCondLst>
                                  <p:childTnLst>
                                    <p:set>
                                      <p:cBhvr>
                                        <p:cTn id="46" dur="1" fill="hold">
                                          <p:stCondLst>
                                            <p:cond delay="0"/>
                                          </p:stCondLst>
                                        </p:cTn>
                                        <p:tgtEl>
                                          <p:spTgt spid="6148"/>
                                        </p:tgtEl>
                                        <p:attrNameLst>
                                          <p:attrName>style.visibility</p:attrName>
                                        </p:attrNameLst>
                                      </p:cBhvr>
                                      <p:to>
                                        <p:strVal val="visible"/>
                                      </p:to>
                                    </p:set>
                                    <p:anim calcmode="lin" valueType="num">
                                      <p:cBhvr additive="base">
                                        <p:cTn id="47" dur="500" fill="hold"/>
                                        <p:tgtEl>
                                          <p:spTgt spid="6148"/>
                                        </p:tgtEl>
                                        <p:attrNameLst>
                                          <p:attrName>ppt_x</p:attrName>
                                        </p:attrNameLst>
                                      </p:cBhvr>
                                      <p:tavLst>
                                        <p:tav tm="0">
                                          <p:val>
                                            <p:strVal val="#ppt_x"/>
                                          </p:val>
                                        </p:tav>
                                        <p:tav tm="100000">
                                          <p:val>
                                            <p:strVal val="#ppt_x"/>
                                          </p:val>
                                        </p:tav>
                                      </p:tavLst>
                                    </p:anim>
                                    <p:anim calcmode="lin" valueType="num">
                                      <p:cBhvr additive="base">
                                        <p:cTn id="48" dur="500" fill="hold"/>
                                        <p:tgtEl>
                                          <p:spTgt spid="614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146"/>
                                        </p:tgtEl>
                                        <p:attrNameLst>
                                          <p:attrName>style.visibility</p:attrName>
                                        </p:attrNameLst>
                                      </p:cBhvr>
                                      <p:to>
                                        <p:strVal val="visible"/>
                                      </p:to>
                                    </p:set>
                                    <p:anim calcmode="lin" valueType="num">
                                      <p:cBhvr additive="base">
                                        <p:cTn id="55" dur="500" fill="hold"/>
                                        <p:tgtEl>
                                          <p:spTgt spid="6146"/>
                                        </p:tgtEl>
                                        <p:attrNameLst>
                                          <p:attrName>ppt_x</p:attrName>
                                        </p:attrNameLst>
                                      </p:cBhvr>
                                      <p:tavLst>
                                        <p:tav tm="0">
                                          <p:val>
                                            <p:strVal val="#ppt_x"/>
                                          </p:val>
                                        </p:tav>
                                        <p:tav tm="100000">
                                          <p:val>
                                            <p:strVal val="#ppt_x"/>
                                          </p:val>
                                        </p:tav>
                                      </p:tavLst>
                                    </p:anim>
                                    <p:anim calcmode="lin" valueType="num">
                                      <p:cBhvr additive="base">
                                        <p:cTn id="56"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6A964F8-8679-4424-B8E8-0C9E7EB0B985}"/>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1" name="Rectangle 30">
            <a:extLst>
              <a:ext uri="{FF2B5EF4-FFF2-40B4-BE49-F238E27FC236}">
                <a16:creationId xmlns:a16="http://schemas.microsoft.com/office/drawing/2014/main" id="{B3A21D8B-5B07-449F-BF03-E9625009E4E7}"/>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32" name="Picture 31">
            <a:extLst>
              <a:ext uri="{FF2B5EF4-FFF2-40B4-BE49-F238E27FC236}">
                <a16:creationId xmlns:a16="http://schemas.microsoft.com/office/drawing/2014/main" id="{5014E754-91F5-4B06-889B-81FEFE320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5" name="TextBox 4">
            <a:extLst>
              <a:ext uri="{FF2B5EF4-FFF2-40B4-BE49-F238E27FC236}">
                <a16:creationId xmlns:a16="http://schemas.microsoft.com/office/drawing/2014/main" id="{40D73BED-2064-476B-BC56-2AF1232C199F}"/>
              </a:ext>
            </a:extLst>
          </p:cNvPr>
          <p:cNvSpPr txBox="1"/>
          <p:nvPr/>
        </p:nvSpPr>
        <p:spPr>
          <a:xfrm rot="1195303">
            <a:off x="9418534" y="3852627"/>
            <a:ext cx="2729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noFill/>
                </a:ln>
                <a:solidFill>
                  <a:prstClr val="white"/>
                </a:solidFill>
                <a:effectLst/>
                <a:uLnTx/>
                <a:uFillTx/>
                <a:ea typeface="+mn-ea"/>
                <a:cs typeface="+mn-cs"/>
              </a:rPr>
              <a:t>Lower GDP</a:t>
            </a:r>
          </a:p>
        </p:txBody>
      </p:sp>
      <p:sp>
        <p:nvSpPr>
          <p:cNvPr id="6" name="TextBox 5">
            <a:extLst>
              <a:ext uri="{FF2B5EF4-FFF2-40B4-BE49-F238E27FC236}">
                <a16:creationId xmlns:a16="http://schemas.microsoft.com/office/drawing/2014/main" id="{C0AEA8B8-8D97-4FB2-BF8D-E9DE4B95D243}"/>
              </a:ext>
            </a:extLst>
          </p:cNvPr>
          <p:cNvSpPr txBox="1"/>
          <p:nvPr/>
        </p:nvSpPr>
        <p:spPr>
          <a:xfrm rot="758752">
            <a:off x="9670725" y="3123286"/>
            <a:ext cx="36975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3175">
                  <a:noFill/>
                </a:ln>
                <a:solidFill>
                  <a:prstClr val="white"/>
                </a:solidFill>
                <a:effectLst/>
                <a:uLnTx/>
                <a:uFillTx/>
                <a:ea typeface="+mn-ea"/>
                <a:cs typeface="+mn-cs"/>
              </a:rPr>
              <a:t>Petrochemicals</a:t>
            </a:r>
          </a:p>
        </p:txBody>
      </p:sp>
      <p:sp>
        <p:nvSpPr>
          <p:cNvPr id="7" name="TextBox 6">
            <a:extLst>
              <a:ext uri="{FF2B5EF4-FFF2-40B4-BE49-F238E27FC236}">
                <a16:creationId xmlns:a16="http://schemas.microsoft.com/office/drawing/2014/main" id="{B15C0E37-2DB3-4CF2-915E-39641209EDFA}"/>
              </a:ext>
            </a:extLst>
          </p:cNvPr>
          <p:cNvSpPr txBox="1"/>
          <p:nvPr/>
        </p:nvSpPr>
        <p:spPr>
          <a:xfrm rot="674037">
            <a:off x="9739762" y="2814012"/>
            <a:ext cx="33934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noFill/>
                </a:ln>
                <a:solidFill>
                  <a:prstClr val="white"/>
                </a:solidFill>
                <a:effectLst/>
                <a:uLnTx/>
                <a:uFillTx/>
                <a:ea typeface="+mn-ea"/>
                <a:cs typeface="+mn-cs"/>
              </a:rPr>
              <a:t>EV Penetration</a:t>
            </a:r>
          </a:p>
        </p:txBody>
      </p:sp>
      <p:sp>
        <p:nvSpPr>
          <p:cNvPr id="8" name="TextBox 7">
            <a:extLst>
              <a:ext uri="{FF2B5EF4-FFF2-40B4-BE49-F238E27FC236}">
                <a16:creationId xmlns:a16="http://schemas.microsoft.com/office/drawing/2014/main" id="{A8621011-CE6E-453D-848E-CB506B426767}"/>
              </a:ext>
            </a:extLst>
          </p:cNvPr>
          <p:cNvSpPr txBox="1"/>
          <p:nvPr/>
        </p:nvSpPr>
        <p:spPr>
          <a:xfrm>
            <a:off x="9770080" y="1953237"/>
            <a:ext cx="33934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noFill/>
                </a:ln>
                <a:solidFill>
                  <a:prstClr val="white"/>
                </a:solidFill>
                <a:effectLst/>
                <a:uLnTx/>
                <a:uFillTx/>
                <a:ea typeface="+mn-ea"/>
                <a:cs typeface="+mn-cs"/>
              </a:rPr>
              <a:t>Efficiency Gains</a:t>
            </a:r>
          </a:p>
        </p:txBody>
      </p:sp>
      <p:sp>
        <p:nvSpPr>
          <p:cNvPr id="9" name="TextBox 8">
            <a:extLst>
              <a:ext uri="{FF2B5EF4-FFF2-40B4-BE49-F238E27FC236}">
                <a16:creationId xmlns:a16="http://schemas.microsoft.com/office/drawing/2014/main" id="{8398F863-6387-41D7-BEAE-2F3DC6058F5C}"/>
              </a:ext>
            </a:extLst>
          </p:cNvPr>
          <p:cNvSpPr txBox="1"/>
          <p:nvPr/>
        </p:nvSpPr>
        <p:spPr>
          <a:xfrm rot="20843236">
            <a:off x="9677892" y="980101"/>
            <a:ext cx="33934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noFill/>
                </a:ln>
                <a:solidFill>
                  <a:prstClr val="white"/>
                </a:solidFill>
                <a:effectLst/>
                <a:uLnTx/>
                <a:uFillTx/>
                <a:ea typeface="+mn-ea"/>
                <a:cs typeface="+mn-cs"/>
              </a:rPr>
              <a:t>Fuel Switching</a:t>
            </a:r>
          </a:p>
        </p:txBody>
      </p:sp>
      <p:sp>
        <p:nvSpPr>
          <p:cNvPr id="24" name="Slide Number Placeholder 4">
            <a:extLst>
              <a:ext uri="{FF2B5EF4-FFF2-40B4-BE49-F238E27FC236}">
                <a16:creationId xmlns:a16="http://schemas.microsoft.com/office/drawing/2014/main" id="{B7EF916A-070C-4BAF-8ABA-46AB9E1250B7}"/>
              </a:ext>
            </a:extLst>
          </p:cNvPr>
          <p:cNvSpPr txBox="1">
            <a:spLocks/>
          </p:cNvSpPr>
          <p:nvPr/>
        </p:nvSpPr>
        <p:spPr>
          <a:xfrm>
            <a:off x="11588496" y="6400800"/>
            <a:ext cx="422014" cy="3048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ea typeface="+mn-ea"/>
              <a:cs typeface="+mn-cs"/>
            </a:endParaRPr>
          </a:p>
        </p:txBody>
      </p:sp>
      <p:sp>
        <p:nvSpPr>
          <p:cNvPr id="35" name="Title 1">
            <a:extLst>
              <a:ext uri="{FF2B5EF4-FFF2-40B4-BE49-F238E27FC236}">
                <a16:creationId xmlns:a16="http://schemas.microsoft.com/office/drawing/2014/main" id="{777AEDD6-3ADA-4895-B84D-EBB40641A6F8}"/>
              </a:ext>
            </a:extLst>
          </p:cNvPr>
          <p:cNvSpPr>
            <a:spLocks noGrp="1"/>
          </p:cNvSpPr>
          <p:nvPr>
            <p:ph type="ctrTitle"/>
          </p:nvPr>
        </p:nvSpPr>
        <p:spPr>
          <a:xfrm>
            <a:off x="314237" y="259159"/>
            <a:ext cx="11563523" cy="670407"/>
          </a:xfrm>
        </p:spPr>
        <p:txBody>
          <a:bodyPr anchor="ctr">
            <a:noAutofit/>
          </a:bodyPr>
          <a:lstStyle/>
          <a:p>
            <a:r>
              <a:rPr lang="en-US" sz="3200" b="1" dirty="0">
                <a:solidFill>
                  <a:srgbClr val="5B9BD5"/>
                </a:solidFill>
                <a:latin typeface="+mn-lt"/>
              </a:rPr>
              <a:t>Uncertainty For Future Oil Demand</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endParaRPr lang="en-US" sz="3200" i="1" dirty="0">
              <a:solidFill>
                <a:schemeClr val="bg1">
                  <a:lumMod val="85000"/>
                </a:schemeClr>
              </a:solidFill>
              <a:latin typeface="+mn-lt"/>
            </a:endParaRPr>
          </a:p>
        </p:txBody>
      </p:sp>
      <p:graphicFrame>
        <p:nvGraphicFramePr>
          <p:cNvPr id="23" name="Chart 22">
            <a:extLst>
              <a:ext uri="{FF2B5EF4-FFF2-40B4-BE49-F238E27FC236}">
                <a16:creationId xmlns:a16="http://schemas.microsoft.com/office/drawing/2014/main" id="{B1EBB719-BD1D-4524-BBED-1FA1325B61A1}"/>
              </a:ext>
            </a:extLst>
          </p:cNvPr>
          <p:cNvGraphicFramePr>
            <a:graphicFrameLocks/>
          </p:cNvGraphicFramePr>
          <p:nvPr>
            <p:extLst>
              <p:ext uri="{D42A27DB-BD31-4B8C-83A1-F6EECF244321}">
                <p14:modId xmlns:p14="http://schemas.microsoft.com/office/powerpoint/2010/main" val="2860413379"/>
              </p:ext>
            </p:extLst>
          </p:nvPr>
        </p:nvGraphicFramePr>
        <p:xfrm>
          <a:off x="609599" y="614059"/>
          <a:ext cx="11299591" cy="5424068"/>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 Placeholder 9">
            <a:extLst>
              <a:ext uri="{FF2B5EF4-FFF2-40B4-BE49-F238E27FC236}">
                <a16:creationId xmlns:a16="http://schemas.microsoft.com/office/drawing/2014/main" id="{F06A119A-F1CA-4DD0-BFC3-8DC218B94F04}"/>
              </a:ext>
            </a:extLst>
          </p:cNvPr>
          <p:cNvSpPr txBox="1">
            <a:spLocks/>
          </p:cNvSpPr>
          <p:nvPr/>
        </p:nvSpPr>
        <p:spPr>
          <a:xfrm>
            <a:off x="609599" y="586098"/>
            <a:ext cx="2338410" cy="467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dirty="0">
                <a:solidFill>
                  <a:schemeClr val="tx1">
                    <a:lumMod val="65000"/>
                    <a:lumOff val="35000"/>
                  </a:schemeClr>
                </a:solidFill>
              </a:rPr>
              <a:t>Million barrels per day</a:t>
            </a:r>
          </a:p>
        </p:txBody>
      </p:sp>
      <p:sp>
        <p:nvSpPr>
          <p:cNvPr id="17" name="TextBox 16">
            <a:extLst>
              <a:ext uri="{FF2B5EF4-FFF2-40B4-BE49-F238E27FC236}">
                <a16:creationId xmlns:a16="http://schemas.microsoft.com/office/drawing/2014/main" id="{C3315A7C-F04E-43C1-A141-80AAC44AE4E4}"/>
              </a:ext>
            </a:extLst>
          </p:cNvPr>
          <p:cNvSpPr txBox="1"/>
          <p:nvPr/>
        </p:nvSpPr>
        <p:spPr>
          <a:xfrm>
            <a:off x="9543392" y="106042"/>
            <a:ext cx="2521394" cy="400110"/>
          </a:xfrm>
          <a:prstGeom prst="rect">
            <a:avLst/>
          </a:prstGeom>
          <a:noFill/>
        </p:spPr>
        <p:txBody>
          <a:bodyPr wrap="square" rtlCol="0">
            <a:spAutoFit/>
          </a:bodyPr>
          <a:lstStyle/>
          <a:p>
            <a:pPr algn="r"/>
            <a:r>
              <a:rPr lang="en-US" sz="1000" dirty="0">
                <a:solidFill>
                  <a:schemeClr val="tx1">
                    <a:lumMod val="50000"/>
                    <a:lumOff val="50000"/>
                  </a:schemeClr>
                </a:solidFill>
              </a:rPr>
              <a:t>Data source: Statoil, Exxon,</a:t>
            </a:r>
          </a:p>
          <a:p>
            <a:pPr algn="r"/>
            <a:r>
              <a:rPr lang="en-US" sz="1000" dirty="0">
                <a:solidFill>
                  <a:schemeClr val="tx1">
                    <a:lumMod val="50000"/>
                    <a:lumOff val="50000"/>
                  </a:schemeClr>
                </a:solidFill>
              </a:rPr>
              <a:t> CNPC, BP, IEA, EIA,OPEC</a:t>
            </a:r>
          </a:p>
        </p:txBody>
      </p:sp>
      <p:sp>
        <p:nvSpPr>
          <p:cNvPr id="16" name="TextBox 15">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191574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graphicEl>
                                              <a:chart seriesIdx="0" categoryIdx="-4" bldStep="series"/>
                                            </p:graphicEl>
                                          </p:spTgt>
                                        </p:tgtEl>
                                        <p:attrNameLst>
                                          <p:attrName>style.visibility</p:attrName>
                                        </p:attrNameLst>
                                      </p:cBhvr>
                                      <p:to>
                                        <p:strVal val="visible"/>
                                      </p:to>
                                    </p:set>
                                    <p:animEffect transition="in" filter="wipe(left)">
                                      <p:cBhvr>
                                        <p:cTn id="7" dur="5000"/>
                                        <p:tgtEl>
                                          <p:spTgt spid="23">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graphicEl>
                                              <a:chart seriesIdx="1" categoryIdx="-4" bldStep="series"/>
                                            </p:graphicEl>
                                          </p:spTgt>
                                        </p:tgtEl>
                                        <p:attrNameLst>
                                          <p:attrName>style.visibility</p:attrName>
                                        </p:attrNameLst>
                                      </p:cBhvr>
                                      <p:to>
                                        <p:strVal val="visible"/>
                                      </p:to>
                                    </p:set>
                                    <p:animEffect transition="in" filter="wipe(left)">
                                      <p:cBhvr>
                                        <p:cTn id="10" dur="5000"/>
                                        <p:tgtEl>
                                          <p:spTgt spid="23">
                                            <p:graphicEl>
                                              <a:chart seriesIdx="1" categoryIdx="-4" bldStep="series"/>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graphicEl>
                                              <a:chart seriesIdx="2" categoryIdx="-4" bldStep="series"/>
                                            </p:graphicEl>
                                          </p:spTgt>
                                        </p:tgtEl>
                                        <p:attrNameLst>
                                          <p:attrName>style.visibility</p:attrName>
                                        </p:attrNameLst>
                                      </p:cBhvr>
                                      <p:to>
                                        <p:strVal val="visible"/>
                                      </p:to>
                                    </p:set>
                                    <p:animEffect transition="in" filter="wipe(left)">
                                      <p:cBhvr>
                                        <p:cTn id="13" dur="5000"/>
                                        <p:tgtEl>
                                          <p:spTgt spid="23">
                                            <p:graphicEl>
                                              <a:chart seriesIdx="2" categoryIdx="-4" bldStep="series"/>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graphicEl>
                                              <a:chart seriesIdx="3" categoryIdx="-4" bldStep="series"/>
                                            </p:graphicEl>
                                          </p:spTgt>
                                        </p:tgtEl>
                                        <p:attrNameLst>
                                          <p:attrName>style.visibility</p:attrName>
                                        </p:attrNameLst>
                                      </p:cBhvr>
                                      <p:to>
                                        <p:strVal val="visible"/>
                                      </p:to>
                                    </p:set>
                                    <p:animEffect transition="in" filter="wipe(left)">
                                      <p:cBhvr>
                                        <p:cTn id="16" dur="5000"/>
                                        <p:tgtEl>
                                          <p:spTgt spid="23">
                                            <p:graphicEl>
                                              <a:chart seriesIdx="3" categoryIdx="-4" bldStep="series"/>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
                                            <p:graphicEl>
                                              <a:chart seriesIdx="4" categoryIdx="-4" bldStep="series"/>
                                            </p:graphicEl>
                                          </p:spTgt>
                                        </p:tgtEl>
                                        <p:attrNameLst>
                                          <p:attrName>style.visibility</p:attrName>
                                        </p:attrNameLst>
                                      </p:cBhvr>
                                      <p:to>
                                        <p:strVal val="visible"/>
                                      </p:to>
                                    </p:set>
                                    <p:animEffect transition="in" filter="wipe(left)">
                                      <p:cBhvr>
                                        <p:cTn id="19" dur="5000"/>
                                        <p:tgtEl>
                                          <p:spTgt spid="23">
                                            <p:graphicEl>
                                              <a:chart seriesIdx="4" categoryIdx="-4" bldStep="series"/>
                                            </p:graphic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3">
                                            <p:graphicEl>
                                              <a:chart seriesIdx="5" categoryIdx="-4" bldStep="series"/>
                                            </p:graphicEl>
                                          </p:spTgt>
                                        </p:tgtEl>
                                        <p:attrNameLst>
                                          <p:attrName>style.visibility</p:attrName>
                                        </p:attrNameLst>
                                      </p:cBhvr>
                                      <p:to>
                                        <p:strVal val="visible"/>
                                      </p:to>
                                    </p:set>
                                    <p:animEffect transition="in" filter="wipe(left)">
                                      <p:cBhvr>
                                        <p:cTn id="22" dur="5000"/>
                                        <p:tgtEl>
                                          <p:spTgt spid="23">
                                            <p:graphicEl>
                                              <a:chart seriesIdx="5" categoryIdx="-4" bldStep="series"/>
                                            </p:graphic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3">
                                            <p:graphicEl>
                                              <a:chart seriesIdx="6" categoryIdx="-4" bldStep="series"/>
                                            </p:graphicEl>
                                          </p:spTgt>
                                        </p:tgtEl>
                                        <p:attrNameLst>
                                          <p:attrName>style.visibility</p:attrName>
                                        </p:attrNameLst>
                                      </p:cBhvr>
                                      <p:to>
                                        <p:strVal val="visible"/>
                                      </p:to>
                                    </p:set>
                                    <p:animEffect transition="in" filter="wipe(left)">
                                      <p:cBhvr>
                                        <p:cTn id="25" dur="5000"/>
                                        <p:tgtEl>
                                          <p:spTgt spid="23">
                                            <p:graphicEl>
                                              <a:chart seriesIdx="6" categoryIdx="-4" bldStep="series"/>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3">
                                            <p:graphicEl>
                                              <a:chart seriesIdx="7" categoryIdx="-4" bldStep="series"/>
                                            </p:graphicEl>
                                          </p:spTgt>
                                        </p:tgtEl>
                                        <p:attrNameLst>
                                          <p:attrName>style.visibility</p:attrName>
                                        </p:attrNameLst>
                                      </p:cBhvr>
                                      <p:to>
                                        <p:strVal val="visible"/>
                                      </p:to>
                                    </p:set>
                                    <p:animEffect transition="in" filter="wipe(left)">
                                      <p:cBhvr>
                                        <p:cTn id="28" dur="5000"/>
                                        <p:tgtEl>
                                          <p:spTgt spid="23">
                                            <p:graphicEl>
                                              <a:chart seriesIdx="7" categoryIdx="-4" bldStep="series"/>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graphicEl>
                                              <a:chart seriesIdx="8" categoryIdx="-4" bldStep="series"/>
                                            </p:graphicEl>
                                          </p:spTgt>
                                        </p:tgtEl>
                                        <p:attrNameLst>
                                          <p:attrName>style.visibility</p:attrName>
                                        </p:attrNameLst>
                                      </p:cBhvr>
                                      <p:to>
                                        <p:strVal val="visible"/>
                                      </p:to>
                                    </p:set>
                                    <p:animEffect transition="in" filter="wipe(left)">
                                      <p:cBhvr>
                                        <p:cTn id="31" dur="5000"/>
                                        <p:tgtEl>
                                          <p:spTgt spid="23">
                                            <p:graphicEl>
                                              <a:chart seriesIdx="8" categoryIdx="-4" bldStep="series"/>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3">
                                            <p:graphicEl>
                                              <a:chart seriesIdx="9" categoryIdx="-4" bldStep="series"/>
                                            </p:graphicEl>
                                          </p:spTgt>
                                        </p:tgtEl>
                                        <p:attrNameLst>
                                          <p:attrName>style.visibility</p:attrName>
                                        </p:attrNameLst>
                                      </p:cBhvr>
                                      <p:to>
                                        <p:strVal val="visible"/>
                                      </p:to>
                                    </p:set>
                                    <p:animEffect transition="in" filter="wipe(left)">
                                      <p:cBhvr>
                                        <p:cTn id="34" dur="5000"/>
                                        <p:tgtEl>
                                          <p:spTgt spid="23">
                                            <p:graphicEl>
                                              <a:chart seriesIdx="9" categoryIdx="-4" bldStep="series"/>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3">
                                            <p:graphicEl>
                                              <a:chart seriesIdx="10" categoryIdx="-4" bldStep="series"/>
                                            </p:graphicEl>
                                          </p:spTgt>
                                        </p:tgtEl>
                                        <p:attrNameLst>
                                          <p:attrName>style.visibility</p:attrName>
                                        </p:attrNameLst>
                                      </p:cBhvr>
                                      <p:to>
                                        <p:strVal val="visible"/>
                                      </p:to>
                                    </p:set>
                                    <p:animEffect transition="in" filter="wipe(left)">
                                      <p:cBhvr>
                                        <p:cTn id="37" dur="5000"/>
                                        <p:tgtEl>
                                          <p:spTgt spid="23">
                                            <p:graphicEl>
                                              <a:chart seriesIdx="1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Sub>
          <a:bldChart bld="series" animBg="0"/>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6A964F8-8679-4424-B8E8-0C9E7EB0B985}"/>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Rectangle 30">
            <a:extLst>
              <a:ext uri="{FF2B5EF4-FFF2-40B4-BE49-F238E27FC236}">
                <a16:creationId xmlns:a16="http://schemas.microsoft.com/office/drawing/2014/main" id="{B3A21D8B-5B07-449F-BF03-E9625009E4E7}"/>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2" name="Picture 31">
            <a:extLst>
              <a:ext uri="{FF2B5EF4-FFF2-40B4-BE49-F238E27FC236}">
                <a16:creationId xmlns:a16="http://schemas.microsoft.com/office/drawing/2014/main" id="{5014E754-91F5-4B06-889B-81FEFE320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graphicFrame>
        <p:nvGraphicFramePr>
          <p:cNvPr id="21" name="Chart 20">
            <a:extLst>
              <a:ext uri="{FF2B5EF4-FFF2-40B4-BE49-F238E27FC236}">
                <a16:creationId xmlns:a16="http://schemas.microsoft.com/office/drawing/2014/main" id="{E7A293F7-AC5C-4A78-96B7-DC12BC641D74}"/>
              </a:ext>
            </a:extLst>
          </p:cNvPr>
          <p:cNvGraphicFramePr>
            <a:graphicFrameLocks/>
          </p:cNvGraphicFramePr>
          <p:nvPr>
            <p:extLst>
              <p:ext uri="{D42A27DB-BD31-4B8C-83A1-F6EECF244321}">
                <p14:modId xmlns:p14="http://schemas.microsoft.com/office/powerpoint/2010/main" val="1456594510"/>
              </p:ext>
            </p:extLst>
          </p:nvPr>
        </p:nvGraphicFramePr>
        <p:xfrm>
          <a:off x="381000" y="504276"/>
          <a:ext cx="11311784" cy="56302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40D73BED-2064-476B-BC56-2AF1232C199F}"/>
              </a:ext>
            </a:extLst>
          </p:cNvPr>
          <p:cNvSpPr txBox="1"/>
          <p:nvPr/>
        </p:nvSpPr>
        <p:spPr>
          <a:xfrm rot="1195303">
            <a:off x="9418534" y="3852627"/>
            <a:ext cx="2729346" cy="369332"/>
          </a:xfrm>
          <a:prstGeom prst="rect">
            <a:avLst/>
          </a:prstGeom>
          <a:noFill/>
        </p:spPr>
        <p:txBody>
          <a:bodyPr wrap="square" rtlCol="0">
            <a:spAutoFit/>
          </a:bodyPr>
          <a:lstStyle/>
          <a:p>
            <a:r>
              <a:rPr lang="en-US" dirty="0">
                <a:ln w="3175">
                  <a:noFill/>
                </a:ln>
                <a:solidFill>
                  <a:schemeClr val="bg1"/>
                </a:solidFill>
              </a:rPr>
              <a:t>Lower GDP</a:t>
            </a:r>
          </a:p>
        </p:txBody>
      </p:sp>
      <p:sp>
        <p:nvSpPr>
          <p:cNvPr id="6" name="TextBox 5">
            <a:extLst>
              <a:ext uri="{FF2B5EF4-FFF2-40B4-BE49-F238E27FC236}">
                <a16:creationId xmlns:a16="http://schemas.microsoft.com/office/drawing/2014/main" id="{C0AEA8B8-8D97-4FB2-BF8D-E9DE4B95D243}"/>
              </a:ext>
            </a:extLst>
          </p:cNvPr>
          <p:cNvSpPr txBox="1"/>
          <p:nvPr/>
        </p:nvSpPr>
        <p:spPr>
          <a:xfrm rot="758752">
            <a:off x="9670725" y="3123286"/>
            <a:ext cx="3697528" cy="338554"/>
          </a:xfrm>
          <a:prstGeom prst="rect">
            <a:avLst/>
          </a:prstGeom>
          <a:noFill/>
        </p:spPr>
        <p:txBody>
          <a:bodyPr wrap="square" rtlCol="0">
            <a:spAutoFit/>
          </a:bodyPr>
          <a:lstStyle/>
          <a:p>
            <a:r>
              <a:rPr lang="en-US" sz="1600" dirty="0">
                <a:ln w="3175">
                  <a:noFill/>
                </a:ln>
                <a:solidFill>
                  <a:schemeClr val="bg1"/>
                </a:solidFill>
              </a:rPr>
              <a:t>Petrochemicals</a:t>
            </a:r>
          </a:p>
        </p:txBody>
      </p:sp>
      <p:sp>
        <p:nvSpPr>
          <p:cNvPr id="7" name="TextBox 6">
            <a:extLst>
              <a:ext uri="{FF2B5EF4-FFF2-40B4-BE49-F238E27FC236}">
                <a16:creationId xmlns:a16="http://schemas.microsoft.com/office/drawing/2014/main" id="{B15C0E37-2DB3-4CF2-915E-39641209EDFA}"/>
              </a:ext>
            </a:extLst>
          </p:cNvPr>
          <p:cNvSpPr txBox="1"/>
          <p:nvPr/>
        </p:nvSpPr>
        <p:spPr>
          <a:xfrm rot="674037">
            <a:off x="9739762" y="2814012"/>
            <a:ext cx="3393470" cy="369332"/>
          </a:xfrm>
          <a:prstGeom prst="rect">
            <a:avLst/>
          </a:prstGeom>
          <a:noFill/>
        </p:spPr>
        <p:txBody>
          <a:bodyPr wrap="square" rtlCol="0">
            <a:spAutoFit/>
          </a:bodyPr>
          <a:lstStyle/>
          <a:p>
            <a:r>
              <a:rPr lang="en-US" dirty="0">
                <a:ln w="3175">
                  <a:noFill/>
                </a:ln>
                <a:solidFill>
                  <a:schemeClr val="bg1"/>
                </a:solidFill>
              </a:rPr>
              <a:t>EV Penetration</a:t>
            </a:r>
          </a:p>
        </p:txBody>
      </p:sp>
      <p:sp>
        <p:nvSpPr>
          <p:cNvPr id="8" name="TextBox 7">
            <a:extLst>
              <a:ext uri="{FF2B5EF4-FFF2-40B4-BE49-F238E27FC236}">
                <a16:creationId xmlns:a16="http://schemas.microsoft.com/office/drawing/2014/main" id="{A8621011-CE6E-453D-848E-CB506B426767}"/>
              </a:ext>
            </a:extLst>
          </p:cNvPr>
          <p:cNvSpPr txBox="1"/>
          <p:nvPr/>
        </p:nvSpPr>
        <p:spPr>
          <a:xfrm>
            <a:off x="9770080" y="1953237"/>
            <a:ext cx="3393470" cy="369332"/>
          </a:xfrm>
          <a:prstGeom prst="rect">
            <a:avLst/>
          </a:prstGeom>
          <a:noFill/>
        </p:spPr>
        <p:txBody>
          <a:bodyPr wrap="square" rtlCol="0">
            <a:spAutoFit/>
          </a:bodyPr>
          <a:lstStyle/>
          <a:p>
            <a:r>
              <a:rPr lang="en-US" dirty="0">
                <a:ln w="3175">
                  <a:noFill/>
                </a:ln>
                <a:solidFill>
                  <a:schemeClr val="bg1"/>
                </a:solidFill>
              </a:rPr>
              <a:t>Efficiency Gains</a:t>
            </a:r>
          </a:p>
        </p:txBody>
      </p:sp>
      <p:sp>
        <p:nvSpPr>
          <p:cNvPr id="9" name="TextBox 8">
            <a:extLst>
              <a:ext uri="{FF2B5EF4-FFF2-40B4-BE49-F238E27FC236}">
                <a16:creationId xmlns:a16="http://schemas.microsoft.com/office/drawing/2014/main" id="{8398F863-6387-41D7-BEAE-2F3DC6058F5C}"/>
              </a:ext>
            </a:extLst>
          </p:cNvPr>
          <p:cNvSpPr txBox="1"/>
          <p:nvPr/>
        </p:nvSpPr>
        <p:spPr>
          <a:xfrm rot="20843236">
            <a:off x="9677892" y="980101"/>
            <a:ext cx="3393470" cy="369332"/>
          </a:xfrm>
          <a:prstGeom prst="rect">
            <a:avLst/>
          </a:prstGeom>
          <a:noFill/>
        </p:spPr>
        <p:txBody>
          <a:bodyPr wrap="square" rtlCol="0">
            <a:spAutoFit/>
          </a:bodyPr>
          <a:lstStyle/>
          <a:p>
            <a:r>
              <a:rPr lang="en-US" dirty="0">
                <a:ln w="3175">
                  <a:noFill/>
                </a:ln>
                <a:solidFill>
                  <a:schemeClr val="bg1"/>
                </a:solidFill>
              </a:rPr>
              <a:t>Fuel Switching</a:t>
            </a:r>
          </a:p>
        </p:txBody>
      </p:sp>
      <p:cxnSp>
        <p:nvCxnSpPr>
          <p:cNvPr id="11" name="Straight Connector 10">
            <a:extLst>
              <a:ext uri="{FF2B5EF4-FFF2-40B4-BE49-F238E27FC236}">
                <a16:creationId xmlns:a16="http://schemas.microsoft.com/office/drawing/2014/main" id="{51D150B5-03B8-4915-B966-318ED4258193}"/>
              </a:ext>
            </a:extLst>
          </p:cNvPr>
          <p:cNvCxnSpPr>
            <a:cxnSpLocks/>
          </p:cNvCxnSpPr>
          <p:nvPr/>
        </p:nvCxnSpPr>
        <p:spPr>
          <a:xfrm flipV="1">
            <a:off x="5407327" y="670067"/>
            <a:ext cx="0" cy="493940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5" name="Table 14">
            <a:extLst>
              <a:ext uri="{FF2B5EF4-FFF2-40B4-BE49-F238E27FC236}">
                <a16:creationId xmlns:a16="http://schemas.microsoft.com/office/drawing/2014/main" id="{16A68855-5880-469C-B558-30E658732499}"/>
              </a:ext>
            </a:extLst>
          </p:cNvPr>
          <p:cNvGraphicFramePr>
            <a:graphicFrameLocks noGrp="1"/>
          </p:cNvGraphicFramePr>
          <p:nvPr>
            <p:extLst>
              <p:ext uri="{D42A27DB-BD31-4B8C-83A1-F6EECF244321}">
                <p14:modId xmlns:p14="http://schemas.microsoft.com/office/powerpoint/2010/main" val="1996346835"/>
              </p:ext>
            </p:extLst>
          </p:nvPr>
        </p:nvGraphicFramePr>
        <p:xfrm>
          <a:off x="1318112" y="758407"/>
          <a:ext cx="8128000" cy="457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27778927"/>
                    </a:ext>
                  </a:extLst>
                </a:gridCol>
                <a:gridCol w="2032000">
                  <a:extLst>
                    <a:ext uri="{9D8B030D-6E8A-4147-A177-3AD203B41FA5}">
                      <a16:colId xmlns:a16="http://schemas.microsoft.com/office/drawing/2014/main" val="2122937609"/>
                    </a:ext>
                  </a:extLst>
                </a:gridCol>
                <a:gridCol w="2032000">
                  <a:extLst>
                    <a:ext uri="{9D8B030D-6E8A-4147-A177-3AD203B41FA5}">
                      <a16:colId xmlns:a16="http://schemas.microsoft.com/office/drawing/2014/main" val="1816174528"/>
                    </a:ext>
                  </a:extLst>
                </a:gridCol>
                <a:gridCol w="2032000">
                  <a:extLst>
                    <a:ext uri="{9D8B030D-6E8A-4147-A177-3AD203B41FA5}">
                      <a16:colId xmlns:a16="http://schemas.microsoft.com/office/drawing/2014/main" val="2081805100"/>
                    </a:ext>
                  </a:extLst>
                </a:gridCol>
              </a:tblGrid>
              <a:tr h="370840">
                <a:tc>
                  <a:txBody>
                    <a:bodyPr/>
                    <a:lstStyle/>
                    <a:p>
                      <a:pPr algn="ctr"/>
                      <a:endParaRPr lang="en-US"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004165"/>
                          </a:solidFill>
                        </a:rPr>
                        <a:t>Historical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400" dirty="0">
                        <a:solidFill>
                          <a:srgbClr val="004165"/>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4966234"/>
                  </a:ext>
                </a:extLst>
              </a:tr>
            </a:tbl>
          </a:graphicData>
        </a:graphic>
      </p:graphicFrame>
      <p:sp>
        <p:nvSpPr>
          <p:cNvPr id="16" name="Arrow: Right 15">
            <a:extLst>
              <a:ext uri="{FF2B5EF4-FFF2-40B4-BE49-F238E27FC236}">
                <a16:creationId xmlns:a16="http://schemas.microsoft.com/office/drawing/2014/main" id="{E65B30AF-C399-411B-8534-43810D31A921}"/>
              </a:ext>
            </a:extLst>
          </p:cNvPr>
          <p:cNvSpPr/>
          <p:nvPr/>
        </p:nvSpPr>
        <p:spPr>
          <a:xfrm>
            <a:off x="7242836" y="883615"/>
            <a:ext cx="1132764" cy="206784"/>
          </a:xfrm>
          <a:prstGeom prst="rightArrow">
            <a:avLst/>
          </a:prstGeom>
          <a:solidFill>
            <a:srgbClr val="0041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E4B4722-CD23-4CFC-A637-7FEB26022DD1}"/>
              </a:ext>
            </a:extLst>
          </p:cNvPr>
          <p:cNvSpPr/>
          <p:nvPr/>
        </p:nvSpPr>
        <p:spPr>
          <a:xfrm rot="10800000">
            <a:off x="2091851" y="888208"/>
            <a:ext cx="1132764" cy="206784"/>
          </a:xfrm>
          <a:prstGeom prst="rightArrow">
            <a:avLst/>
          </a:prstGeom>
          <a:solidFill>
            <a:srgbClr val="0041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5780BC2-255E-41C4-9017-7DDEAC46082C}"/>
              </a:ext>
            </a:extLst>
          </p:cNvPr>
          <p:cNvSpPr txBox="1"/>
          <p:nvPr/>
        </p:nvSpPr>
        <p:spPr>
          <a:xfrm rot="20531910">
            <a:off x="5785886" y="1080557"/>
            <a:ext cx="5460458" cy="477054"/>
          </a:xfrm>
          <a:prstGeom prst="rect">
            <a:avLst/>
          </a:prstGeom>
          <a:noFill/>
        </p:spPr>
        <p:txBody>
          <a:bodyPr wrap="square" rtlCol="0">
            <a:spAutoFit/>
          </a:bodyPr>
          <a:lstStyle/>
          <a:p>
            <a:r>
              <a:rPr lang="en-US" sz="2400" dirty="0">
                <a:ln w="3175">
                  <a:noFill/>
                </a:ln>
                <a:solidFill>
                  <a:srgbClr val="10BC9F"/>
                </a:solidFill>
              </a:rPr>
              <a:t>Average of High Demand Forecasts</a:t>
            </a:r>
          </a:p>
        </p:txBody>
      </p:sp>
      <p:sp>
        <p:nvSpPr>
          <p:cNvPr id="20" name="TextBox 19">
            <a:extLst>
              <a:ext uri="{FF2B5EF4-FFF2-40B4-BE49-F238E27FC236}">
                <a16:creationId xmlns:a16="http://schemas.microsoft.com/office/drawing/2014/main" id="{05CDFB27-385F-4C94-9966-C49E28986886}"/>
              </a:ext>
            </a:extLst>
          </p:cNvPr>
          <p:cNvSpPr txBox="1"/>
          <p:nvPr/>
        </p:nvSpPr>
        <p:spPr>
          <a:xfrm rot="1468712">
            <a:off x="6014380" y="3978371"/>
            <a:ext cx="5156168" cy="477054"/>
          </a:xfrm>
          <a:prstGeom prst="rect">
            <a:avLst/>
          </a:prstGeom>
          <a:noFill/>
        </p:spPr>
        <p:txBody>
          <a:bodyPr wrap="square" rtlCol="0">
            <a:spAutoFit/>
          </a:bodyPr>
          <a:lstStyle/>
          <a:p>
            <a:r>
              <a:rPr lang="en-US" sz="2400" dirty="0">
                <a:ln w="3175">
                  <a:noFill/>
                </a:ln>
                <a:solidFill>
                  <a:srgbClr val="00ADFB"/>
                </a:solidFill>
              </a:rPr>
              <a:t>Average of Low Demand Forecasts</a:t>
            </a:r>
          </a:p>
        </p:txBody>
      </p:sp>
      <p:sp>
        <p:nvSpPr>
          <p:cNvPr id="24" name="Slide Number Placeholder 4">
            <a:extLst>
              <a:ext uri="{FF2B5EF4-FFF2-40B4-BE49-F238E27FC236}">
                <a16:creationId xmlns:a16="http://schemas.microsoft.com/office/drawing/2014/main" id="{B7EF916A-070C-4BAF-8ABA-46AB9E1250B7}"/>
              </a:ext>
            </a:extLst>
          </p:cNvPr>
          <p:cNvSpPr txBox="1">
            <a:spLocks/>
          </p:cNvSpPr>
          <p:nvPr/>
        </p:nvSpPr>
        <p:spPr>
          <a:xfrm>
            <a:off x="11588496" y="6400800"/>
            <a:ext cx="422014" cy="3048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400" dirty="0">
              <a:solidFill>
                <a:schemeClr val="tx1"/>
              </a:solidFill>
            </a:endParaRPr>
          </a:p>
        </p:txBody>
      </p:sp>
      <p:graphicFrame>
        <p:nvGraphicFramePr>
          <p:cNvPr id="34" name="Table 33">
            <a:extLst>
              <a:ext uri="{FF2B5EF4-FFF2-40B4-BE49-F238E27FC236}">
                <a16:creationId xmlns:a16="http://schemas.microsoft.com/office/drawing/2014/main" id="{424F9074-28ED-4801-AC16-6352407DCCD6}"/>
              </a:ext>
            </a:extLst>
          </p:cNvPr>
          <p:cNvGraphicFramePr>
            <a:graphicFrameLocks noGrp="1"/>
          </p:cNvGraphicFramePr>
          <p:nvPr>
            <p:extLst>
              <p:ext uri="{D42A27DB-BD31-4B8C-83A1-F6EECF244321}">
                <p14:modId xmlns:p14="http://schemas.microsoft.com/office/powerpoint/2010/main" val="24883592"/>
              </p:ext>
            </p:extLst>
          </p:nvPr>
        </p:nvGraphicFramePr>
        <p:xfrm>
          <a:off x="1343327" y="749516"/>
          <a:ext cx="8128000" cy="457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27778927"/>
                    </a:ext>
                  </a:extLst>
                </a:gridCol>
                <a:gridCol w="2032000">
                  <a:extLst>
                    <a:ext uri="{9D8B030D-6E8A-4147-A177-3AD203B41FA5}">
                      <a16:colId xmlns:a16="http://schemas.microsoft.com/office/drawing/2014/main" val="2122937609"/>
                    </a:ext>
                  </a:extLst>
                </a:gridCol>
                <a:gridCol w="2032000">
                  <a:extLst>
                    <a:ext uri="{9D8B030D-6E8A-4147-A177-3AD203B41FA5}">
                      <a16:colId xmlns:a16="http://schemas.microsoft.com/office/drawing/2014/main" val="1816174528"/>
                    </a:ext>
                  </a:extLst>
                </a:gridCol>
                <a:gridCol w="2032000">
                  <a:extLst>
                    <a:ext uri="{9D8B030D-6E8A-4147-A177-3AD203B41FA5}">
                      <a16:colId xmlns:a16="http://schemas.microsoft.com/office/drawing/2014/main" val="2081805100"/>
                    </a:ext>
                  </a:extLst>
                </a:gridCol>
              </a:tblGrid>
              <a:tr h="370840">
                <a:tc>
                  <a:txBody>
                    <a:bodyPr/>
                    <a:lstStyle/>
                    <a:p>
                      <a:pPr algn="ctr"/>
                      <a:endParaRPr lang="en-US"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400" dirty="0">
                        <a:solidFill>
                          <a:srgbClr val="004165"/>
                        </a:solidFill>
                        <a:latin typeface="Expo Serif Pro" panose="02040502060300020003"/>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004165"/>
                          </a:solidFill>
                          <a:latin typeface="Expo Serif Pro" panose="02040502060300020003"/>
                        </a:rPr>
                        <a:t>Forecast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4966234"/>
                  </a:ext>
                </a:extLst>
              </a:tr>
            </a:tbl>
          </a:graphicData>
        </a:graphic>
      </p:graphicFrame>
      <p:sp>
        <p:nvSpPr>
          <p:cNvPr id="35" name="Title 1">
            <a:extLst>
              <a:ext uri="{FF2B5EF4-FFF2-40B4-BE49-F238E27FC236}">
                <a16:creationId xmlns:a16="http://schemas.microsoft.com/office/drawing/2014/main" id="{777AEDD6-3ADA-4895-B84D-EBB40641A6F8}"/>
              </a:ext>
            </a:extLst>
          </p:cNvPr>
          <p:cNvSpPr>
            <a:spLocks noGrp="1"/>
          </p:cNvSpPr>
          <p:nvPr>
            <p:ph type="ctrTitle"/>
          </p:nvPr>
        </p:nvSpPr>
        <p:spPr>
          <a:xfrm>
            <a:off x="314237" y="259159"/>
            <a:ext cx="11563523" cy="670407"/>
          </a:xfrm>
        </p:spPr>
        <p:txBody>
          <a:bodyPr anchor="ctr">
            <a:noAutofit/>
          </a:bodyPr>
          <a:lstStyle/>
          <a:p>
            <a:r>
              <a:rPr lang="en-US" sz="3200" b="1" dirty="0">
                <a:solidFill>
                  <a:srgbClr val="5B9BD5"/>
                </a:solidFill>
                <a:latin typeface="+mn-lt"/>
              </a:rPr>
              <a:t>Uncertainty Drivers For Future Oil Demand</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endParaRPr lang="en-US" sz="3200" i="1" dirty="0">
              <a:solidFill>
                <a:schemeClr val="bg1">
                  <a:lumMod val="85000"/>
                </a:schemeClr>
              </a:solidFill>
              <a:latin typeface="+mn-lt"/>
            </a:endParaRPr>
          </a:p>
        </p:txBody>
      </p:sp>
      <p:sp>
        <p:nvSpPr>
          <p:cNvPr id="22" name="TextBox 21">
            <a:extLst>
              <a:ext uri="{FF2B5EF4-FFF2-40B4-BE49-F238E27FC236}">
                <a16:creationId xmlns:a16="http://schemas.microsoft.com/office/drawing/2014/main" id="{993254D0-16EF-4C9B-8AC1-9C270C8A12D9}"/>
              </a:ext>
            </a:extLst>
          </p:cNvPr>
          <p:cNvSpPr txBox="1"/>
          <p:nvPr/>
        </p:nvSpPr>
        <p:spPr>
          <a:xfrm>
            <a:off x="9543392" y="106042"/>
            <a:ext cx="2521394" cy="400110"/>
          </a:xfrm>
          <a:prstGeom prst="rect">
            <a:avLst/>
          </a:prstGeom>
          <a:noFill/>
        </p:spPr>
        <p:txBody>
          <a:bodyPr wrap="square" rtlCol="0">
            <a:spAutoFit/>
          </a:bodyPr>
          <a:lstStyle/>
          <a:p>
            <a:pPr algn="r"/>
            <a:r>
              <a:rPr lang="en-US" sz="1000" dirty="0">
                <a:solidFill>
                  <a:schemeClr val="tx1">
                    <a:lumMod val="50000"/>
                    <a:lumOff val="50000"/>
                  </a:schemeClr>
                </a:solidFill>
              </a:rPr>
              <a:t>Data source: Statoil, Exxon,</a:t>
            </a:r>
          </a:p>
          <a:p>
            <a:pPr algn="r"/>
            <a:r>
              <a:rPr lang="en-US" sz="1000" dirty="0">
                <a:solidFill>
                  <a:schemeClr val="tx1">
                    <a:lumMod val="50000"/>
                    <a:lumOff val="50000"/>
                  </a:schemeClr>
                </a:solidFill>
              </a:rPr>
              <a:t> CNPC, BP, IEA, EIA,OPEC</a:t>
            </a:r>
          </a:p>
        </p:txBody>
      </p:sp>
      <p:sp>
        <p:nvSpPr>
          <p:cNvPr id="25" name="TextBox 24">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198471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graphicEl>
                                              <a:chart seriesIdx="-3" categoryIdx="-3" bldStep="gridLegend"/>
                                            </p:graphic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wipe(right)">
                                      <p:cBhvr>
                                        <p:cTn id="9" dur="500"/>
                                        <p:tgtEl>
                                          <p:spTgt spid="17"/>
                                        </p:tgtEl>
                                      </p:cBhvr>
                                    </p:animEffect>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1">
                                            <p:graphicEl>
                                              <a:chart seriesIdx="0"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17000"/>
                                  </p:stCondLst>
                                  <p:childTnLst>
                                    <p:set>
                                      <p:cBhvr>
                                        <p:cTn id="16" dur="1" fill="hold">
                                          <p:stCondLst>
                                            <p:cond delay="0"/>
                                          </p:stCondLst>
                                        </p:cTn>
                                        <p:tgtEl>
                                          <p:spTgt spid="21">
                                            <p:graphicEl>
                                              <a:chart seriesIdx="1" categoryIdx="-4" bldStep="series"/>
                                            </p:graphicEl>
                                          </p:spTgt>
                                        </p:tgtEl>
                                        <p:attrNameLst>
                                          <p:attrName>style.visibility</p:attrName>
                                        </p:attrNameLst>
                                      </p:cBhvr>
                                      <p:to>
                                        <p:strVal val="visible"/>
                                      </p:to>
                                    </p:set>
                                  </p:childTnLst>
                                </p:cTn>
                              </p:par>
                              <p:par>
                                <p:cTn id="17" presetID="1" presetClass="entr" presetSubtype="0" fill="hold" grpId="0" nodeType="withEffect">
                                  <p:stCondLst>
                                    <p:cond delay="1700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15000"/>
                                  </p:stCondLst>
                                  <p:childTnLst>
                                    <p:set>
                                      <p:cBhvr>
                                        <p:cTn id="20" dur="1" fill="hold">
                                          <p:stCondLst>
                                            <p:cond delay="0"/>
                                          </p:stCondLst>
                                        </p:cTn>
                                        <p:tgtEl>
                                          <p:spTgt spid="21">
                                            <p:graphicEl>
                                              <a:chart seriesIdx="2" categoryIdx="-4" bldStep="series"/>
                                            </p:graphicEl>
                                          </p:spTgt>
                                        </p:tgtEl>
                                        <p:attrNameLst>
                                          <p:attrName>style.visibility</p:attrName>
                                        </p:attrNameLst>
                                      </p:cBhvr>
                                      <p:to>
                                        <p:strVal val="visible"/>
                                      </p:to>
                                    </p:set>
                                  </p:childTnLst>
                                </p:cTn>
                              </p:par>
                              <p:par>
                                <p:cTn id="21" presetID="1" presetClass="entr" presetSubtype="0" fill="hold" grpId="0" nodeType="withEffect">
                                  <p:stCondLst>
                                    <p:cond delay="1500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13000"/>
                                  </p:stCondLst>
                                  <p:childTnLst>
                                    <p:set>
                                      <p:cBhvr>
                                        <p:cTn id="24" dur="1" fill="hold">
                                          <p:stCondLst>
                                            <p:cond delay="0"/>
                                          </p:stCondLst>
                                        </p:cTn>
                                        <p:tgtEl>
                                          <p:spTgt spid="21">
                                            <p:graphicEl>
                                              <a:chart seriesIdx="3" categoryIdx="-4" bldStep="series"/>
                                            </p:graphicEl>
                                          </p:spTgt>
                                        </p:tgtEl>
                                        <p:attrNameLst>
                                          <p:attrName>style.visibility</p:attrName>
                                        </p:attrNameLst>
                                      </p:cBhvr>
                                      <p:to>
                                        <p:strVal val="visible"/>
                                      </p:to>
                                    </p:set>
                                  </p:childTnLst>
                                </p:cTn>
                              </p:par>
                              <p:par>
                                <p:cTn id="25" presetID="1" presetClass="entr" presetSubtype="0" fill="hold" grpId="0" nodeType="withEffect">
                                  <p:stCondLst>
                                    <p:cond delay="1300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11000"/>
                                  </p:stCondLst>
                                  <p:childTnLst>
                                    <p:set>
                                      <p:cBhvr>
                                        <p:cTn id="28" dur="1" fill="hold">
                                          <p:stCondLst>
                                            <p:cond delay="0"/>
                                          </p:stCondLst>
                                        </p:cTn>
                                        <p:tgtEl>
                                          <p:spTgt spid="21">
                                            <p:graphicEl>
                                              <a:chart seriesIdx="4" categoryIdx="-4" bldStep="series"/>
                                            </p:graphicEl>
                                          </p:spTgt>
                                        </p:tgtEl>
                                        <p:attrNameLst>
                                          <p:attrName>style.visibility</p:attrName>
                                        </p:attrNameLst>
                                      </p:cBhvr>
                                      <p:to>
                                        <p:strVal val="visible"/>
                                      </p:to>
                                    </p:set>
                                  </p:childTnLst>
                                </p:cTn>
                              </p:par>
                              <p:par>
                                <p:cTn id="29" presetID="1" presetClass="entr" presetSubtype="0" fill="hold" grpId="0" nodeType="withEffect">
                                  <p:stCondLst>
                                    <p:cond delay="1100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9000"/>
                                  </p:stCondLst>
                                  <p:childTnLst>
                                    <p:set>
                                      <p:cBhvr>
                                        <p:cTn id="32" dur="1" fill="hold">
                                          <p:stCondLst>
                                            <p:cond delay="0"/>
                                          </p:stCondLst>
                                        </p:cTn>
                                        <p:tgtEl>
                                          <p:spTgt spid="21">
                                            <p:graphicEl>
                                              <a:chart seriesIdx="5" categoryIdx="-4" bldStep="series"/>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graphicEl>
                                              <a:chart seriesIdx="6" categoryIdx="-4" bldStep="series"/>
                                            </p:graphicEl>
                                          </p:spTgt>
                                        </p:tgtEl>
                                        <p:attrNameLst>
                                          <p:attrName>style.visibility</p:attrName>
                                        </p:attrNameLst>
                                      </p:cBhvr>
                                      <p:to>
                                        <p:strVal val="visible"/>
                                      </p:to>
                                    </p:set>
                                  </p:childTnLst>
                                </p:cTn>
                              </p:par>
                              <p:par>
                                <p:cTn id="35" presetID="1" presetClass="entr" presetSubtype="0" fill="hold" grpId="0" nodeType="withEffect">
                                  <p:stCondLst>
                                    <p:cond delay="9000"/>
                                  </p:stCondLst>
                                  <p:childTnLst>
                                    <p:set>
                                      <p:cBhvr>
                                        <p:cTn id="36" dur="1" fill="hold">
                                          <p:stCondLst>
                                            <p:cond delay="0"/>
                                          </p:stCondLst>
                                        </p:cTn>
                                        <p:tgtEl>
                                          <p:spTgt spid="9"/>
                                        </p:tgtEl>
                                        <p:attrNameLst>
                                          <p:attrName>style.visibility</p:attrName>
                                        </p:attrNameLst>
                                      </p:cBhvr>
                                      <p:to>
                                        <p:strVal val="visible"/>
                                      </p:to>
                                    </p:set>
                                  </p:childTnLst>
                                </p:cTn>
                              </p:par>
                              <p:par>
                                <p:cTn id="37" presetID="22" presetClass="entr" presetSubtype="8" fill="hold" grpId="0" nodeType="withEffect">
                                  <p:stCondLst>
                                    <p:cond delay="200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8" fill="hold" nodeType="withEffect">
                                  <p:stCondLst>
                                    <p:cond delay="200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par>
                                <p:cTn id="43" presetID="1" presetClass="entr" presetSubtype="0" fill="hold" grpId="0" nodeType="withEffect">
                                  <p:stCondLst>
                                    <p:cond delay="270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2500"/>
                                  </p:stCondLst>
                                  <p:childTnLst>
                                    <p:set>
                                      <p:cBhvr>
                                        <p:cTn id="46" dur="1" fill="hold">
                                          <p:stCondLst>
                                            <p:cond delay="0"/>
                                          </p:stCondLst>
                                        </p:cTn>
                                        <p:tgtEl>
                                          <p:spTgt spid="21">
                                            <p:graphicEl>
                                              <a:chart seriesIdx="7" categoryIdx="-4" bldStep="series"/>
                                            </p:graphicEl>
                                          </p:spTgt>
                                        </p:tgtEl>
                                        <p:attrNameLst>
                                          <p:attrName>style.visibility</p:attrName>
                                        </p:attrNameLst>
                                      </p:cBhvr>
                                      <p:to>
                                        <p:strVal val="visible"/>
                                      </p:to>
                                    </p:set>
                                  </p:childTnLst>
                                </p:cTn>
                              </p:par>
                              <p:par>
                                <p:cTn id="47" presetID="22" presetClass="entr" presetSubtype="8" fill="hold" grpId="0" nodeType="withEffect">
                                  <p:stCondLst>
                                    <p:cond delay="3600"/>
                                  </p:stCondLst>
                                  <p:childTnLst>
                                    <p:set>
                                      <p:cBhvr>
                                        <p:cTn id="48" dur="1" fill="hold">
                                          <p:stCondLst>
                                            <p:cond delay="0"/>
                                          </p:stCondLst>
                                        </p:cTn>
                                        <p:tgtEl>
                                          <p:spTgt spid="21">
                                            <p:graphicEl>
                                              <a:chart seriesIdx="8" categoryIdx="-4" bldStep="series"/>
                                            </p:graphicEl>
                                          </p:spTgt>
                                        </p:tgtEl>
                                        <p:attrNameLst>
                                          <p:attrName>style.visibility</p:attrName>
                                        </p:attrNameLst>
                                      </p:cBhvr>
                                      <p:to>
                                        <p:strVal val="visible"/>
                                      </p:to>
                                    </p:set>
                                    <p:animEffect transition="in" filter="wipe(left)">
                                      <p:cBhvr>
                                        <p:cTn id="49" dur="500"/>
                                        <p:tgtEl>
                                          <p:spTgt spid="21">
                                            <p:graphicEl>
                                              <a:chart seriesIdx="8" categoryIdx="-4" bldStep="series"/>
                                            </p:graphicEl>
                                          </p:spTgt>
                                        </p:tgtEl>
                                      </p:cBhvr>
                                    </p:animEffect>
                                  </p:childTnLst>
                                </p:cTn>
                              </p:par>
                              <p:par>
                                <p:cTn id="50" presetID="1" presetClass="entr" presetSubtype="0" fill="hold" grpId="0" nodeType="withEffect">
                                  <p:stCondLst>
                                    <p:cond delay="39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Sub>
          <a:bldChart bld="series"/>
        </p:bldSub>
      </p:bldGraphic>
      <p:bldP spid="5" grpId="0"/>
      <p:bldP spid="6" grpId="0"/>
      <p:bldP spid="7" grpId="0"/>
      <p:bldP spid="8" grpId="0"/>
      <p:bldP spid="9" grpId="0"/>
      <p:bldP spid="16" grpId="0" animBg="1"/>
      <p:bldP spid="17" grpId="0" animBg="1"/>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687" y="817902"/>
            <a:ext cx="11215240" cy="5746837"/>
          </a:xfrm>
        </p:spPr>
        <p:txBody>
          <a:bodyPr>
            <a:normAutofit fontScale="62500" lnSpcReduction="20000"/>
          </a:bodyPr>
          <a:lstStyle/>
          <a:p>
            <a:pPr marL="0" indent="0">
              <a:buNone/>
            </a:pPr>
            <a:endParaRPr lang="en-US" b="1" dirty="0">
              <a:solidFill>
                <a:schemeClr val="tx2"/>
              </a:solidFill>
            </a:endParaRPr>
          </a:p>
          <a:p>
            <a:r>
              <a:rPr lang="en-US" u="sng" dirty="0">
                <a:solidFill>
                  <a:schemeClr val="tx2"/>
                </a:solidFill>
              </a:rPr>
              <a:t>Economic optimism masks potential headwinds</a:t>
            </a:r>
            <a:r>
              <a:rPr lang="en-US" dirty="0">
                <a:solidFill>
                  <a:schemeClr val="tx2"/>
                </a:solidFill>
              </a:rPr>
              <a:t> as near-term energy demand growth picks up pace and </a:t>
            </a:r>
            <a:r>
              <a:rPr lang="en-US" u="sng" dirty="0">
                <a:solidFill>
                  <a:schemeClr val="tx2"/>
                </a:solidFill>
              </a:rPr>
              <a:t>energy-intensity</a:t>
            </a:r>
            <a:r>
              <a:rPr lang="en-US" dirty="0">
                <a:solidFill>
                  <a:schemeClr val="tx2"/>
                </a:solidFill>
              </a:rPr>
              <a:t> of economic growth an area of increasing importance</a:t>
            </a:r>
          </a:p>
          <a:p>
            <a:pPr marL="0" indent="0">
              <a:buNone/>
            </a:pPr>
            <a:endParaRPr lang="en-US" dirty="0">
              <a:solidFill>
                <a:schemeClr val="tx2"/>
              </a:solidFill>
            </a:endParaRPr>
          </a:p>
          <a:p>
            <a:r>
              <a:rPr lang="en-US" u="sng" dirty="0">
                <a:solidFill>
                  <a:schemeClr val="tx2"/>
                </a:solidFill>
              </a:rPr>
              <a:t>Oil and gas markets continue toward a fragile rebalance</a:t>
            </a:r>
            <a:r>
              <a:rPr lang="en-US" dirty="0">
                <a:solidFill>
                  <a:schemeClr val="tx2"/>
                </a:solidFill>
              </a:rPr>
              <a:t> and, absent a supply disruption, prices likely to remain lower for longer, even with extended OPEC agreement</a:t>
            </a:r>
          </a:p>
          <a:p>
            <a:pPr marL="0" indent="0">
              <a:buNone/>
            </a:pPr>
            <a:endParaRPr lang="en-US" dirty="0">
              <a:solidFill>
                <a:schemeClr val="tx2"/>
              </a:solidFill>
            </a:endParaRPr>
          </a:p>
          <a:p>
            <a:r>
              <a:rPr lang="en-US" b="1" dirty="0">
                <a:solidFill>
                  <a:schemeClr val="tx2"/>
                </a:solidFill>
              </a:rPr>
              <a:t>Technological, policy, and market changes continue to </a:t>
            </a:r>
            <a:r>
              <a:rPr lang="en-US" b="1" u="sng" dirty="0">
                <a:solidFill>
                  <a:schemeClr val="tx2"/>
                </a:solidFill>
              </a:rPr>
              <a:t>reshape established and developing electric power sectors</a:t>
            </a:r>
            <a:r>
              <a:rPr lang="en-US" b="1" dirty="0">
                <a:solidFill>
                  <a:schemeClr val="tx2"/>
                </a:solidFill>
              </a:rPr>
              <a:t> in terms of generation mix, efficiency, and nature of the grid</a:t>
            </a:r>
          </a:p>
          <a:p>
            <a:endParaRPr lang="en-US" u="sng" dirty="0">
              <a:solidFill>
                <a:schemeClr val="tx2"/>
              </a:solidFill>
            </a:endParaRPr>
          </a:p>
          <a:p>
            <a:r>
              <a:rPr lang="en-US" u="sng" dirty="0">
                <a:solidFill>
                  <a:schemeClr val="tx2"/>
                </a:solidFill>
              </a:rPr>
              <a:t>Growing consensus that current climate efforts fall short of Paris Climate Agreement</a:t>
            </a:r>
            <a:r>
              <a:rPr lang="en-US" dirty="0">
                <a:solidFill>
                  <a:schemeClr val="tx2"/>
                </a:solidFill>
              </a:rPr>
              <a:t> as action moves from government policymakers to investors and courts</a:t>
            </a:r>
          </a:p>
          <a:p>
            <a:pPr marL="0" indent="0">
              <a:buNone/>
            </a:pPr>
            <a:endParaRPr lang="en-US" dirty="0">
              <a:solidFill>
                <a:schemeClr val="tx2"/>
              </a:solidFill>
            </a:endParaRPr>
          </a:p>
          <a:p>
            <a:r>
              <a:rPr lang="en-US" u="sng" dirty="0">
                <a:solidFill>
                  <a:schemeClr val="tx2"/>
                </a:solidFill>
              </a:rPr>
              <a:t>Resurgence of great power politics and “proxy wars</a:t>
            </a:r>
            <a:r>
              <a:rPr lang="en-US" dirty="0">
                <a:solidFill>
                  <a:schemeClr val="tx2"/>
                </a:solidFill>
              </a:rPr>
              <a:t>” complicate global engagement</a:t>
            </a:r>
          </a:p>
          <a:p>
            <a:pPr marL="0" indent="0">
              <a:buNone/>
            </a:pPr>
            <a:endParaRPr lang="en-US" dirty="0">
              <a:solidFill>
                <a:schemeClr val="tx2"/>
              </a:solidFill>
            </a:endParaRPr>
          </a:p>
          <a:p>
            <a:r>
              <a:rPr lang="en-US" dirty="0">
                <a:solidFill>
                  <a:schemeClr val="tx2"/>
                </a:solidFill>
              </a:rPr>
              <a:t>Transnational trends – </a:t>
            </a:r>
            <a:r>
              <a:rPr lang="en-US" u="sng" dirty="0">
                <a:solidFill>
                  <a:schemeClr val="tx2"/>
                </a:solidFill>
              </a:rPr>
              <a:t>populism, anti-globalization, radicalization, and migration – undermine institutions, governance and relationships</a:t>
            </a:r>
          </a:p>
          <a:p>
            <a:pPr marL="0" indent="0">
              <a:buNone/>
            </a:pPr>
            <a:endParaRPr lang="en-US" dirty="0">
              <a:solidFill>
                <a:schemeClr val="tx2"/>
              </a:solidFill>
            </a:endParaRPr>
          </a:p>
          <a:p>
            <a:r>
              <a:rPr lang="en-US" dirty="0">
                <a:solidFill>
                  <a:schemeClr val="tx2"/>
                </a:solidFill>
              </a:rPr>
              <a:t>Economic statecraft, including </a:t>
            </a:r>
            <a:r>
              <a:rPr lang="en-US" u="sng" dirty="0">
                <a:solidFill>
                  <a:schemeClr val="tx2"/>
                </a:solidFill>
              </a:rPr>
              <a:t>sanctions and trade</a:t>
            </a:r>
            <a:r>
              <a:rPr lang="en-US" dirty="0">
                <a:solidFill>
                  <a:schemeClr val="tx2"/>
                </a:solidFill>
              </a:rPr>
              <a:t>, will continue to reshape domestic energy markets, patterns of investment, infrastructure build out, pace of energy development and energy trade flows</a:t>
            </a:r>
          </a:p>
          <a:p>
            <a:endParaRPr lang="en-US" dirty="0"/>
          </a:p>
        </p:txBody>
      </p:sp>
      <p:sp>
        <p:nvSpPr>
          <p:cNvPr id="4"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3200" b="1" dirty="0">
                <a:solidFill>
                  <a:srgbClr val="5B9BD5"/>
                </a:solidFill>
              </a:rPr>
              <a:t>Areas of Risk, Opportunity, and Uncertainty</a:t>
            </a:r>
            <a:endParaRPr lang="en-US" sz="3200" i="1" dirty="0">
              <a:solidFill>
                <a:prstClr val="white">
                  <a:lumMod val="85000"/>
                </a:prstClr>
              </a:solidFill>
            </a:endParaRPr>
          </a:p>
        </p:txBody>
      </p:sp>
    </p:spTree>
    <p:extLst>
      <p:ext uri="{BB962C8B-B14F-4D97-AF65-F5344CB8AC3E}">
        <p14:creationId xmlns:p14="http://schemas.microsoft.com/office/powerpoint/2010/main" val="692911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600" b="1" i="0" u="none" strike="noStrike" kern="1200" baseline="0">
                <a:solidFill>
                  <a:srgbClr val="44546A"/>
                </a:solidFill>
                <a:latin typeface="Expo Serif Pro" panose="02040502060300020003"/>
                <a:ea typeface="+mn-ea"/>
                <a:cs typeface="+mn-cs"/>
              </a:defRPr>
            </a:pPr>
            <a:endParaRPr lang="en-US" dirty="0"/>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3" name="Title 1">
            <a:extLst>
              <a:ext uri="{FF2B5EF4-FFF2-40B4-BE49-F238E27FC236}">
                <a16:creationId xmlns:a16="http://schemas.microsoft.com/office/drawing/2014/main" id="{C79B28E7-290A-46AB-A1AA-556CD18B8678}"/>
              </a:ext>
            </a:extLst>
          </p:cNvPr>
          <p:cNvSpPr txBox="1">
            <a:spLocks/>
          </p:cNvSpPr>
          <p:nvPr/>
        </p:nvSpPr>
        <p:spPr>
          <a:xfrm>
            <a:off x="383381" y="401256"/>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pPr>
              <a:defRPr sz="1600" b="1" i="0" u="none" strike="noStrike" kern="1200" baseline="0">
                <a:solidFill>
                  <a:srgbClr val="44546A"/>
                </a:solidFill>
                <a:latin typeface="Expo Serif Pro" panose="02040502060300020003"/>
                <a:ea typeface="+mn-ea"/>
                <a:cs typeface="+mn-cs"/>
              </a:defRPr>
            </a:pPr>
            <a:r>
              <a:rPr kumimoji="0" lang="en-US" sz="3200" b="1" i="0" u="none" strike="noStrike" kern="1200" cap="none" spc="0" normalizeH="0" baseline="0" noProof="0" dirty="0">
                <a:ln>
                  <a:noFill/>
                </a:ln>
                <a:solidFill>
                  <a:srgbClr val="5B9BD5"/>
                </a:solidFill>
                <a:effectLst/>
                <a:uLnTx/>
                <a:uFillTx/>
                <a:latin typeface="+mn-lt"/>
                <a:ea typeface="+mj-ea"/>
                <a:cs typeface="+mj-cs"/>
              </a:rPr>
              <a:t>The Future is Electrifying</a:t>
            </a:r>
          </a:p>
          <a:p>
            <a:pPr>
              <a:defRPr sz="1600" b="1" i="0" u="none" strike="noStrike" kern="1200" baseline="0">
                <a:solidFill>
                  <a:srgbClr val="44546A"/>
                </a:solidFill>
                <a:latin typeface="Expo Serif Pro" panose="02040502060300020003"/>
                <a:ea typeface="+mn-ea"/>
                <a:cs typeface="+mn-cs"/>
              </a:defRPr>
            </a:pPr>
            <a:r>
              <a:rPr lang="en-US" sz="1800" dirty="0">
                <a:solidFill>
                  <a:srgbClr val="003D65"/>
                </a:solidFill>
                <a:latin typeface="+mn-lt"/>
              </a:rPr>
              <a:t>Electricity Generation by Selected Region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5B9BD5"/>
              </a:solidFill>
              <a:effectLst/>
              <a:uLnTx/>
              <a:uFillTx/>
              <a:latin typeface="+mn-lt"/>
              <a:ea typeface="+mj-ea"/>
              <a:cs typeface="+mj-cs"/>
            </a:endParaRPr>
          </a:p>
        </p:txBody>
      </p:sp>
      <p:sp>
        <p:nvSpPr>
          <p:cNvPr id="86" name="Text Placeholder 3">
            <a:extLst>
              <a:ext uri="{FF2B5EF4-FFF2-40B4-BE49-F238E27FC236}">
                <a16:creationId xmlns:a16="http://schemas.microsoft.com/office/drawing/2014/main" id="{C6C241FD-4C5F-4E0E-B1DC-4F7F74284492}"/>
              </a:ext>
            </a:extLst>
          </p:cNvPr>
          <p:cNvSpPr txBox="1">
            <a:spLocks/>
          </p:cNvSpPr>
          <p:nvPr/>
        </p:nvSpPr>
        <p:spPr>
          <a:xfrm>
            <a:off x="145606" y="5193218"/>
            <a:ext cx="12192000" cy="72847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33" spc="-13" dirty="0">
                <a:solidFill>
                  <a:srgbClr val="004165"/>
                </a:solidFill>
              </a:rPr>
              <a:t>India adds the equivalent of today’s European Union to its electricity generation by 2040, </a:t>
            </a:r>
          </a:p>
          <a:p>
            <a:endParaRPr lang="en-US" sz="2133" spc="-13" dirty="0"/>
          </a:p>
        </p:txBody>
      </p:sp>
      <p:sp>
        <p:nvSpPr>
          <p:cNvPr id="87" name="Line 6">
            <a:extLst>
              <a:ext uri="{FF2B5EF4-FFF2-40B4-BE49-F238E27FC236}">
                <a16:creationId xmlns:a16="http://schemas.microsoft.com/office/drawing/2014/main" id="{C5522B9F-EEF7-4AF3-8862-E54ECCB43BB4}"/>
              </a:ext>
            </a:extLst>
          </p:cNvPr>
          <p:cNvSpPr>
            <a:spLocks noChangeShapeType="1"/>
          </p:cNvSpPr>
          <p:nvPr/>
        </p:nvSpPr>
        <p:spPr bwMode="auto">
          <a:xfrm>
            <a:off x="4453616" y="1848277"/>
            <a:ext cx="0" cy="2738560"/>
          </a:xfrm>
          <a:prstGeom prst="line">
            <a:avLst/>
          </a:prstGeom>
          <a:noFill/>
          <a:ln w="12700">
            <a:solidFill>
              <a:schemeClr val="bg1">
                <a:lumMod val="75000"/>
              </a:schemeClr>
            </a:solidFill>
            <a:prstDash val="sysDot"/>
            <a:round/>
            <a:headEnd/>
            <a:tailEnd/>
          </a:ln>
          <a:extLst>
            <a:ext uri="{909E8E84-426E-40dd-AFC4-6F175D3DCCD1}">
              <a14:hiddenFill xmlns="" xmlns:a14="http://schemas.microsoft.com/office/drawing/2010/main">
                <a:noFill/>
              </a14:hiddenFill>
            </a:ext>
          </a:extLst>
        </p:spPr>
        <p:txBody>
          <a:bodyPr vert="horz" wrap="square" lIns="121915" tIns="60957" rIns="121915" bIns="60957" numCol="1" anchor="t" anchorCtr="0" compatLnSpc="1">
            <a:prstTxWarp prst="textNoShape">
              <a:avLst/>
            </a:prstTxWarp>
          </a:bodyPr>
          <a:lstStyle/>
          <a:p>
            <a:endParaRPr lang="en-GB" sz="1867" dirty="0"/>
          </a:p>
        </p:txBody>
      </p:sp>
      <p:sp>
        <p:nvSpPr>
          <p:cNvPr id="88" name="Rectangle 51">
            <a:extLst>
              <a:ext uri="{FF2B5EF4-FFF2-40B4-BE49-F238E27FC236}">
                <a16:creationId xmlns:a16="http://schemas.microsoft.com/office/drawing/2014/main" id="{E460AA62-6498-4AE6-90B3-41265FD96E38}"/>
              </a:ext>
            </a:extLst>
          </p:cNvPr>
          <p:cNvSpPr>
            <a:spLocks noChangeArrowheads="1"/>
          </p:cNvSpPr>
          <p:nvPr/>
        </p:nvSpPr>
        <p:spPr bwMode="auto">
          <a:xfrm>
            <a:off x="2012113" y="3867609"/>
            <a:ext cx="1136272"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1219110"/>
            <a:r>
              <a:rPr lang="en-US" altLang="en-US" sz="1867" dirty="0">
                <a:latin typeface="+mn-lt"/>
              </a:rPr>
              <a:t>Middle East</a:t>
            </a:r>
          </a:p>
        </p:txBody>
      </p:sp>
      <p:sp>
        <p:nvSpPr>
          <p:cNvPr id="89" name="Line 7">
            <a:extLst>
              <a:ext uri="{FF2B5EF4-FFF2-40B4-BE49-F238E27FC236}">
                <a16:creationId xmlns:a16="http://schemas.microsoft.com/office/drawing/2014/main" id="{28BFE3AD-4BC4-48C6-8B4F-67E2F50F20AB}"/>
              </a:ext>
            </a:extLst>
          </p:cNvPr>
          <p:cNvSpPr>
            <a:spLocks noChangeShapeType="1"/>
          </p:cNvSpPr>
          <p:nvPr/>
        </p:nvSpPr>
        <p:spPr bwMode="auto">
          <a:xfrm>
            <a:off x="5687796" y="1848277"/>
            <a:ext cx="0" cy="2738560"/>
          </a:xfrm>
          <a:prstGeom prst="line">
            <a:avLst/>
          </a:prstGeom>
          <a:noFill/>
          <a:ln w="12700">
            <a:solidFill>
              <a:schemeClr val="bg1">
                <a:lumMod val="75000"/>
              </a:schemeClr>
            </a:solidFill>
            <a:prstDash val="sysDot"/>
            <a:round/>
            <a:headEnd/>
            <a:tailEnd/>
          </a:ln>
          <a:extLst>
            <a:ext uri="{909E8E84-426E-40dd-AFC4-6F175D3DCCD1}">
              <a14:hiddenFill xmlns="" xmlns:a14="http://schemas.microsoft.com/office/drawing/2010/main">
                <a:noFill/>
              </a14:hiddenFill>
            </a:ext>
          </a:extLst>
        </p:spPr>
        <p:txBody>
          <a:bodyPr vert="horz" wrap="square" lIns="121915" tIns="60957" rIns="121915" bIns="60957" numCol="1" anchor="t" anchorCtr="0" compatLnSpc="1">
            <a:prstTxWarp prst="textNoShape">
              <a:avLst/>
            </a:prstTxWarp>
          </a:bodyPr>
          <a:lstStyle/>
          <a:p>
            <a:endParaRPr lang="en-GB" sz="1867" dirty="0"/>
          </a:p>
        </p:txBody>
      </p:sp>
      <p:sp>
        <p:nvSpPr>
          <p:cNvPr id="90" name="Line 8">
            <a:extLst>
              <a:ext uri="{FF2B5EF4-FFF2-40B4-BE49-F238E27FC236}">
                <a16:creationId xmlns:a16="http://schemas.microsoft.com/office/drawing/2014/main" id="{E7720F00-989D-4D3E-BD2F-98671E641083}"/>
              </a:ext>
            </a:extLst>
          </p:cNvPr>
          <p:cNvSpPr>
            <a:spLocks noChangeShapeType="1"/>
          </p:cNvSpPr>
          <p:nvPr/>
        </p:nvSpPr>
        <p:spPr bwMode="auto">
          <a:xfrm>
            <a:off x="6900324" y="1848277"/>
            <a:ext cx="0" cy="2738560"/>
          </a:xfrm>
          <a:prstGeom prst="line">
            <a:avLst/>
          </a:prstGeom>
          <a:noFill/>
          <a:ln w="12700">
            <a:solidFill>
              <a:schemeClr val="bg1">
                <a:lumMod val="75000"/>
              </a:schemeClr>
            </a:solidFill>
            <a:prstDash val="sysDot"/>
            <a:round/>
            <a:headEnd/>
            <a:tailEnd/>
          </a:ln>
          <a:extLst>
            <a:ext uri="{909E8E84-426E-40dd-AFC4-6F175D3DCCD1}">
              <a14:hiddenFill xmlns="" xmlns:a14="http://schemas.microsoft.com/office/drawing/2010/main">
                <a:noFill/>
              </a14:hiddenFill>
            </a:ext>
          </a:extLst>
        </p:spPr>
        <p:txBody>
          <a:bodyPr vert="horz" wrap="square" lIns="121915" tIns="60957" rIns="121915" bIns="60957" numCol="1" anchor="t" anchorCtr="0" compatLnSpc="1">
            <a:prstTxWarp prst="textNoShape">
              <a:avLst/>
            </a:prstTxWarp>
          </a:bodyPr>
          <a:lstStyle/>
          <a:p>
            <a:endParaRPr lang="en-GB" sz="1867" dirty="0"/>
          </a:p>
        </p:txBody>
      </p:sp>
      <p:sp>
        <p:nvSpPr>
          <p:cNvPr id="91" name="Line 9">
            <a:extLst>
              <a:ext uri="{FF2B5EF4-FFF2-40B4-BE49-F238E27FC236}">
                <a16:creationId xmlns:a16="http://schemas.microsoft.com/office/drawing/2014/main" id="{11BF262B-C6E4-40F8-A029-624D0E539DA2}"/>
              </a:ext>
            </a:extLst>
          </p:cNvPr>
          <p:cNvSpPr>
            <a:spLocks noChangeShapeType="1"/>
          </p:cNvSpPr>
          <p:nvPr/>
        </p:nvSpPr>
        <p:spPr bwMode="auto">
          <a:xfrm>
            <a:off x="8112852" y="1848277"/>
            <a:ext cx="0" cy="2738560"/>
          </a:xfrm>
          <a:prstGeom prst="line">
            <a:avLst/>
          </a:prstGeom>
          <a:noFill/>
          <a:ln w="12700">
            <a:solidFill>
              <a:schemeClr val="bg1">
                <a:lumMod val="75000"/>
              </a:schemeClr>
            </a:solidFill>
            <a:prstDash val="sysDot"/>
            <a:round/>
            <a:headEnd/>
            <a:tailEnd/>
          </a:ln>
          <a:extLst>
            <a:ext uri="{909E8E84-426E-40dd-AFC4-6F175D3DCCD1}">
              <a14:hiddenFill xmlns="" xmlns:a14="http://schemas.microsoft.com/office/drawing/2010/main">
                <a:noFill/>
              </a14:hiddenFill>
            </a:ext>
          </a:extLst>
        </p:spPr>
        <p:txBody>
          <a:bodyPr vert="horz" wrap="square" lIns="121915" tIns="60957" rIns="121915" bIns="60957" numCol="1" anchor="t" anchorCtr="0" compatLnSpc="1">
            <a:prstTxWarp prst="textNoShape">
              <a:avLst/>
            </a:prstTxWarp>
          </a:bodyPr>
          <a:lstStyle/>
          <a:p>
            <a:endParaRPr lang="en-GB" sz="1867" dirty="0"/>
          </a:p>
        </p:txBody>
      </p:sp>
      <p:sp>
        <p:nvSpPr>
          <p:cNvPr id="92" name="Line 10">
            <a:extLst>
              <a:ext uri="{FF2B5EF4-FFF2-40B4-BE49-F238E27FC236}">
                <a16:creationId xmlns:a16="http://schemas.microsoft.com/office/drawing/2014/main" id="{95D54C35-91E7-4A50-9DC9-7EDDC26E8E9A}"/>
              </a:ext>
            </a:extLst>
          </p:cNvPr>
          <p:cNvSpPr>
            <a:spLocks noChangeShapeType="1"/>
          </p:cNvSpPr>
          <p:nvPr/>
        </p:nvSpPr>
        <p:spPr bwMode="auto">
          <a:xfrm>
            <a:off x="9347031" y="1848277"/>
            <a:ext cx="0" cy="2738560"/>
          </a:xfrm>
          <a:prstGeom prst="line">
            <a:avLst/>
          </a:prstGeom>
          <a:noFill/>
          <a:ln w="12700">
            <a:solidFill>
              <a:schemeClr val="bg1">
                <a:lumMod val="75000"/>
              </a:schemeClr>
            </a:solidFill>
            <a:prstDash val="sysDot"/>
            <a:round/>
            <a:headEnd/>
            <a:tailEnd/>
          </a:ln>
          <a:extLst>
            <a:ext uri="{909E8E84-426E-40dd-AFC4-6F175D3DCCD1}">
              <a14:hiddenFill xmlns="" xmlns:a14="http://schemas.microsoft.com/office/drawing/2010/main">
                <a:noFill/>
              </a14:hiddenFill>
            </a:ext>
          </a:extLst>
        </p:spPr>
        <p:txBody>
          <a:bodyPr vert="horz" wrap="square" lIns="121915" tIns="60957" rIns="121915" bIns="60957" numCol="1" anchor="t" anchorCtr="0" compatLnSpc="1">
            <a:prstTxWarp prst="textNoShape">
              <a:avLst/>
            </a:prstTxWarp>
          </a:bodyPr>
          <a:lstStyle/>
          <a:p>
            <a:endParaRPr lang="en-GB" sz="1867" dirty="0"/>
          </a:p>
        </p:txBody>
      </p:sp>
      <p:sp>
        <p:nvSpPr>
          <p:cNvPr id="93" name="Rectangle 26">
            <a:extLst>
              <a:ext uri="{FF2B5EF4-FFF2-40B4-BE49-F238E27FC236}">
                <a16:creationId xmlns:a16="http://schemas.microsoft.com/office/drawing/2014/main" id="{08251B8E-3B8B-4665-A9B9-3995BE789F44}"/>
              </a:ext>
            </a:extLst>
          </p:cNvPr>
          <p:cNvSpPr>
            <a:spLocks noChangeArrowheads="1"/>
          </p:cNvSpPr>
          <p:nvPr/>
        </p:nvSpPr>
        <p:spPr bwMode="auto">
          <a:xfrm>
            <a:off x="3241091" y="2673120"/>
            <a:ext cx="899677" cy="275903"/>
          </a:xfrm>
          <a:prstGeom prst="rect">
            <a:avLst/>
          </a:prstGeom>
          <a:solidFill>
            <a:srgbClr val="004165"/>
          </a:solidFill>
          <a:ln>
            <a:noFill/>
          </a:ln>
        </p:spPr>
        <p:txBody>
          <a:bodyPr vert="horz" wrap="square" lIns="121915" tIns="60957" rIns="121915" bIns="60957" numCol="1" anchor="t" anchorCtr="0" compatLnSpc="1">
            <a:prstTxWarp prst="textNoShape">
              <a:avLst/>
            </a:prstTxWarp>
          </a:bodyPr>
          <a:lstStyle/>
          <a:p>
            <a:endParaRPr lang="en-GB" sz="1867" dirty="0"/>
          </a:p>
        </p:txBody>
      </p:sp>
      <p:sp>
        <p:nvSpPr>
          <p:cNvPr id="94" name="Rectangle 43">
            <a:extLst>
              <a:ext uri="{FF2B5EF4-FFF2-40B4-BE49-F238E27FC236}">
                <a16:creationId xmlns:a16="http://schemas.microsoft.com/office/drawing/2014/main" id="{64CB2DD4-64C3-46BE-9A48-1649507B7A95}"/>
              </a:ext>
            </a:extLst>
          </p:cNvPr>
          <p:cNvSpPr>
            <a:spLocks noChangeArrowheads="1"/>
          </p:cNvSpPr>
          <p:nvPr/>
        </p:nvSpPr>
        <p:spPr bwMode="auto">
          <a:xfrm>
            <a:off x="4185733" y="4669011"/>
            <a:ext cx="541815"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1219110"/>
            <a:r>
              <a:rPr lang="en-US" altLang="en-US" sz="1867" dirty="0">
                <a:latin typeface="+mn-lt"/>
              </a:rPr>
              <a:t>2 000</a:t>
            </a:r>
          </a:p>
        </p:txBody>
      </p:sp>
      <p:sp>
        <p:nvSpPr>
          <p:cNvPr id="95" name="Rectangle 44">
            <a:extLst>
              <a:ext uri="{FF2B5EF4-FFF2-40B4-BE49-F238E27FC236}">
                <a16:creationId xmlns:a16="http://schemas.microsoft.com/office/drawing/2014/main" id="{D5A616BC-6705-4A88-9354-4469EB9892BB}"/>
              </a:ext>
            </a:extLst>
          </p:cNvPr>
          <p:cNvSpPr>
            <a:spLocks noChangeArrowheads="1"/>
          </p:cNvSpPr>
          <p:nvPr/>
        </p:nvSpPr>
        <p:spPr bwMode="auto">
          <a:xfrm>
            <a:off x="5419914" y="4669011"/>
            <a:ext cx="541815"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1219110"/>
            <a:r>
              <a:rPr lang="en-US" altLang="en-US" sz="1867" dirty="0">
                <a:latin typeface="+mn-lt"/>
              </a:rPr>
              <a:t>4 000</a:t>
            </a:r>
          </a:p>
        </p:txBody>
      </p:sp>
      <p:sp>
        <p:nvSpPr>
          <p:cNvPr id="96" name="Rectangle 45">
            <a:extLst>
              <a:ext uri="{FF2B5EF4-FFF2-40B4-BE49-F238E27FC236}">
                <a16:creationId xmlns:a16="http://schemas.microsoft.com/office/drawing/2014/main" id="{A689671F-1AD5-4148-87F7-4E279C828AA6}"/>
              </a:ext>
            </a:extLst>
          </p:cNvPr>
          <p:cNvSpPr>
            <a:spLocks noChangeArrowheads="1"/>
          </p:cNvSpPr>
          <p:nvPr/>
        </p:nvSpPr>
        <p:spPr bwMode="auto">
          <a:xfrm>
            <a:off x="6632442" y="4669011"/>
            <a:ext cx="541815"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1219110"/>
            <a:r>
              <a:rPr lang="en-US" altLang="en-US" sz="1867" dirty="0">
                <a:latin typeface="+mn-lt"/>
              </a:rPr>
              <a:t>6 000</a:t>
            </a:r>
          </a:p>
        </p:txBody>
      </p:sp>
      <p:sp>
        <p:nvSpPr>
          <p:cNvPr id="97" name="Rectangle 46">
            <a:extLst>
              <a:ext uri="{FF2B5EF4-FFF2-40B4-BE49-F238E27FC236}">
                <a16:creationId xmlns:a16="http://schemas.microsoft.com/office/drawing/2014/main" id="{D279F721-4A8C-4B84-9AF6-5FDE139332E7}"/>
              </a:ext>
            </a:extLst>
          </p:cNvPr>
          <p:cNvSpPr>
            <a:spLocks noChangeArrowheads="1"/>
          </p:cNvSpPr>
          <p:nvPr/>
        </p:nvSpPr>
        <p:spPr bwMode="auto">
          <a:xfrm>
            <a:off x="7844969" y="4669011"/>
            <a:ext cx="541815"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1219110"/>
            <a:r>
              <a:rPr lang="en-US" altLang="en-US" sz="1867" dirty="0">
                <a:latin typeface="+mn-lt"/>
              </a:rPr>
              <a:t>8 000</a:t>
            </a:r>
          </a:p>
        </p:txBody>
      </p:sp>
      <p:sp>
        <p:nvSpPr>
          <p:cNvPr id="98" name="Rectangle 48">
            <a:extLst>
              <a:ext uri="{FF2B5EF4-FFF2-40B4-BE49-F238E27FC236}">
                <a16:creationId xmlns:a16="http://schemas.microsoft.com/office/drawing/2014/main" id="{1B51C9B7-D552-4664-B399-14E04B9A76C2}"/>
              </a:ext>
            </a:extLst>
          </p:cNvPr>
          <p:cNvSpPr>
            <a:spLocks noChangeArrowheads="1"/>
          </p:cNvSpPr>
          <p:nvPr/>
        </p:nvSpPr>
        <p:spPr bwMode="auto">
          <a:xfrm>
            <a:off x="9023359" y="4669011"/>
            <a:ext cx="663643"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1219110"/>
            <a:r>
              <a:rPr lang="en-US" altLang="en-US" sz="1867" dirty="0">
                <a:latin typeface="+mn-lt"/>
              </a:rPr>
              <a:t>10 000</a:t>
            </a:r>
          </a:p>
        </p:txBody>
      </p:sp>
      <p:sp>
        <p:nvSpPr>
          <p:cNvPr id="99" name="Rectangle 16">
            <a:extLst>
              <a:ext uri="{FF2B5EF4-FFF2-40B4-BE49-F238E27FC236}">
                <a16:creationId xmlns:a16="http://schemas.microsoft.com/office/drawing/2014/main" id="{7AE65380-016B-4E60-8215-A64600B0E867}"/>
              </a:ext>
            </a:extLst>
          </p:cNvPr>
          <p:cNvSpPr>
            <a:spLocks noChangeArrowheads="1"/>
          </p:cNvSpPr>
          <p:nvPr/>
        </p:nvSpPr>
        <p:spPr bwMode="auto">
          <a:xfrm>
            <a:off x="3241091" y="3861474"/>
            <a:ext cx="663192" cy="275903"/>
          </a:xfrm>
          <a:prstGeom prst="rect">
            <a:avLst/>
          </a:prstGeom>
          <a:solidFill>
            <a:srgbClr val="004165"/>
          </a:solidFill>
          <a:ln>
            <a:noFill/>
          </a:ln>
        </p:spPr>
        <p:txBody>
          <a:bodyPr vert="horz" wrap="square" lIns="121915" tIns="60957" rIns="121915" bIns="60957" numCol="1" anchor="t" anchorCtr="0" compatLnSpc="1">
            <a:prstTxWarp prst="textNoShape">
              <a:avLst/>
            </a:prstTxWarp>
          </a:bodyPr>
          <a:lstStyle/>
          <a:p>
            <a:endParaRPr lang="en-GB" sz="1867" dirty="0"/>
          </a:p>
        </p:txBody>
      </p:sp>
      <p:sp>
        <p:nvSpPr>
          <p:cNvPr id="100" name="Rectangle 34">
            <a:extLst>
              <a:ext uri="{FF2B5EF4-FFF2-40B4-BE49-F238E27FC236}">
                <a16:creationId xmlns:a16="http://schemas.microsoft.com/office/drawing/2014/main" id="{19B26220-F72A-406B-9AAC-699FE8B15591}"/>
              </a:ext>
            </a:extLst>
          </p:cNvPr>
          <p:cNvSpPr>
            <a:spLocks noChangeArrowheads="1"/>
          </p:cNvSpPr>
          <p:nvPr/>
        </p:nvSpPr>
        <p:spPr bwMode="auto">
          <a:xfrm>
            <a:off x="3904283" y="3861474"/>
            <a:ext cx="634879" cy="275903"/>
          </a:xfrm>
          <a:prstGeom prst="rect">
            <a:avLst/>
          </a:prstGeom>
          <a:solidFill>
            <a:srgbClr val="0095AB"/>
          </a:solidFill>
          <a:ln>
            <a:noFill/>
          </a:ln>
          <a:extLst/>
        </p:spPr>
        <p:txBody>
          <a:bodyPr vert="horz" wrap="square" lIns="121915" tIns="60957" rIns="121915" bIns="60957" numCol="1" anchor="t" anchorCtr="0" compatLnSpc="1">
            <a:prstTxWarp prst="textNoShape">
              <a:avLst/>
            </a:prstTxWarp>
          </a:bodyPr>
          <a:lstStyle/>
          <a:p>
            <a:endParaRPr lang="en-GB" sz="1867" dirty="0"/>
          </a:p>
        </p:txBody>
      </p:sp>
      <p:sp>
        <p:nvSpPr>
          <p:cNvPr id="101" name="Rectangle 20">
            <a:extLst>
              <a:ext uri="{FF2B5EF4-FFF2-40B4-BE49-F238E27FC236}">
                <a16:creationId xmlns:a16="http://schemas.microsoft.com/office/drawing/2014/main" id="{A7812778-D5C2-4191-9613-EF1941641E62}"/>
              </a:ext>
            </a:extLst>
          </p:cNvPr>
          <p:cNvSpPr>
            <a:spLocks noChangeArrowheads="1"/>
          </p:cNvSpPr>
          <p:nvPr/>
        </p:nvSpPr>
        <p:spPr bwMode="auto">
          <a:xfrm>
            <a:off x="3241090" y="3465356"/>
            <a:ext cx="561223" cy="275903"/>
          </a:xfrm>
          <a:prstGeom prst="rect">
            <a:avLst/>
          </a:prstGeom>
          <a:solidFill>
            <a:srgbClr val="004165"/>
          </a:solidFill>
          <a:ln>
            <a:noFill/>
          </a:ln>
        </p:spPr>
        <p:txBody>
          <a:bodyPr vert="horz" wrap="square" lIns="121915" tIns="60957" rIns="121915" bIns="60957" numCol="1" anchor="t" anchorCtr="0" compatLnSpc="1">
            <a:prstTxWarp prst="textNoShape">
              <a:avLst/>
            </a:prstTxWarp>
          </a:bodyPr>
          <a:lstStyle/>
          <a:p>
            <a:endParaRPr lang="en-GB" sz="1867" dirty="0"/>
          </a:p>
        </p:txBody>
      </p:sp>
      <p:sp>
        <p:nvSpPr>
          <p:cNvPr id="102" name="Rectangle 36">
            <a:extLst>
              <a:ext uri="{FF2B5EF4-FFF2-40B4-BE49-F238E27FC236}">
                <a16:creationId xmlns:a16="http://schemas.microsoft.com/office/drawing/2014/main" id="{3FC5F54C-F66D-4A78-B175-5D89E8D8EE37}"/>
              </a:ext>
            </a:extLst>
          </p:cNvPr>
          <p:cNvSpPr>
            <a:spLocks noChangeArrowheads="1"/>
          </p:cNvSpPr>
          <p:nvPr/>
        </p:nvSpPr>
        <p:spPr bwMode="auto">
          <a:xfrm>
            <a:off x="3802313" y="3465356"/>
            <a:ext cx="788412" cy="275903"/>
          </a:xfrm>
          <a:prstGeom prst="rect">
            <a:avLst/>
          </a:prstGeom>
          <a:solidFill>
            <a:srgbClr val="0095AB"/>
          </a:solidFill>
          <a:ln>
            <a:noFill/>
          </a:ln>
          <a:extLst/>
        </p:spPr>
        <p:txBody>
          <a:bodyPr vert="horz" wrap="square" lIns="121915" tIns="60957" rIns="121915" bIns="60957" numCol="1" anchor="t" anchorCtr="0" compatLnSpc="1">
            <a:prstTxWarp prst="textNoShape">
              <a:avLst/>
            </a:prstTxWarp>
          </a:bodyPr>
          <a:lstStyle/>
          <a:p>
            <a:endParaRPr lang="en-GB" sz="1867" dirty="0"/>
          </a:p>
        </p:txBody>
      </p:sp>
      <p:sp>
        <p:nvSpPr>
          <p:cNvPr id="103" name="Rectangle 24">
            <a:extLst>
              <a:ext uri="{FF2B5EF4-FFF2-40B4-BE49-F238E27FC236}">
                <a16:creationId xmlns:a16="http://schemas.microsoft.com/office/drawing/2014/main" id="{1C7A28DE-C747-4571-9F76-2EF1893EA712}"/>
              </a:ext>
            </a:extLst>
          </p:cNvPr>
          <p:cNvSpPr>
            <a:spLocks noChangeArrowheads="1"/>
          </p:cNvSpPr>
          <p:nvPr/>
        </p:nvSpPr>
        <p:spPr bwMode="auto">
          <a:xfrm>
            <a:off x="3241089" y="3069238"/>
            <a:ext cx="1977825" cy="275903"/>
          </a:xfrm>
          <a:prstGeom prst="rect">
            <a:avLst/>
          </a:prstGeom>
          <a:solidFill>
            <a:srgbClr val="004165"/>
          </a:solidFill>
          <a:ln>
            <a:noFill/>
          </a:ln>
        </p:spPr>
        <p:txBody>
          <a:bodyPr vert="horz" wrap="square" lIns="121915" tIns="60957" rIns="121915" bIns="60957" numCol="1" anchor="t" anchorCtr="0" compatLnSpc="1">
            <a:prstTxWarp prst="textNoShape">
              <a:avLst/>
            </a:prstTxWarp>
          </a:bodyPr>
          <a:lstStyle/>
          <a:p>
            <a:endParaRPr lang="en-GB" sz="1867" dirty="0"/>
          </a:p>
        </p:txBody>
      </p:sp>
      <p:sp>
        <p:nvSpPr>
          <p:cNvPr id="104" name="Rectangle 38">
            <a:extLst>
              <a:ext uri="{FF2B5EF4-FFF2-40B4-BE49-F238E27FC236}">
                <a16:creationId xmlns:a16="http://schemas.microsoft.com/office/drawing/2014/main" id="{A3756A77-172F-4212-BB10-1D56F5A43835}"/>
              </a:ext>
            </a:extLst>
          </p:cNvPr>
          <p:cNvSpPr>
            <a:spLocks noChangeArrowheads="1"/>
          </p:cNvSpPr>
          <p:nvPr/>
        </p:nvSpPr>
        <p:spPr bwMode="auto">
          <a:xfrm>
            <a:off x="5218913" y="3069238"/>
            <a:ext cx="152152" cy="275903"/>
          </a:xfrm>
          <a:prstGeom prst="rect">
            <a:avLst/>
          </a:prstGeom>
          <a:solidFill>
            <a:srgbClr val="0095AB"/>
          </a:solidFill>
          <a:ln>
            <a:noFill/>
          </a:ln>
          <a:extLst/>
        </p:spPr>
        <p:txBody>
          <a:bodyPr vert="horz" wrap="square" lIns="121915" tIns="60957" rIns="121915" bIns="60957" numCol="1" anchor="t" anchorCtr="0" compatLnSpc="1">
            <a:prstTxWarp prst="textNoShape">
              <a:avLst/>
            </a:prstTxWarp>
          </a:bodyPr>
          <a:lstStyle/>
          <a:p>
            <a:endParaRPr lang="en-GB" sz="1867" dirty="0"/>
          </a:p>
        </p:txBody>
      </p:sp>
      <p:sp>
        <p:nvSpPr>
          <p:cNvPr id="105" name="Rectangle 39">
            <a:extLst>
              <a:ext uri="{FF2B5EF4-FFF2-40B4-BE49-F238E27FC236}">
                <a16:creationId xmlns:a16="http://schemas.microsoft.com/office/drawing/2014/main" id="{ED4B7CB3-79C6-44A4-9248-B1E14DB995CB}"/>
              </a:ext>
            </a:extLst>
          </p:cNvPr>
          <p:cNvSpPr>
            <a:spLocks noChangeArrowheads="1"/>
          </p:cNvSpPr>
          <p:nvPr/>
        </p:nvSpPr>
        <p:spPr bwMode="auto">
          <a:xfrm>
            <a:off x="4140769" y="2673120"/>
            <a:ext cx="1825404" cy="275903"/>
          </a:xfrm>
          <a:prstGeom prst="rect">
            <a:avLst/>
          </a:prstGeom>
          <a:solidFill>
            <a:srgbClr val="0095AB"/>
          </a:solidFill>
          <a:ln>
            <a:noFill/>
          </a:ln>
          <a:extLst/>
        </p:spPr>
        <p:txBody>
          <a:bodyPr vert="horz" wrap="square" lIns="121915" tIns="60957" rIns="121915" bIns="60957" numCol="1" anchor="t" anchorCtr="0" compatLnSpc="1">
            <a:prstTxWarp prst="textNoShape">
              <a:avLst/>
            </a:prstTxWarp>
          </a:bodyPr>
          <a:lstStyle/>
          <a:p>
            <a:endParaRPr lang="en-GB" sz="1867" dirty="0"/>
          </a:p>
        </p:txBody>
      </p:sp>
      <p:sp>
        <p:nvSpPr>
          <p:cNvPr id="106" name="Rectangle 28">
            <a:extLst>
              <a:ext uri="{FF2B5EF4-FFF2-40B4-BE49-F238E27FC236}">
                <a16:creationId xmlns:a16="http://schemas.microsoft.com/office/drawing/2014/main" id="{B5CA3DAE-05FF-43DA-BA55-F749EDE68B7E}"/>
              </a:ext>
            </a:extLst>
          </p:cNvPr>
          <p:cNvSpPr>
            <a:spLocks noChangeArrowheads="1"/>
          </p:cNvSpPr>
          <p:nvPr/>
        </p:nvSpPr>
        <p:spPr bwMode="auto">
          <a:xfrm>
            <a:off x="3241089" y="2277002"/>
            <a:ext cx="2616732" cy="275903"/>
          </a:xfrm>
          <a:prstGeom prst="rect">
            <a:avLst/>
          </a:prstGeom>
          <a:solidFill>
            <a:srgbClr val="004165"/>
          </a:solidFill>
          <a:ln>
            <a:noFill/>
          </a:ln>
        </p:spPr>
        <p:txBody>
          <a:bodyPr vert="horz" wrap="square" lIns="121915" tIns="60957" rIns="121915" bIns="60957" numCol="1" anchor="t" anchorCtr="0" compatLnSpc="1">
            <a:prstTxWarp prst="textNoShape">
              <a:avLst/>
            </a:prstTxWarp>
          </a:bodyPr>
          <a:lstStyle/>
          <a:p>
            <a:endParaRPr lang="en-GB" sz="1867" dirty="0"/>
          </a:p>
        </p:txBody>
      </p:sp>
      <p:sp>
        <p:nvSpPr>
          <p:cNvPr id="107" name="Rectangle 40">
            <a:extLst>
              <a:ext uri="{FF2B5EF4-FFF2-40B4-BE49-F238E27FC236}">
                <a16:creationId xmlns:a16="http://schemas.microsoft.com/office/drawing/2014/main" id="{3770FBF7-CDB5-4422-8781-AE4078649459}"/>
              </a:ext>
            </a:extLst>
          </p:cNvPr>
          <p:cNvSpPr>
            <a:spLocks noChangeArrowheads="1"/>
          </p:cNvSpPr>
          <p:nvPr/>
        </p:nvSpPr>
        <p:spPr bwMode="auto">
          <a:xfrm>
            <a:off x="5857820" y="2277002"/>
            <a:ext cx="428563" cy="275903"/>
          </a:xfrm>
          <a:prstGeom prst="rect">
            <a:avLst/>
          </a:prstGeom>
          <a:solidFill>
            <a:srgbClr val="0095AB"/>
          </a:solidFill>
          <a:ln>
            <a:noFill/>
          </a:ln>
          <a:extLst/>
        </p:spPr>
        <p:txBody>
          <a:bodyPr vert="horz" wrap="square" lIns="121915" tIns="60957" rIns="121915" bIns="60957" numCol="1" anchor="t" anchorCtr="0" compatLnSpc="1">
            <a:prstTxWarp prst="textNoShape">
              <a:avLst/>
            </a:prstTxWarp>
          </a:bodyPr>
          <a:lstStyle/>
          <a:p>
            <a:endParaRPr lang="en-GB" sz="1867" dirty="0"/>
          </a:p>
        </p:txBody>
      </p:sp>
      <p:sp>
        <p:nvSpPr>
          <p:cNvPr id="108" name="Rectangle 30">
            <a:extLst>
              <a:ext uri="{FF2B5EF4-FFF2-40B4-BE49-F238E27FC236}">
                <a16:creationId xmlns:a16="http://schemas.microsoft.com/office/drawing/2014/main" id="{2BDCAD0D-807E-4C1A-A502-6563072AFAF5}"/>
              </a:ext>
            </a:extLst>
          </p:cNvPr>
          <p:cNvSpPr>
            <a:spLocks noChangeArrowheads="1"/>
          </p:cNvSpPr>
          <p:nvPr/>
        </p:nvSpPr>
        <p:spPr bwMode="auto">
          <a:xfrm>
            <a:off x="3241090" y="1880884"/>
            <a:ext cx="3706177" cy="275903"/>
          </a:xfrm>
          <a:prstGeom prst="rect">
            <a:avLst/>
          </a:prstGeom>
          <a:solidFill>
            <a:srgbClr val="004165"/>
          </a:solidFill>
          <a:ln>
            <a:noFill/>
          </a:ln>
        </p:spPr>
        <p:txBody>
          <a:bodyPr vert="horz" wrap="square" lIns="121915" tIns="60957" rIns="121915" bIns="60957" numCol="1" anchor="t" anchorCtr="0" compatLnSpc="1">
            <a:prstTxWarp prst="textNoShape">
              <a:avLst/>
            </a:prstTxWarp>
          </a:bodyPr>
          <a:lstStyle/>
          <a:p>
            <a:endParaRPr lang="en-GB" sz="1867" dirty="0"/>
          </a:p>
        </p:txBody>
      </p:sp>
      <p:sp>
        <p:nvSpPr>
          <p:cNvPr id="109" name="Rectangle 41">
            <a:extLst>
              <a:ext uri="{FF2B5EF4-FFF2-40B4-BE49-F238E27FC236}">
                <a16:creationId xmlns:a16="http://schemas.microsoft.com/office/drawing/2014/main" id="{39AE60EB-37CD-455E-9DD6-9EA207551A3E}"/>
              </a:ext>
            </a:extLst>
          </p:cNvPr>
          <p:cNvSpPr>
            <a:spLocks noChangeArrowheads="1"/>
          </p:cNvSpPr>
          <p:nvPr/>
        </p:nvSpPr>
        <p:spPr bwMode="auto">
          <a:xfrm>
            <a:off x="6947267" y="1880884"/>
            <a:ext cx="2524552" cy="275903"/>
          </a:xfrm>
          <a:prstGeom prst="rect">
            <a:avLst/>
          </a:prstGeom>
          <a:solidFill>
            <a:srgbClr val="0095AB"/>
          </a:solidFill>
          <a:ln>
            <a:noFill/>
          </a:ln>
          <a:extLst/>
        </p:spPr>
        <p:txBody>
          <a:bodyPr vert="horz" wrap="square" lIns="121915" tIns="60957" rIns="121915" bIns="60957" numCol="1" anchor="t" anchorCtr="0" compatLnSpc="1">
            <a:prstTxWarp prst="textNoShape">
              <a:avLst/>
            </a:prstTxWarp>
          </a:bodyPr>
          <a:lstStyle/>
          <a:p>
            <a:endParaRPr lang="en-GB" sz="1867" dirty="0"/>
          </a:p>
        </p:txBody>
      </p:sp>
      <p:sp>
        <p:nvSpPr>
          <p:cNvPr id="110" name="Rectangle 18">
            <a:extLst>
              <a:ext uri="{FF2B5EF4-FFF2-40B4-BE49-F238E27FC236}">
                <a16:creationId xmlns:a16="http://schemas.microsoft.com/office/drawing/2014/main" id="{3ABDA36A-4AAA-4195-8813-17BB7312DA42}"/>
              </a:ext>
            </a:extLst>
          </p:cNvPr>
          <p:cNvSpPr>
            <a:spLocks noChangeArrowheads="1"/>
          </p:cNvSpPr>
          <p:nvPr/>
        </p:nvSpPr>
        <p:spPr bwMode="auto">
          <a:xfrm>
            <a:off x="3241090" y="4257591"/>
            <a:ext cx="496893" cy="275903"/>
          </a:xfrm>
          <a:prstGeom prst="rect">
            <a:avLst/>
          </a:prstGeom>
          <a:solidFill>
            <a:srgbClr val="004165"/>
          </a:solidFill>
          <a:ln>
            <a:noFill/>
          </a:ln>
        </p:spPr>
        <p:txBody>
          <a:bodyPr vert="horz" wrap="square" lIns="121915" tIns="60957" rIns="121915" bIns="60957" numCol="1" anchor="t" anchorCtr="0" compatLnSpc="1">
            <a:prstTxWarp prst="textNoShape">
              <a:avLst/>
            </a:prstTxWarp>
          </a:bodyPr>
          <a:lstStyle/>
          <a:p>
            <a:endParaRPr lang="en-GB" sz="1867" dirty="0"/>
          </a:p>
        </p:txBody>
      </p:sp>
      <p:sp>
        <p:nvSpPr>
          <p:cNvPr id="111" name="Rectangle 35">
            <a:extLst>
              <a:ext uri="{FF2B5EF4-FFF2-40B4-BE49-F238E27FC236}">
                <a16:creationId xmlns:a16="http://schemas.microsoft.com/office/drawing/2014/main" id="{0204B885-35B8-43CE-AF27-591FD70404B4}"/>
              </a:ext>
            </a:extLst>
          </p:cNvPr>
          <p:cNvSpPr>
            <a:spLocks noChangeArrowheads="1"/>
          </p:cNvSpPr>
          <p:nvPr/>
        </p:nvSpPr>
        <p:spPr bwMode="auto">
          <a:xfrm>
            <a:off x="3737983" y="4257591"/>
            <a:ext cx="759927" cy="275903"/>
          </a:xfrm>
          <a:prstGeom prst="rect">
            <a:avLst/>
          </a:prstGeom>
          <a:solidFill>
            <a:srgbClr val="0095AB"/>
          </a:solidFill>
          <a:ln>
            <a:noFill/>
          </a:ln>
          <a:extLst/>
        </p:spPr>
        <p:txBody>
          <a:bodyPr vert="horz" wrap="square" lIns="121915" tIns="60957" rIns="121915" bIns="60957" numCol="1" anchor="t" anchorCtr="0" compatLnSpc="1">
            <a:prstTxWarp prst="textNoShape">
              <a:avLst/>
            </a:prstTxWarp>
          </a:bodyPr>
          <a:lstStyle/>
          <a:p>
            <a:endParaRPr lang="en-GB" sz="1867" dirty="0"/>
          </a:p>
        </p:txBody>
      </p:sp>
      <p:sp>
        <p:nvSpPr>
          <p:cNvPr id="112" name="Rectangle 52">
            <a:extLst>
              <a:ext uri="{FF2B5EF4-FFF2-40B4-BE49-F238E27FC236}">
                <a16:creationId xmlns:a16="http://schemas.microsoft.com/office/drawing/2014/main" id="{E4FA3347-651C-444A-B27F-0AE69EBE92EF}"/>
              </a:ext>
            </a:extLst>
          </p:cNvPr>
          <p:cNvSpPr>
            <a:spLocks noChangeArrowheads="1"/>
          </p:cNvSpPr>
          <p:nvPr/>
        </p:nvSpPr>
        <p:spPr bwMode="auto">
          <a:xfrm>
            <a:off x="2584515" y="4263669"/>
            <a:ext cx="563872"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1219110"/>
            <a:r>
              <a:rPr lang="en-US" altLang="en-US" sz="1867" dirty="0">
                <a:latin typeface="+mn-lt"/>
              </a:rPr>
              <a:t>Africa</a:t>
            </a:r>
          </a:p>
        </p:txBody>
      </p:sp>
      <p:sp>
        <p:nvSpPr>
          <p:cNvPr id="113" name="Rectangle 53">
            <a:extLst>
              <a:ext uri="{FF2B5EF4-FFF2-40B4-BE49-F238E27FC236}">
                <a16:creationId xmlns:a16="http://schemas.microsoft.com/office/drawing/2014/main" id="{9DE4B750-7961-4CF6-A990-3738FD00567F}"/>
              </a:ext>
            </a:extLst>
          </p:cNvPr>
          <p:cNvSpPr>
            <a:spLocks noChangeArrowheads="1"/>
          </p:cNvSpPr>
          <p:nvPr/>
        </p:nvSpPr>
        <p:spPr bwMode="auto">
          <a:xfrm>
            <a:off x="1721200" y="3471545"/>
            <a:ext cx="1427186"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1219110"/>
            <a:r>
              <a:rPr lang="en-US" altLang="en-US" sz="1867" dirty="0">
                <a:latin typeface="+mn-lt"/>
              </a:rPr>
              <a:t>Southeast Asia</a:t>
            </a:r>
          </a:p>
        </p:txBody>
      </p:sp>
      <p:sp>
        <p:nvSpPr>
          <p:cNvPr id="114" name="Rectangle 55">
            <a:extLst>
              <a:ext uri="{FF2B5EF4-FFF2-40B4-BE49-F238E27FC236}">
                <a16:creationId xmlns:a16="http://schemas.microsoft.com/office/drawing/2014/main" id="{1FE7EF9B-FCEE-4573-89B1-DD86034B13DA}"/>
              </a:ext>
            </a:extLst>
          </p:cNvPr>
          <p:cNvSpPr>
            <a:spLocks noChangeArrowheads="1"/>
          </p:cNvSpPr>
          <p:nvPr/>
        </p:nvSpPr>
        <p:spPr bwMode="auto">
          <a:xfrm>
            <a:off x="1576482" y="3075483"/>
            <a:ext cx="1571904"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1219110"/>
            <a:r>
              <a:rPr lang="en-US" altLang="en-US" sz="1867" dirty="0">
                <a:latin typeface="+mn-lt"/>
              </a:rPr>
              <a:t>European Union</a:t>
            </a:r>
          </a:p>
        </p:txBody>
      </p:sp>
      <p:sp>
        <p:nvSpPr>
          <p:cNvPr id="115" name="Rectangle 56">
            <a:extLst>
              <a:ext uri="{FF2B5EF4-FFF2-40B4-BE49-F238E27FC236}">
                <a16:creationId xmlns:a16="http://schemas.microsoft.com/office/drawing/2014/main" id="{349C8F04-9C8C-44D1-B1AA-6B34BE7CB7A6}"/>
              </a:ext>
            </a:extLst>
          </p:cNvPr>
          <p:cNvSpPr>
            <a:spLocks noChangeArrowheads="1"/>
          </p:cNvSpPr>
          <p:nvPr/>
        </p:nvSpPr>
        <p:spPr bwMode="auto">
          <a:xfrm>
            <a:off x="2667486" y="2679421"/>
            <a:ext cx="480901"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1219110"/>
            <a:r>
              <a:rPr lang="en-US" altLang="en-US" sz="1867" dirty="0">
                <a:latin typeface="+mn-lt"/>
              </a:rPr>
              <a:t>India</a:t>
            </a:r>
          </a:p>
        </p:txBody>
      </p:sp>
      <p:sp>
        <p:nvSpPr>
          <p:cNvPr id="116" name="Rectangle 57">
            <a:extLst>
              <a:ext uri="{FF2B5EF4-FFF2-40B4-BE49-F238E27FC236}">
                <a16:creationId xmlns:a16="http://schemas.microsoft.com/office/drawing/2014/main" id="{8046F367-ABBF-4E8D-B1C1-B9C9BC4C129A}"/>
              </a:ext>
            </a:extLst>
          </p:cNvPr>
          <p:cNvSpPr>
            <a:spLocks noChangeArrowheads="1"/>
          </p:cNvSpPr>
          <p:nvPr/>
        </p:nvSpPr>
        <p:spPr bwMode="auto">
          <a:xfrm>
            <a:off x="1849055" y="2283357"/>
            <a:ext cx="129933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1219110"/>
            <a:r>
              <a:rPr lang="en-US" altLang="en-US" sz="1867" dirty="0">
                <a:latin typeface="+mn-lt"/>
              </a:rPr>
              <a:t>United States</a:t>
            </a:r>
          </a:p>
        </p:txBody>
      </p:sp>
      <p:sp>
        <p:nvSpPr>
          <p:cNvPr id="117" name="Rectangle 58">
            <a:extLst>
              <a:ext uri="{FF2B5EF4-FFF2-40B4-BE49-F238E27FC236}">
                <a16:creationId xmlns:a16="http://schemas.microsoft.com/office/drawing/2014/main" id="{EDCDD34E-C55B-4F97-B5FC-FB6AC064B0D1}"/>
              </a:ext>
            </a:extLst>
          </p:cNvPr>
          <p:cNvSpPr>
            <a:spLocks noChangeArrowheads="1"/>
          </p:cNvSpPr>
          <p:nvPr/>
        </p:nvSpPr>
        <p:spPr bwMode="auto">
          <a:xfrm>
            <a:off x="2600160" y="1887293"/>
            <a:ext cx="548227"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1219110"/>
            <a:r>
              <a:rPr lang="en-US" altLang="en-US" sz="1867" dirty="0">
                <a:latin typeface="+mn-lt"/>
              </a:rPr>
              <a:t>China</a:t>
            </a:r>
          </a:p>
        </p:txBody>
      </p:sp>
      <p:sp>
        <p:nvSpPr>
          <p:cNvPr id="118" name="Rectangle 59">
            <a:extLst>
              <a:ext uri="{FF2B5EF4-FFF2-40B4-BE49-F238E27FC236}">
                <a16:creationId xmlns:a16="http://schemas.microsoft.com/office/drawing/2014/main" id="{709F2036-14E4-492B-BD18-D4BD16722505}"/>
              </a:ext>
            </a:extLst>
          </p:cNvPr>
          <p:cNvSpPr>
            <a:spLocks noChangeArrowheads="1"/>
          </p:cNvSpPr>
          <p:nvPr/>
        </p:nvSpPr>
        <p:spPr bwMode="auto">
          <a:xfrm>
            <a:off x="9072578" y="4905895"/>
            <a:ext cx="455253"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1219110"/>
            <a:r>
              <a:rPr lang="en-US" altLang="en-US" sz="1867" dirty="0">
                <a:latin typeface="+mn-lt"/>
              </a:rPr>
              <a:t>TWh</a:t>
            </a:r>
          </a:p>
        </p:txBody>
      </p:sp>
      <p:sp>
        <p:nvSpPr>
          <p:cNvPr id="119" name="Rectangle 60">
            <a:extLst>
              <a:ext uri="{FF2B5EF4-FFF2-40B4-BE49-F238E27FC236}">
                <a16:creationId xmlns:a16="http://schemas.microsoft.com/office/drawing/2014/main" id="{D8EF68BE-C013-4357-AA05-C56F1E09BA6B}"/>
              </a:ext>
            </a:extLst>
          </p:cNvPr>
          <p:cNvSpPr>
            <a:spLocks noChangeArrowheads="1"/>
          </p:cNvSpPr>
          <p:nvPr/>
        </p:nvSpPr>
        <p:spPr bwMode="auto">
          <a:xfrm>
            <a:off x="4991599" y="1276565"/>
            <a:ext cx="108361" cy="105059"/>
          </a:xfrm>
          <a:prstGeom prst="rect">
            <a:avLst/>
          </a:prstGeom>
          <a:solidFill>
            <a:srgbClr val="004165"/>
          </a:solidFill>
          <a:ln>
            <a:noFill/>
          </a:ln>
        </p:spPr>
        <p:txBody>
          <a:bodyPr vert="horz" wrap="square" lIns="121915" tIns="60957" rIns="121915" bIns="60957" numCol="1" anchor="t" anchorCtr="0" compatLnSpc="1">
            <a:prstTxWarp prst="textNoShape">
              <a:avLst/>
            </a:prstTxWarp>
          </a:bodyPr>
          <a:lstStyle/>
          <a:p>
            <a:endParaRPr lang="en-GB" sz="1867" dirty="0"/>
          </a:p>
        </p:txBody>
      </p:sp>
      <p:sp>
        <p:nvSpPr>
          <p:cNvPr id="120" name="Rectangle 62">
            <a:extLst>
              <a:ext uri="{FF2B5EF4-FFF2-40B4-BE49-F238E27FC236}">
                <a16:creationId xmlns:a16="http://schemas.microsoft.com/office/drawing/2014/main" id="{EC4B5105-A80F-471C-9646-D0EC1535A2F5}"/>
              </a:ext>
            </a:extLst>
          </p:cNvPr>
          <p:cNvSpPr>
            <a:spLocks noChangeArrowheads="1"/>
          </p:cNvSpPr>
          <p:nvPr/>
        </p:nvSpPr>
        <p:spPr bwMode="auto">
          <a:xfrm>
            <a:off x="5183024" y="1197991"/>
            <a:ext cx="487313"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10"/>
            <a:r>
              <a:rPr lang="en-US" altLang="en-US" sz="1867" dirty="0">
                <a:latin typeface="+mn-lt"/>
              </a:rPr>
              <a:t>2016</a:t>
            </a:r>
          </a:p>
        </p:txBody>
      </p:sp>
      <p:grpSp>
        <p:nvGrpSpPr>
          <p:cNvPr id="121" name="Group 120">
            <a:extLst>
              <a:ext uri="{FF2B5EF4-FFF2-40B4-BE49-F238E27FC236}">
                <a16:creationId xmlns:a16="http://schemas.microsoft.com/office/drawing/2014/main" id="{BC6AAFB6-9854-401B-B2F5-48B523AFF5D3}"/>
              </a:ext>
            </a:extLst>
          </p:cNvPr>
          <p:cNvGrpSpPr/>
          <p:nvPr/>
        </p:nvGrpSpPr>
        <p:grpSpPr>
          <a:xfrm>
            <a:off x="5961729" y="1185476"/>
            <a:ext cx="1725244" cy="287323"/>
            <a:chOff x="7306831" y="2405896"/>
            <a:chExt cx="1318277" cy="226450"/>
          </a:xfrm>
        </p:grpSpPr>
        <p:sp>
          <p:nvSpPr>
            <p:cNvPr id="122" name="Rectangle 63">
              <a:extLst>
                <a:ext uri="{FF2B5EF4-FFF2-40B4-BE49-F238E27FC236}">
                  <a16:creationId xmlns:a16="http://schemas.microsoft.com/office/drawing/2014/main" id="{DD7BA741-68CE-4715-86CB-C4D73D196D44}"/>
                </a:ext>
              </a:extLst>
            </p:cNvPr>
            <p:cNvSpPr>
              <a:spLocks noChangeArrowheads="1"/>
            </p:cNvSpPr>
            <p:nvPr/>
          </p:nvSpPr>
          <p:spPr bwMode="auto">
            <a:xfrm>
              <a:off x="7306831" y="2487846"/>
              <a:ext cx="82800" cy="82800"/>
            </a:xfrm>
            <a:prstGeom prst="rect">
              <a:avLst/>
            </a:prstGeom>
            <a:solidFill>
              <a:srgbClr val="0095A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1867" dirty="0"/>
            </a:p>
          </p:txBody>
        </p:sp>
        <p:sp>
          <p:nvSpPr>
            <p:cNvPr id="123" name="Rectangle 64">
              <a:extLst>
                <a:ext uri="{FF2B5EF4-FFF2-40B4-BE49-F238E27FC236}">
                  <a16:creationId xmlns:a16="http://schemas.microsoft.com/office/drawing/2014/main" id="{00D3BF49-787F-4434-8E68-B8CEFD7CA927}"/>
                </a:ext>
              </a:extLst>
            </p:cNvPr>
            <p:cNvSpPr>
              <a:spLocks noChangeArrowheads="1"/>
            </p:cNvSpPr>
            <p:nvPr/>
          </p:nvSpPr>
          <p:spPr bwMode="auto">
            <a:xfrm>
              <a:off x="7453102" y="2405896"/>
              <a:ext cx="1172006" cy="22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10"/>
              <a:r>
                <a:rPr lang="en-US" altLang="en-US" sz="1867" dirty="0">
                  <a:latin typeface="+mn-lt"/>
                </a:rPr>
                <a:t>Growth to 2040</a:t>
              </a:r>
            </a:p>
          </p:txBody>
        </p:sp>
      </p:grpSp>
      <p:sp>
        <p:nvSpPr>
          <p:cNvPr id="124" name="Line 42">
            <a:extLst>
              <a:ext uri="{FF2B5EF4-FFF2-40B4-BE49-F238E27FC236}">
                <a16:creationId xmlns:a16="http://schemas.microsoft.com/office/drawing/2014/main" id="{BE412554-FB84-47F8-BE44-462DDB94047F}"/>
              </a:ext>
            </a:extLst>
          </p:cNvPr>
          <p:cNvSpPr>
            <a:spLocks noChangeShapeType="1"/>
          </p:cNvSpPr>
          <p:nvPr/>
        </p:nvSpPr>
        <p:spPr bwMode="auto">
          <a:xfrm>
            <a:off x="3241089" y="1848277"/>
            <a:ext cx="0" cy="2738560"/>
          </a:xfrm>
          <a:prstGeom prst="line">
            <a:avLst/>
          </a:prstGeom>
          <a:noFill/>
          <a:ln w="952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121915" tIns="60957" rIns="121915" bIns="60957" numCol="1" anchor="t" anchorCtr="0" compatLnSpc="1">
            <a:prstTxWarp prst="textNoShape">
              <a:avLst/>
            </a:prstTxWarp>
          </a:bodyPr>
          <a:lstStyle/>
          <a:p>
            <a:endParaRPr lang="en-GB" sz="1867" dirty="0"/>
          </a:p>
        </p:txBody>
      </p:sp>
      <p:sp>
        <p:nvSpPr>
          <p:cNvPr id="139" name="Text Placeholder 3">
            <a:extLst>
              <a:ext uri="{FF2B5EF4-FFF2-40B4-BE49-F238E27FC236}">
                <a16:creationId xmlns:a16="http://schemas.microsoft.com/office/drawing/2014/main" id="{8E42F79C-95F3-4704-860D-A064AE2B551B}"/>
              </a:ext>
            </a:extLst>
          </p:cNvPr>
          <p:cNvSpPr txBox="1">
            <a:spLocks/>
          </p:cNvSpPr>
          <p:nvPr/>
        </p:nvSpPr>
        <p:spPr>
          <a:xfrm>
            <a:off x="145606" y="5193218"/>
            <a:ext cx="12192000" cy="728473"/>
          </a:xfrm>
          <a:prstGeom prst="rect">
            <a:avLst/>
          </a:prstGeom>
        </p:spPr>
        <p:txBody>
          <a:bodyPr lIns="143992" tIns="60957" rIns="143992" bIns="60957" anchor="ctr"/>
          <a:lstStyle>
            <a:lvl1pPr marL="215990" indent="-215990" algn="ctr" rtl="0" eaLnBrk="0" fontAlgn="base" hangingPunct="0">
              <a:spcBef>
                <a:spcPct val="0"/>
              </a:spcBef>
              <a:spcAft>
                <a:spcPct val="0"/>
              </a:spcAft>
              <a:buClr>
                <a:srgbClr val="FFC000"/>
              </a:buClr>
              <a:buSzPct val="80000"/>
              <a:buFontTx/>
              <a:buNone/>
              <a:defRPr lang="en-GB" sz="1800" b="0" i="1" kern="1200" dirty="0" smtClean="0">
                <a:solidFill>
                  <a:srgbClr val="C00000"/>
                </a:solidFill>
                <a:latin typeface="Segoe UI" charset="0"/>
                <a:ea typeface="Segoe UI" charset="0"/>
                <a:cs typeface="Segoe UI" charset="0"/>
              </a:defRPr>
            </a:lvl1pPr>
            <a:lvl2pPr marL="539974" indent="-179992" algn="l" rtl="0" eaLnBrk="1" fontAlgn="base" hangingPunct="1">
              <a:spcBef>
                <a:spcPts val="500"/>
              </a:spcBef>
              <a:spcAft>
                <a:spcPct val="0"/>
              </a:spcAft>
              <a:buClr>
                <a:srgbClr val="FFC000"/>
              </a:buClr>
              <a:buSzPct val="80000"/>
              <a:buFont typeface="Wingdings" pitchFamily="2" charset="2"/>
              <a:buChar char=""/>
              <a:defRPr sz="1800" i="1" kern="1200">
                <a:solidFill>
                  <a:srgbClr val="5F5F5F"/>
                </a:solidFill>
                <a:latin typeface="Segoe UI" charset="0"/>
                <a:ea typeface="Segoe UI" charset="0"/>
                <a:cs typeface="Segoe UI" charset="0"/>
              </a:defRPr>
            </a:lvl2pPr>
            <a:lvl3pPr marL="1142944" indent="-228588"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20" indent="-228588"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297" indent="-228588"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endParaRPr lang="en-US" sz="2133" spc="-13" dirty="0">
              <a:latin typeface="+mn-lt"/>
            </a:endParaRPr>
          </a:p>
          <a:p>
            <a:pPr marL="0" indent="0"/>
            <a:r>
              <a:rPr lang="en-US" sz="2133" spc="-13" dirty="0">
                <a:solidFill>
                  <a:srgbClr val="0095AB"/>
                </a:solidFill>
                <a:latin typeface="+mn-lt"/>
              </a:rPr>
              <a:t>while China adds the equivalent of today’s United States</a:t>
            </a:r>
          </a:p>
        </p:txBody>
      </p:sp>
      <p:sp>
        <p:nvSpPr>
          <p:cNvPr id="141" name="TextBox 140">
            <a:extLst>
              <a:ext uri="{FF2B5EF4-FFF2-40B4-BE49-F238E27FC236}">
                <a16:creationId xmlns:a16="http://schemas.microsoft.com/office/drawing/2014/main" id="{58E9A29B-01AF-4366-BC51-D9BA61595AD9}"/>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Data source: IEA</a:t>
            </a:r>
          </a:p>
        </p:txBody>
      </p:sp>
      <p:sp>
        <p:nvSpPr>
          <p:cNvPr id="49" name="TextBox 48">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35416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ipe(left)">
                                      <p:cBhvr>
                                        <p:cTn id="7" dur="10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xEl>
                                              <p:pRg st="0" end="0"/>
                                            </p:txEl>
                                          </p:spTgt>
                                        </p:tgtEl>
                                        <p:attrNameLst>
                                          <p:attrName>style.visibility</p:attrName>
                                        </p:attrNameLst>
                                      </p:cBhvr>
                                      <p:to>
                                        <p:strVal val="visible"/>
                                      </p:to>
                                    </p:set>
                                    <p:animEffect transition="in" filter="fade">
                                      <p:cBhvr>
                                        <p:cTn id="10" dur="500"/>
                                        <p:tgtEl>
                                          <p:spTgt spid="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wipe(left)">
                                      <p:cBhvr>
                                        <p:cTn id="15" dur="1000"/>
                                        <p:tgtEl>
                                          <p:spTgt spid="10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fade">
                                      <p:cBhvr>
                                        <p:cTn id="18"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build="p"/>
      <p:bldP spid="105" grpId="0" animBg="1"/>
      <p:bldP spid="109" grpId="0" animBg="1"/>
      <p:bldP spid="1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3" name="Title 1">
            <a:extLst>
              <a:ext uri="{FF2B5EF4-FFF2-40B4-BE49-F238E27FC236}">
                <a16:creationId xmlns:a16="http://schemas.microsoft.com/office/drawing/2014/main" id="{C79B28E7-290A-46AB-A1AA-556CD18B8678}"/>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mn-lt"/>
                <a:ea typeface="+mj-ea"/>
                <a:cs typeface="+mj-cs"/>
              </a:rPr>
              <a:t>Electricity is the Largest End Use of Energy Generation </a:t>
            </a:r>
            <a:br>
              <a:rPr kumimoji="0" lang="en-US" sz="3200" b="1" i="0" u="none" strike="noStrike" kern="1200" cap="none" spc="0" normalizeH="0" baseline="0" noProof="0" dirty="0">
                <a:ln>
                  <a:noFill/>
                </a:ln>
                <a:solidFill>
                  <a:srgbClr val="5B9BD5"/>
                </a:solidFill>
                <a:effectLst/>
                <a:uLnTx/>
                <a:uFillTx/>
                <a:latin typeface="+mn-lt"/>
                <a:ea typeface="+mj-ea"/>
                <a:cs typeface="+mj-cs"/>
              </a:rPr>
            </a:br>
            <a:endParaRPr kumimoji="0" lang="en-US" sz="3200" b="1" i="0" u="none" strike="noStrike" kern="1200" cap="none" spc="0" normalizeH="0" baseline="0" noProof="0" dirty="0">
              <a:ln>
                <a:noFill/>
              </a:ln>
              <a:solidFill>
                <a:srgbClr val="5B9BD5"/>
              </a:solidFill>
              <a:effectLst/>
              <a:uLnTx/>
              <a:uFillTx/>
              <a:latin typeface="+mn-lt"/>
              <a:ea typeface="+mj-ea"/>
              <a:cs typeface="+mj-cs"/>
            </a:endParaRPr>
          </a:p>
        </p:txBody>
      </p:sp>
      <p:graphicFrame>
        <p:nvGraphicFramePr>
          <p:cNvPr id="16" name="Chart 15">
            <a:extLst>
              <a:ext uri="{FF2B5EF4-FFF2-40B4-BE49-F238E27FC236}">
                <a16:creationId xmlns:a16="http://schemas.microsoft.com/office/drawing/2014/main" id="{CDE17734-1732-47B5-B625-8810319E8F00}"/>
              </a:ext>
            </a:extLst>
          </p:cNvPr>
          <p:cNvGraphicFramePr>
            <a:graphicFrameLocks/>
          </p:cNvGraphicFramePr>
          <p:nvPr>
            <p:extLst>
              <p:ext uri="{D42A27DB-BD31-4B8C-83A1-F6EECF244321}">
                <p14:modId xmlns:p14="http://schemas.microsoft.com/office/powerpoint/2010/main" val="2511926626"/>
              </p:ext>
            </p:extLst>
          </p:nvPr>
        </p:nvGraphicFramePr>
        <p:xfrm>
          <a:off x="6080457" y="1239369"/>
          <a:ext cx="5957888" cy="4725017"/>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 Placeholder 4">
            <a:extLst>
              <a:ext uri="{FF2B5EF4-FFF2-40B4-BE49-F238E27FC236}">
                <a16:creationId xmlns:a16="http://schemas.microsoft.com/office/drawing/2014/main" id="{FBB8C603-BC7B-482C-82D0-1356B375870A}"/>
              </a:ext>
            </a:extLst>
          </p:cNvPr>
          <p:cNvSpPr txBox="1">
            <a:spLocks/>
          </p:cNvSpPr>
          <p:nvPr/>
        </p:nvSpPr>
        <p:spPr>
          <a:xfrm>
            <a:off x="5989016" y="893614"/>
            <a:ext cx="5242560" cy="548640"/>
          </a:xfrm>
          <a:prstGeom prst="rect">
            <a:avLst/>
          </a:prstGeom>
        </p:spPr>
        <p:txBody>
          <a:bodyPr/>
          <a:lstStyle>
            <a:lvl1pPr marL="342900" indent="-342900" algn="l" rtl="0" eaLnBrk="1" fontAlgn="base" hangingPunct="1">
              <a:spcBef>
                <a:spcPct val="20000"/>
              </a:spcBef>
              <a:spcAft>
                <a:spcPct val="0"/>
              </a:spcAft>
              <a:defRPr sz="2200" b="1" kern="1200">
                <a:solidFill>
                  <a:schemeClr val="tx2"/>
                </a:solidFill>
                <a:latin typeface="+mn-lt"/>
                <a:ea typeface="+mn-ea"/>
                <a:cs typeface="+mn-cs"/>
              </a:defRPr>
            </a:lvl1pPr>
            <a:lvl2pPr marL="742950" indent="-285750" algn="l" rtl="0" eaLnBrk="1" fontAlgn="base" hangingPunct="1">
              <a:lnSpc>
                <a:spcPct val="90000"/>
              </a:lnSpc>
              <a:spcBef>
                <a:spcPct val="40000"/>
              </a:spcBef>
              <a:spcAft>
                <a:spcPct val="0"/>
              </a:spcAft>
              <a:buFont typeface="Times" panose="02020603050405020304" pitchFamily="18"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Char char="o"/>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200" b="1" kern="1200">
                <a:solidFill>
                  <a:schemeClr val="tx1"/>
                </a:solidFill>
                <a:latin typeface="+mn-lt"/>
                <a:ea typeface="+mn-ea"/>
                <a:cs typeface="+mn-cs"/>
              </a:defRPr>
            </a:lvl4pPr>
            <a:lvl5pPr marL="2057400" indent="-228600" algn="l" rtl="0" eaLnBrk="1" fontAlgn="base" hangingPunct="1">
              <a:spcBef>
                <a:spcPct val="20000"/>
              </a:spcBef>
              <a:spcAft>
                <a:spcPct val="0"/>
              </a:spcAft>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003D65"/>
                </a:solidFill>
              </a:rPr>
              <a:t>World energy consumption by end-use</a:t>
            </a:r>
          </a:p>
          <a:p>
            <a:r>
              <a:rPr lang="en-US" sz="1600" b="0" dirty="0">
                <a:solidFill>
                  <a:schemeClr val="tx1">
                    <a:lumMod val="65000"/>
                    <a:lumOff val="35000"/>
                  </a:schemeClr>
                </a:solidFill>
              </a:rPr>
              <a:t>Quadrillion Btu</a:t>
            </a:r>
          </a:p>
        </p:txBody>
      </p:sp>
      <p:sp>
        <p:nvSpPr>
          <p:cNvPr id="12" name="Text Placeholder 2">
            <a:extLst>
              <a:ext uri="{FF2B5EF4-FFF2-40B4-BE49-F238E27FC236}">
                <a16:creationId xmlns:a16="http://schemas.microsoft.com/office/drawing/2014/main" id="{63F63758-0BF5-436B-8EA9-60B08BB2C286}"/>
              </a:ext>
            </a:extLst>
          </p:cNvPr>
          <p:cNvSpPr txBox="1">
            <a:spLocks/>
          </p:cNvSpPr>
          <p:nvPr/>
        </p:nvSpPr>
        <p:spPr>
          <a:xfrm>
            <a:off x="997118" y="846485"/>
            <a:ext cx="3994781" cy="399600"/>
          </a:xfrm>
          <a:prstGeom prst="rect">
            <a:avLst/>
          </a:prstGeom>
        </p:spPr>
        <p:txBody>
          <a:bodyPr lIns="143992" tIns="60957" rIns="143992" bIns="60957"/>
          <a:lstStyle>
            <a:lvl1pPr marL="216000" indent="-216000" algn="ctr" rtl="0" eaLnBrk="0" fontAlgn="base" hangingPunct="0">
              <a:spcBef>
                <a:spcPct val="0"/>
              </a:spcBef>
              <a:spcAft>
                <a:spcPct val="0"/>
              </a:spcAft>
              <a:buClr>
                <a:srgbClr val="FFC000"/>
              </a:buClr>
              <a:buSzPct val="80000"/>
              <a:buFontTx/>
              <a:buNone/>
              <a:defRPr lang="en-GB" sz="2000" b="0" kern="1200" dirty="0" smtClean="0">
                <a:solidFill>
                  <a:srgbClr val="5F5F5F"/>
                </a:solidFill>
                <a:latin typeface="Segoe UI" charset="0"/>
                <a:ea typeface="Segoe UI" charset="0"/>
                <a:cs typeface="Segoe UI" charset="0"/>
              </a:defRPr>
            </a:lvl1pPr>
            <a:lvl2pPr marL="540000" indent="-180000" algn="l" rtl="0" eaLnBrk="1" fontAlgn="base" hangingPunct="1">
              <a:spcBef>
                <a:spcPts val="500"/>
              </a:spcBef>
              <a:spcAft>
                <a:spcPct val="0"/>
              </a:spcAft>
              <a:buClr>
                <a:srgbClr val="FFC000"/>
              </a:buClr>
              <a:buSzPct val="80000"/>
              <a:buFont typeface="Wingdings" pitchFamily="2" charset="2"/>
              <a:buChar char=""/>
              <a:defRPr sz="1800" i="1" kern="1200">
                <a:solidFill>
                  <a:srgbClr val="5F5F5F"/>
                </a:solidFill>
                <a:latin typeface="Segoe UI" charset="0"/>
                <a:ea typeface="Segoe UI" charset="0"/>
                <a:cs typeface="Segoe UI"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solidFill>
                  <a:srgbClr val="004165"/>
                </a:solidFill>
                <a:latin typeface="+mn-lt"/>
              </a:rPr>
              <a:t>Sources of global </a:t>
            </a:r>
            <a:br>
              <a:rPr lang="en-US" sz="1600" b="1" dirty="0">
                <a:solidFill>
                  <a:srgbClr val="004165"/>
                </a:solidFill>
                <a:latin typeface="+mn-lt"/>
              </a:rPr>
            </a:br>
            <a:r>
              <a:rPr lang="en-US" sz="1600" b="1" dirty="0">
                <a:solidFill>
                  <a:srgbClr val="004165"/>
                </a:solidFill>
                <a:latin typeface="+mn-lt"/>
              </a:rPr>
              <a:t>electricity demand growth</a:t>
            </a:r>
          </a:p>
        </p:txBody>
      </p:sp>
      <p:grpSp>
        <p:nvGrpSpPr>
          <p:cNvPr id="19" name="Group 5">
            <a:extLst>
              <a:ext uri="{FF2B5EF4-FFF2-40B4-BE49-F238E27FC236}">
                <a16:creationId xmlns:a16="http://schemas.microsoft.com/office/drawing/2014/main" id="{9753B696-C0DF-4F30-A3A9-ECDC26815140}"/>
              </a:ext>
            </a:extLst>
          </p:cNvPr>
          <p:cNvGrpSpPr>
            <a:grpSpLocks noChangeAspect="1"/>
          </p:cNvGrpSpPr>
          <p:nvPr/>
        </p:nvGrpSpPr>
        <p:grpSpPr bwMode="auto">
          <a:xfrm>
            <a:off x="1014908" y="1696159"/>
            <a:ext cx="4085234" cy="3836326"/>
            <a:chOff x="4198" y="1094"/>
            <a:chExt cx="1313" cy="1233"/>
          </a:xfrm>
        </p:grpSpPr>
        <p:sp>
          <p:nvSpPr>
            <p:cNvPr id="20" name="Freeform 6">
              <a:extLst>
                <a:ext uri="{FF2B5EF4-FFF2-40B4-BE49-F238E27FC236}">
                  <a16:creationId xmlns:a16="http://schemas.microsoft.com/office/drawing/2014/main" id="{0C1EF204-FA6A-4F6E-BE37-CFEED9A8D739}"/>
                </a:ext>
              </a:extLst>
            </p:cNvPr>
            <p:cNvSpPr>
              <a:spLocks/>
            </p:cNvSpPr>
            <p:nvPr/>
          </p:nvSpPr>
          <p:spPr bwMode="auto">
            <a:xfrm>
              <a:off x="4814" y="1094"/>
              <a:ext cx="697" cy="958"/>
            </a:xfrm>
            <a:custGeom>
              <a:avLst/>
              <a:gdLst>
                <a:gd name="T0" fmla="*/ 0 w 13132"/>
                <a:gd name="T1" fmla="*/ 11548 h 18074"/>
                <a:gd name="T2" fmla="*/ 9528 w 13132"/>
                <a:gd name="T3" fmla="*/ 18074 h 18074"/>
                <a:gd name="T4" fmla="*/ 6526 w 13132"/>
                <a:gd name="T5" fmla="*/ 2021 h 18074"/>
                <a:gd name="T6" fmla="*/ 0 w 13132"/>
                <a:gd name="T7" fmla="*/ 0 h 18074"/>
                <a:gd name="T8" fmla="*/ 0 w 13132"/>
                <a:gd name="T9" fmla="*/ 11548 h 18074"/>
              </a:gdLst>
              <a:ahLst/>
              <a:cxnLst>
                <a:cxn ang="0">
                  <a:pos x="T0" y="T1"/>
                </a:cxn>
                <a:cxn ang="0">
                  <a:pos x="T2" y="T3"/>
                </a:cxn>
                <a:cxn ang="0">
                  <a:pos x="T4" y="T5"/>
                </a:cxn>
                <a:cxn ang="0">
                  <a:pos x="T6" y="T7"/>
                </a:cxn>
                <a:cxn ang="0">
                  <a:pos x="T8" y="T9"/>
                </a:cxn>
              </a:cxnLst>
              <a:rect l="0" t="0" r="r" b="b"/>
              <a:pathLst>
                <a:path w="13132" h="18074">
                  <a:moveTo>
                    <a:pt x="0" y="11548"/>
                  </a:moveTo>
                  <a:lnTo>
                    <a:pt x="9528" y="18074"/>
                  </a:lnTo>
                  <a:cubicBezTo>
                    <a:pt x="13132" y="12812"/>
                    <a:pt x="11788" y="5625"/>
                    <a:pt x="6526" y="2021"/>
                  </a:cubicBezTo>
                  <a:cubicBezTo>
                    <a:pt x="4604" y="705"/>
                    <a:pt x="2330" y="0"/>
                    <a:pt x="0" y="0"/>
                  </a:cubicBezTo>
                  <a:lnTo>
                    <a:pt x="0" y="11548"/>
                  </a:lnTo>
                  <a:close/>
                </a:path>
              </a:pathLst>
            </a:custGeom>
            <a:solidFill>
              <a:srgbClr val="004165"/>
            </a:solidFill>
            <a:ln w="0">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1" name="Freeform 7">
              <a:extLst>
                <a:ext uri="{FF2B5EF4-FFF2-40B4-BE49-F238E27FC236}">
                  <a16:creationId xmlns:a16="http://schemas.microsoft.com/office/drawing/2014/main" id="{73A9BB88-9BF3-4B33-A990-C9F87AF1A76D}"/>
                </a:ext>
              </a:extLst>
            </p:cNvPr>
            <p:cNvSpPr>
              <a:spLocks/>
            </p:cNvSpPr>
            <p:nvPr/>
          </p:nvSpPr>
          <p:spPr bwMode="auto">
            <a:xfrm>
              <a:off x="4817" y="1715"/>
              <a:ext cx="506" cy="612"/>
            </a:xfrm>
            <a:custGeom>
              <a:avLst/>
              <a:gdLst>
                <a:gd name="T0" fmla="*/ 0 w 9528"/>
                <a:gd name="T1" fmla="*/ 0 h 11548"/>
                <a:gd name="T2" fmla="*/ 53 w 9528"/>
                <a:gd name="T3" fmla="*/ 11548 h 11548"/>
                <a:gd name="T4" fmla="*/ 9528 w 9528"/>
                <a:gd name="T5" fmla="*/ 6526 h 11548"/>
                <a:gd name="T6" fmla="*/ 0 w 9528"/>
                <a:gd name="T7" fmla="*/ 0 h 11548"/>
              </a:gdLst>
              <a:ahLst/>
              <a:cxnLst>
                <a:cxn ang="0">
                  <a:pos x="T0" y="T1"/>
                </a:cxn>
                <a:cxn ang="0">
                  <a:pos x="T2" y="T3"/>
                </a:cxn>
                <a:cxn ang="0">
                  <a:pos x="T4" y="T5"/>
                </a:cxn>
                <a:cxn ang="0">
                  <a:pos x="T6" y="T7"/>
                </a:cxn>
              </a:cxnLst>
              <a:rect l="0" t="0" r="r" b="b"/>
              <a:pathLst>
                <a:path w="9528" h="11548">
                  <a:moveTo>
                    <a:pt x="0" y="0"/>
                  </a:moveTo>
                  <a:lnTo>
                    <a:pt x="53" y="11548"/>
                  </a:lnTo>
                  <a:cubicBezTo>
                    <a:pt x="3844" y="11531"/>
                    <a:pt x="7385" y="9654"/>
                    <a:pt x="9528" y="6526"/>
                  </a:cubicBezTo>
                  <a:lnTo>
                    <a:pt x="0" y="0"/>
                  </a:lnTo>
                  <a:close/>
                </a:path>
              </a:pathLst>
            </a:custGeom>
            <a:solidFill>
              <a:srgbClr val="0095AB"/>
            </a:solidFill>
            <a:ln w="0">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2" name="Freeform 8">
              <a:extLst>
                <a:ext uri="{FF2B5EF4-FFF2-40B4-BE49-F238E27FC236}">
                  <a16:creationId xmlns:a16="http://schemas.microsoft.com/office/drawing/2014/main" id="{2735CE15-3C38-4226-8101-A9BA28A941AC}"/>
                </a:ext>
              </a:extLst>
            </p:cNvPr>
            <p:cNvSpPr>
              <a:spLocks/>
            </p:cNvSpPr>
            <p:nvPr/>
          </p:nvSpPr>
          <p:spPr bwMode="auto">
            <a:xfrm>
              <a:off x="4372" y="1706"/>
              <a:ext cx="445" cy="613"/>
            </a:xfrm>
            <a:custGeom>
              <a:avLst/>
              <a:gdLst>
                <a:gd name="T0" fmla="*/ 8341 w 8394"/>
                <a:gd name="T1" fmla="*/ 0 h 11562"/>
                <a:gd name="T2" fmla="*/ 0 w 8394"/>
                <a:gd name="T3" fmla="*/ 7986 h 11562"/>
                <a:gd name="T4" fmla="*/ 8394 w 8394"/>
                <a:gd name="T5" fmla="*/ 11548 h 11562"/>
                <a:gd name="T6" fmla="*/ 8341 w 8394"/>
                <a:gd name="T7" fmla="*/ 0 h 11562"/>
              </a:gdLst>
              <a:ahLst/>
              <a:cxnLst>
                <a:cxn ang="0">
                  <a:pos x="T0" y="T1"/>
                </a:cxn>
                <a:cxn ang="0">
                  <a:pos x="T2" y="T3"/>
                </a:cxn>
                <a:cxn ang="0">
                  <a:pos x="T4" y="T5"/>
                </a:cxn>
                <a:cxn ang="0">
                  <a:pos x="T6" y="T7"/>
                </a:cxn>
              </a:cxnLst>
              <a:rect l="0" t="0" r="r" b="b"/>
              <a:pathLst>
                <a:path w="8394" h="11562">
                  <a:moveTo>
                    <a:pt x="8341" y="0"/>
                  </a:moveTo>
                  <a:lnTo>
                    <a:pt x="0" y="7986"/>
                  </a:lnTo>
                  <a:cubicBezTo>
                    <a:pt x="2191" y="10275"/>
                    <a:pt x="5226" y="11562"/>
                    <a:pt x="8394" y="11548"/>
                  </a:cubicBezTo>
                  <a:lnTo>
                    <a:pt x="8341" y="0"/>
                  </a:lnTo>
                  <a:close/>
                </a:path>
              </a:pathLst>
            </a:custGeom>
            <a:solidFill>
              <a:srgbClr val="10BC9F"/>
            </a:solidFill>
            <a:ln w="0">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3" name="Freeform 9">
              <a:extLst>
                <a:ext uri="{FF2B5EF4-FFF2-40B4-BE49-F238E27FC236}">
                  <a16:creationId xmlns:a16="http://schemas.microsoft.com/office/drawing/2014/main" id="{ED14BEE4-9D1C-4DA9-9213-D8E47D1030F1}"/>
                </a:ext>
              </a:extLst>
            </p:cNvPr>
            <p:cNvSpPr>
              <a:spLocks/>
            </p:cNvSpPr>
            <p:nvPr/>
          </p:nvSpPr>
          <p:spPr bwMode="auto">
            <a:xfrm>
              <a:off x="4204" y="1706"/>
              <a:ext cx="610" cy="423"/>
            </a:xfrm>
            <a:custGeom>
              <a:avLst/>
              <a:gdLst>
                <a:gd name="T0" fmla="*/ 11506 w 11506"/>
                <a:gd name="T1" fmla="*/ 0 h 7986"/>
                <a:gd name="T2" fmla="*/ 0 w 11506"/>
                <a:gd name="T3" fmla="*/ 975 h 7986"/>
                <a:gd name="T4" fmla="*/ 3165 w 11506"/>
                <a:gd name="T5" fmla="*/ 7986 h 7986"/>
                <a:gd name="T6" fmla="*/ 11506 w 11506"/>
                <a:gd name="T7" fmla="*/ 0 h 7986"/>
              </a:gdLst>
              <a:ahLst/>
              <a:cxnLst>
                <a:cxn ang="0">
                  <a:pos x="T0" y="T1"/>
                </a:cxn>
                <a:cxn ang="0">
                  <a:pos x="T2" y="T3"/>
                </a:cxn>
                <a:cxn ang="0">
                  <a:pos x="T4" y="T5"/>
                </a:cxn>
                <a:cxn ang="0">
                  <a:pos x="T6" y="T7"/>
                </a:cxn>
              </a:cxnLst>
              <a:rect l="0" t="0" r="r" b="b"/>
              <a:pathLst>
                <a:path w="11506" h="7986">
                  <a:moveTo>
                    <a:pt x="11506" y="0"/>
                  </a:moveTo>
                  <a:lnTo>
                    <a:pt x="0" y="975"/>
                  </a:lnTo>
                  <a:cubicBezTo>
                    <a:pt x="222" y="3605"/>
                    <a:pt x="1340" y="6080"/>
                    <a:pt x="3165" y="7986"/>
                  </a:cubicBezTo>
                  <a:lnTo>
                    <a:pt x="11506" y="0"/>
                  </a:lnTo>
                  <a:close/>
                </a:path>
              </a:pathLst>
            </a:custGeom>
            <a:solidFill>
              <a:srgbClr val="00ADFB"/>
            </a:solidFill>
            <a:ln w="0">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4" name="Freeform 10">
              <a:extLst>
                <a:ext uri="{FF2B5EF4-FFF2-40B4-BE49-F238E27FC236}">
                  <a16:creationId xmlns:a16="http://schemas.microsoft.com/office/drawing/2014/main" id="{6BFFD5D5-926D-442D-908A-E0822BFAB10A}"/>
                </a:ext>
              </a:extLst>
            </p:cNvPr>
            <p:cNvSpPr>
              <a:spLocks/>
            </p:cNvSpPr>
            <p:nvPr/>
          </p:nvSpPr>
          <p:spPr bwMode="auto">
            <a:xfrm>
              <a:off x="4198" y="1563"/>
              <a:ext cx="616" cy="195"/>
            </a:xfrm>
            <a:custGeom>
              <a:avLst/>
              <a:gdLst>
                <a:gd name="T0" fmla="*/ 11611 w 11611"/>
                <a:gd name="T1" fmla="*/ 2694 h 3669"/>
                <a:gd name="T2" fmla="*/ 382 w 11611"/>
                <a:gd name="T3" fmla="*/ 0 h 3669"/>
                <a:gd name="T4" fmla="*/ 105 w 11611"/>
                <a:gd name="T5" fmla="*/ 3669 h 3669"/>
                <a:gd name="T6" fmla="*/ 11611 w 11611"/>
                <a:gd name="T7" fmla="*/ 2694 h 3669"/>
              </a:gdLst>
              <a:ahLst/>
              <a:cxnLst>
                <a:cxn ang="0">
                  <a:pos x="T0" y="T1"/>
                </a:cxn>
                <a:cxn ang="0">
                  <a:pos x="T2" y="T3"/>
                </a:cxn>
                <a:cxn ang="0">
                  <a:pos x="T4" y="T5"/>
                </a:cxn>
                <a:cxn ang="0">
                  <a:pos x="T6" y="T7"/>
                </a:cxn>
              </a:cxnLst>
              <a:rect l="0" t="0" r="r" b="b"/>
              <a:pathLst>
                <a:path w="11611" h="3669">
                  <a:moveTo>
                    <a:pt x="11611" y="2694"/>
                  </a:moveTo>
                  <a:lnTo>
                    <a:pt x="382" y="0"/>
                  </a:lnTo>
                  <a:cubicBezTo>
                    <a:pt x="94" y="1200"/>
                    <a:pt x="0" y="2439"/>
                    <a:pt x="105" y="3669"/>
                  </a:cubicBezTo>
                  <a:lnTo>
                    <a:pt x="11611" y="2694"/>
                  </a:lnTo>
                  <a:close/>
                </a:path>
              </a:pathLst>
            </a:custGeom>
            <a:solidFill>
              <a:srgbClr val="FB8800"/>
            </a:solidFill>
            <a:ln w="0">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en-US" sz="1400"/>
            </a:p>
          </p:txBody>
        </p:sp>
        <p:sp>
          <p:nvSpPr>
            <p:cNvPr id="25" name="Freeform 11">
              <a:extLst>
                <a:ext uri="{FF2B5EF4-FFF2-40B4-BE49-F238E27FC236}">
                  <a16:creationId xmlns:a16="http://schemas.microsoft.com/office/drawing/2014/main" id="{ECA1CF62-216E-4DDC-955C-93E4268E76C1}"/>
                </a:ext>
              </a:extLst>
            </p:cNvPr>
            <p:cNvSpPr>
              <a:spLocks/>
            </p:cNvSpPr>
            <p:nvPr/>
          </p:nvSpPr>
          <p:spPr bwMode="auto">
            <a:xfrm>
              <a:off x="4219" y="1094"/>
              <a:ext cx="595" cy="612"/>
            </a:xfrm>
            <a:custGeom>
              <a:avLst/>
              <a:gdLst>
                <a:gd name="T0" fmla="*/ 11229 w 11229"/>
                <a:gd name="T1" fmla="*/ 11548 h 11548"/>
                <a:gd name="T2" fmla="*/ 11229 w 11229"/>
                <a:gd name="T3" fmla="*/ 0 h 11548"/>
                <a:gd name="T4" fmla="*/ 0 w 11229"/>
                <a:gd name="T5" fmla="*/ 8854 h 11548"/>
                <a:gd name="T6" fmla="*/ 11229 w 11229"/>
                <a:gd name="T7" fmla="*/ 11548 h 11548"/>
              </a:gdLst>
              <a:ahLst/>
              <a:cxnLst>
                <a:cxn ang="0">
                  <a:pos x="T0" y="T1"/>
                </a:cxn>
                <a:cxn ang="0">
                  <a:pos x="T2" y="T3"/>
                </a:cxn>
                <a:cxn ang="0">
                  <a:pos x="T4" y="T5"/>
                </a:cxn>
                <a:cxn ang="0">
                  <a:pos x="T6" y="T7"/>
                </a:cxn>
              </a:cxnLst>
              <a:rect l="0" t="0" r="r" b="b"/>
              <a:pathLst>
                <a:path w="11229" h="11548">
                  <a:moveTo>
                    <a:pt x="11229" y="11548"/>
                  </a:moveTo>
                  <a:lnTo>
                    <a:pt x="11229" y="0"/>
                  </a:lnTo>
                  <a:cubicBezTo>
                    <a:pt x="5889" y="0"/>
                    <a:pt x="1246" y="3661"/>
                    <a:pt x="0" y="8854"/>
                  </a:cubicBezTo>
                  <a:lnTo>
                    <a:pt x="11229" y="11548"/>
                  </a:lnTo>
                  <a:close/>
                </a:path>
              </a:pathLst>
            </a:custGeom>
            <a:solidFill>
              <a:srgbClr val="252D3A"/>
            </a:solidFill>
            <a:ln w="0">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6" name="Rectangle 12">
              <a:extLst>
                <a:ext uri="{FF2B5EF4-FFF2-40B4-BE49-F238E27FC236}">
                  <a16:creationId xmlns:a16="http://schemas.microsoft.com/office/drawing/2014/main" id="{5C2C2212-83E7-4B9E-A05C-438E131D78DF}"/>
                </a:ext>
              </a:extLst>
            </p:cNvPr>
            <p:cNvSpPr>
              <a:spLocks noChangeArrowheads="1"/>
            </p:cNvSpPr>
            <p:nvPr/>
          </p:nvSpPr>
          <p:spPr bwMode="auto">
            <a:xfrm>
              <a:off x="5032" y="1532"/>
              <a:ext cx="254" cy="13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1219170" fontAlgn="base">
                <a:spcBef>
                  <a:spcPct val="0"/>
                </a:spcBef>
                <a:spcAft>
                  <a:spcPct val="0"/>
                </a:spcAft>
              </a:pPr>
              <a:r>
                <a:rPr lang="en-US" altLang="en-US" sz="1400" b="1" dirty="0">
                  <a:solidFill>
                    <a:schemeClr val="bg1"/>
                  </a:solidFill>
                  <a:latin typeface="+mn-lt"/>
                </a:rPr>
                <a:t>Industrial  </a:t>
              </a:r>
            </a:p>
            <a:p>
              <a:pPr algn="ctr" defTabSz="1219170" fontAlgn="base">
                <a:spcBef>
                  <a:spcPct val="0"/>
                </a:spcBef>
                <a:spcAft>
                  <a:spcPct val="0"/>
                </a:spcAft>
              </a:pPr>
              <a:r>
                <a:rPr lang="en-US" altLang="en-US" sz="1400" b="1" dirty="0">
                  <a:solidFill>
                    <a:schemeClr val="bg1"/>
                  </a:solidFill>
                  <a:latin typeface="+mn-lt"/>
                </a:rPr>
                <a:t>motors</a:t>
              </a:r>
              <a:endParaRPr lang="en-US" altLang="en-US" sz="1400" dirty="0">
                <a:solidFill>
                  <a:schemeClr val="bg1"/>
                </a:solidFill>
                <a:latin typeface="+mn-lt"/>
              </a:endParaRPr>
            </a:p>
          </p:txBody>
        </p:sp>
        <p:sp>
          <p:nvSpPr>
            <p:cNvPr id="27" name="Rectangle 14">
              <a:extLst>
                <a:ext uri="{FF2B5EF4-FFF2-40B4-BE49-F238E27FC236}">
                  <a16:creationId xmlns:a16="http://schemas.microsoft.com/office/drawing/2014/main" id="{2A4E1882-20B3-45BF-B91B-57D617496460}"/>
                </a:ext>
              </a:extLst>
            </p:cNvPr>
            <p:cNvSpPr>
              <a:spLocks noChangeArrowheads="1"/>
            </p:cNvSpPr>
            <p:nvPr/>
          </p:nvSpPr>
          <p:spPr bwMode="auto">
            <a:xfrm>
              <a:off x="4929" y="1998"/>
              <a:ext cx="179" cy="6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1219170" fontAlgn="base">
                <a:spcBef>
                  <a:spcPct val="0"/>
                </a:spcBef>
                <a:spcAft>
                  <a:spcPct val="0"/>
                </a:spcAft>
              </a:pPr>
              <a:r>
                <a:rPr lang="en-US" altLang="en-US" sz="1400" b="1" dirty="0">
                  <a:solidFill>
                    <a:schemeClr val="bg1"/>
                  </a:solidFill>
                  <a:latin typeface="+mn-lt"/>
                </a:rPr>
                <a:t>Cooling</a:t>
              </a:r>
              <a:endParaRPr lang="en-US" altLang="en-US" sz="1400" dirty="0">
                <a:solidFill>
                  <a:schemeClr val="bg1"/>
                </a:solidFill>
                <a:latin typeface="+mn-lt"/>
              </a:endParaRPr>
            </a:p>
          </p:txBody>
        </p:sp>
        <p:sp>
          <p:nvSpPr>
            <p:cNvPr id="28" name="Rectangle 15">
              <a:extLst>
                <a:ext uri="{FF2B5EF4-FFF2-40B4-BE49-F238E27FC236}">
                  <a16:creationId xmlns:a16="http://schemas.microsoft.com/office/drawing/2014/main" id="{0E7AEE0D-93AC-4542-81D5-4FBBDFCDA9D5}"/>
                </a:ext>
              </a:extLst>
            </p:cNvPr>
            <p:cNvSpPr>
              <a:spLocks noChangeArrowheads="1"/>
            </p:cNvSpPr>
            <p:nvPr/>
          </p:nvSpPr>
          <p:spPr bwMode="auto">
            <a:xfrm>
              <a:off x="4294" y="1783"/>
              <a:ext cx="255" cy="13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1219170" fontAlgn="base">
                <a:spcBef>
                  <a:spcPct val="0"/>
                </a:spcBef>
                <a:spcAft>
                  <a:spcPct val="0"/>
                </a:spcAft>
              </a:pPr>
              <a:r>
                <a:rPr lang="en-US" altLang="en-US" sz="1400" b="1" dirty="0">
                  <a:solidFill>
                    <a:schemeClr val="bg1"/>
                  </a:solidFill>
                  <a:latin typeface="+mn-lt"/>
                </a:rPr>
                <a:t>Large </a:t>
              </a:r>
            </a:p>
            <a:p>
              <a:pPr algn="ctr" defTabSz="1219170" fontAlgn="base">
                <a:spcBef>
                  <a:spcPct val="0"/>
                </a:spcBef>
                <a:spcAft>
                  <a:spcPct val="0"/>
                </a:spcAft>
              </a:pPr>
              <a:r>
                <a:rPr lang="en-US" altLang="en-US" sz="1400" b="1" dirty="0">
                  <a:solidFill>
                    <a:schemeClr val="bg1"/>
                  </a:solidFill>
                  <a:latin typeface="+mn-lt"/>
                </a:rPr>
                <a:t>appliances</a:t>
              </a:r>
              <a:endParaRPr lang="en-US" altLang="en-US" sz="1400" dirty="0">
                <a:solidFill>
                  <a:schemeClr val="bg1"/>
                </a:solidFill>
                <a:latin typeface="+mn-lt"/>
              </a:endParaRPr>
            </a:p>
          </p:txBody>
        </p:sp>
        <p:sp>
          <p:nvSpPr>
            <p:cNvPr id="29" name="Rectangle 17">
              <a:extLst>
                <a:ext uri="{FF2B5EF4-FFF2-40B4-BE49-F238E27FC236}">
                  <a16:creationId xmlns:a16="http://schemas.microsoft.com/office/drawing/2014/main" id="{2062182B-C2E5-4693-95CF-323735212F3A}"/>
                </a:ext>
              </a:extLst>
            </p:cNvPr>
            <p:cNvSpPr>
              <a:spLocks noChangeArrowheads="1"/>
            </p:cNvSpPr>
            <p:nvPr/>
          </p:nvSpPr>
          <p:spPr bwMode="auto">
            <a:xfrm>
              <a:off x="4543" y="1981"/>
              <a:ext cx="268" cy="20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1219170" fontAlgn="base">
                <a:spcBef>
                  <a:spcPct val="0"/>
                </a:spcBef>
                <a:spcAft>
                  <a:spcPct val="0"/>
                </a:spcAft>
              </a:pPr>
              <a:r>
                <a:rPr lang="en-US" altLang="en-US" sz="1400" b="1" dirty="0">
                  <a:solidFill>
                    <a:schemeClr val="bg1"/>
                  </a:solidFill>
                  <a:latin typeface="+mn-lt"/>
                </a:rPr>
                <a:t>Connected </a:t>
              </a:r>
            </a:p>
            <a:p>
              <a:pPr algn="ctr" defTabSz="1219170" fontAlgn="base">
                <a:spcBef>
                  <a:spcPct val="0"/>
                </a:spcBef>
                <a:spcAft>
                  <a:spcPct val="0"/>
                </a:spcAft>
              </a:pPr>
              <a:r>
                <a:rPr lang="en-US" altLang="en-US" sz="1400" b="1" dirty="0">
                  <a:solidFill>
                    <a:schemeClr val="bg1"/>
                  </a:solidFill>
                  <a:latin typeface="+mn-lt"/>
                </a:rPr>
                <a:t>&amp; small</a:t>
              </a:r>
              <a:br>
                <a:rPr lang="en-US" altLang="en-US" sz="1400" b="1" dirty="0">
                  <a:solidFill>
                    <a:schemeClr val="bg1"/>
                  </a:solidFill>
                  <a:latin typeface="+mn-lt"/>
                </a:rPr>
              </a:br>
              <a:r>
                <a:rPr lang="en-US" altLang="en-US" sz="1400" b="1" dirty="0">
                  <a:solidFill>
                    <a:schemeClr val="bg1"/>
                  </a:solidFill>
                  <a:latin typeface="+mn-lt"/>
                </a:rPr>
                <a:t>appliances</a:t>
              </a:r>
              <a:endParaRPr lang="en-US" altLang="en-US" sz="1400" dirty="0">
                <a:solidFill>
                  <a:schemeClr val="bg1"/>
                </a:solidFill>
                <a:latin typeface="+mn-lt"/>
              </a:endParaRPr>
            </a:p>
          </p:txBody>
        </p:sp>
        <p:sp>
          <p:nvSpPr>
            <p:cNvPr id="30" name="Rectangle 19">
              <a:extLst>
                <a:ext uri="{FF2B5EF4-FFF2-40B4-BE49-F238E27FC236}">
                  <a16:creationId xmlns:a16="http://schemas.microsoft.com/office/drawing/2014/main" id="{B4FB6B47-2A89-4533-BD09-E58FD434ABCD}"/>
                </a:ext>
              </a:extLst>
            </p:cNvPr>
            <p:cNvSpPr>
              <a:spLocks noChangeArrowheads="1"/>
            </p:cNvSpPr>
            <p:nvPr/>
          </p:nvSpPr>
          <p:spPr bwMode="auto">
            <a:xfrm>
              <a:off x="4260" y="1649"/>
              <a:ext cx="361" cy="6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1219170" fontAlgn="base">
                <a:spcBef>
                  <a:spcPct val="0"/>
                </a:spcBef>
                <a:spcAft>
                  <a:spcPct val="0"/>
                </a:spcAft>
              </a:pPr>
              <a:r>
                <a:rPr lang="en-US" altLang="en-US" sz="1333" b="1" dirty="0">
                  <a:solidFill>
                    <a:schemeClr val="bg1"/>
                  </a:solidFill>
                  <a:latin typeface="+mn-lt"/>
                </a:rPr>
                <a:t>Electric vehicles</a:t>
              </a:r>
              <a:endParaRPr lang="en-US" altLang="en-US" sz="3733" dirty="0">
                <a:solidFill>
                  <a:schemeClr val="bg1"/>
                </a:solidFill>
                <a:latin typeface="+mn-lt"/>
              </a:endParaRPr>
            </a:p>
          </p:txBody>
        </p:sp>
        <p:sp>
          <p:nvSpPr>
            <p:cNvPr id="31" name="Rectangle 21">
              <a:extLst>
                <a:ext uri="{FF2B5EF4-FFF2-40B4-BE49-F238E27FC236}">
                  <a16:creationId xmlns:a16="http://schemas.microsoft.com/office/drawing/2014/main" id="{8B578F2D-8FF9-4197-BB94-A8670A26AC95}"/>
                </a:ext>
              </a:extLst>
            </p:cNvPr>
            <p:cNvSpPr>
              <a:spLocks noChangeArrowheads="1"/>
            </p:cNvSpPr>
            <p:nvPr/>
          </p:nvSpPr>
          <p:spPr bwMode="auto">
            <a:xfrm>
              <a:off x="4548" y="1405"/>
              <a:ext cx="140" cy="6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1219170" fontAlgn="base">
                <a:spcBef>
                  <a:spcPct val="0"/>
                </a:spcBef>
                <a:spcAft>
                  <a:spcPct val="0"/>
                </a:spcAft>
              </a:pPr>
              <a:r>
                <a:rPr lang="en-US" altLang="en-US" sz="1400" b="1" dirty="0">
                  <a:solidFill>
                    <a:schemeClr val="bg1"/>
                  </a:solidFill>
                  <a:latin typeface="+mn-lt"/>
                </a:rPr>
                <a:t>Other</a:t>
              </a:r>
              <a:endParaRPr lang="en-US" altLang="en-US" sz="1400" dirty="0">
                <a:solidFill>
                  <a:schemeClr val="bg1"/>
                </a:solidFill>
                <a:latin typeface="+mn-lt"/>
              </a:endParaRPr>
            </a:p>
          </p:txBody>
        </p:sp>
      </p:grpSp>
      <p:sp>
        <p:nvSpPr>
          <p:cNvPr id="32" name="TextBox 31">
            <a:extLst>
              <a:ext uri="{FF2B5EF4-FFF2-40B4-BE49-F238E27FC236}">
                <a16:creationId xmlns:a16="http://schemas.microsoft.com/office/drawing/2014/main" id="{1B9B8E74-F2E2-439F-B3B5-FF35CD5CAE7E}"/>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Data source: EIA &amp; IEA</a:t>
            </a:r>
          </a:p>
        </p:txBody>
      </p:sp>
      <p:sp>
        <p:nvSpPr>
          <p:cNvPr id="33" name="TextBox 32">
            <a:extLst>
              <a:ext uri="{FF2B5EF4-FFF2-40B4-BE49-F238E27FC236}">
                <a16:creationId xmlns:a16="http://schemas.microsoft.com/office/drawing/2014/main" id="{78713DE8-4C14-409C-9CB1-8A895980A0C4}"/>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419404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8"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7-20 at 7.03.44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920" b="515"/>
          <a:stretch/>
        </p:blipFill>
        <p:spPr>
          <a:xfrm>
            <a:off x="381000" y="211680"/>
            <a:ext cx="11445240" cy="6107493"/>
          </a:xfrm>
        </p:spPr>
      </p:pic>
    </p:spTree>
    <p:extLst>
      <p:ext uri="{BB962C8B-B14F-4D97-AF65-F5344CB8AC3E}">
        <p14:creationId xmlns:p14="http://schemas.microsoft.com/office/powerpoint/2010/main" val="4008123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7-20 at 7.07.53 AM.pn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424" t="-12275" r="-213" b="1301"/>
          <a:stretch/>
        </p:blipFill>
        <p:spPr>
          <a:xfrm>
            <a:off x="2540505" y="-702128"/>
            <a:ext cx="7910512" cy="7216776"/>
          </a:xfrm>
          <a:prstGeom prst="rect">
            <a:avLst/>
          </a:prstGeom>
        </p:spPr>
      </p:pic>
    </p:spTree>
    <p:extLst>
      <p:ext uri="{BB962C8B-B14F-4D97-AF65-F5344CB8AC3E}">
        <p14:creationId xmlns:p14="http://schemas.microsoft.com/office/powerpoint/2010/main" val="3127611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33" y="1970351"/>
            <a:ext cx="11245851"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4" name="Title 1"/>
          <p:cNvSpPr txBox="1">
            <a:spLocks/>
          </p:cNvSpPr>
          <p:nvPr/>
        </p:nvSpPr>
        <p:spPr bwMode="auto">
          <a:xfrm>
            <a:off x="458959" y="1188454"/>
            <a:ext cx="11231033" cy="611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ts val="1875"/>
              </a:lnSpc>
              <a:buFont typeface="Arial" charset="0"/>
              <a:buChar char="•"/>
              <a:defRPr sz="1900">
                <a:solidFill>
                  <a:schemeClr val="tx1"/>
                </a:solidFill>
                <a:latin typeface="UniversGT-Light" charset="0"/>
                <a:ea typeface="MS PGothic" charset="-128"/>
              </a:defRPr>
            </a:lvl1pPr>
            <a:lvl2pPr marL="37931725" indent="-37474525">
              <a:lnSpc>
                <a:spcPts val="1875"/>
              </a:lnSpc>
              <a:buFont typeface="Arial" charset="0"/>
              <a:buChar char="–"/>
              <a:defRPr sz="1900">
                <a:solidFill>
                  <a:schemeClr val="tx1"/>
                </a:solidFill>
                <a:latin typeface="UniversGT-Light" charset="0"/>
                <a:ea typeface="MS PGothic" charset="-128"/>
              </a:defRPr>
            </a:lvl2pPr>
            <a:lvl3pPr marL="973138" indent="-193675">
              <a:lnSpc>
                <a:spcPts val="1875"/>
              </a:lnSpc>
              <a:buFont typeface="Arial" charset="0"/>
              <a:buChar char="•"/>
              <a:defRPr sz="1900">
                <a:solidFill>
                  <a:schemeClr val="tx1"/>
                </a:solidFill>
                <a:latin typeface="UniversGT-Light" charset="0"/>
                <a:ea typeface="MS PGothic" charset="-128"/>
              </a:defRPr>
            </a:lvl3pPr>
            <a:lvl4pPr marL="1363663" indent="-193675">
              <a:lnSpc>
                <a:spcPts val="1875"/>
              </a:lnSpc>
              <a:buFont typeface="Arial" charset="0"/>
              <a:buChar char="–"/>
              <a:defRPr sz="1900">
                <a:solidFill>
                  <a:schemeClr val="tx1"/>
                </a:solidFill>
                <a:latin typeface="UniversGT-Light" charset="0"/>
                <a:ea typeface="MS PGothic" charset="-128"/>
              </a:defRPr>
            </a:lvl4pPr>
            <a:lvl5pPr marL="1752600" indent="-193675">
              <a:lnSpc>
                <a:spcPts val="1875"/>
              </a:lnSpc>
              <a:buFont typeface="Arial" charset="0"/>
              <a:buChar char="»"/>
              <a:defRPr sz="1900">
                <a:solidFill>
                  <a:schemeClr val="tx1"/>
                </a:solidFill>
                <a:latin typeface="UniversGT-Light" charset="0"/>
                <a:ea typeface="MS PGothic" charset="-128"/>
              </a:defRPr>
            </a:lvl5pPr>
            <a:lvl6pPr marL="22098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6pPr>
            <a:lvl7pPr marL="26670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7pPr>
            <a:lvl8pPr marL="31242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8pPr>
            <a:lvl9pPr marL="35814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9pPr>
          </a:lstStyle>
          <a:p>
            <a:pPr eaLnBrk="1" hangingPunct="1">
              <a:lnSpc>
                <a:spcPts val="2300"/>
              </a:lnSpc>
              <a:buFontTx/>
              <a:buNone/>
            </a:pPr>
            <a:r>
              <a:rPr lang="en-GB" altLang="en-US" sz="2400" dirty="0">
                <a:solidFill>
                  <a:srgbClr val="000000"/>
                </a:solidFill>
              </a:rPr>
              <a:t>Primary energy world consumption</a:t>
            </a:r>
          </a:p>
          <a:p>
            <a:pPr eaLnBrk="1" hangingPunct="1">
              <a:lnSpc>
                <a:spcPts val="2300"/>
              </a:lnSpc>
              <a:buFontTx/>
              <a:buNone/>
            </a:pPr>
            <a:r>
              <a:rPr lang="en-GB" altLang="en-US" sz="1800" dirty="0">
                <a:solidFill>
                  <a:srgbClr val="000000"/>
                </a:solidFill>
              </a:rPr>
              <a:t>Million tonnes oil equivalent</a:t>
            </a:r>
          </a:p>
        </p:txBody>
      </p:sp>
      <p:sp>
        <p:nvSpPr>
          <p:cNvPr id="8195" name="Footer Placeholder 4"/>
          <p:cNvSpPr>
            <a:spLocks noGrp="1"/>
          </p:cNvSpPr>
          <p:nvPr>
            <p:ph type="ftr"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ts val="1875"/>
              </a:lnSpc>
              <a:buFont typeface="Arial" charset="0"/>
              <a:buChar char="•"/>
              <a:defRPr sz="1900">
                <a:solidFill>
                  <a:schemeClr val="tx1"/>
                </a:solidFill>
                <a:latin typeface="UniversGT-Light" charset="0"/>
                <a:ea typeface="MS PGothic" charset="-128"/>
              </a:defRPr>
            </a:lvl1pPr>
            <a:lvl2pPr marL="37931725" indent="-37474525">
              <a:lnSpc>
                <a:spcPts val="1875"/>
              </a:lnSpc>
              <a:buFont typeface="Arial" charset="0"/>
              <a:buChar char="–"/>
              <a:defRPr sz="1900">
                <a:solidFill>
                  <a:schemeClr val="tx1"/>
                </a:solidFill>
                <a:latin typeface="UniversGT-Light" charset="0"/>
                <a:ea typeface="MS PGothic" charset="-128"/>
              </a:defRPr>
            </a:lvl2pPr>
            <a:lvl3pPr marL="973138" indent="-193675">
              <a:lnSpc>
                <a:spcPts val="1875"/>
              </a:lnSpc>
              <a:buFont typeface="Arial" charset="0"/>
              <a:buChar char="•"/>
              <a:defRPr sz="1900">
                <a:solidFill>
                  <a:schemeClr val="tx1"/>
                </a:solidFill>
                <a:latin typeface="UniversGT-Light" charset="0"/>
                <a:ea typeface="MS PGothic" charset="-128"/>
              </a:defRPr>
            </a:lvl3pPr>
            <a:lvl4pPr marL="1363663" indent="-193675">
              <a:lnSpc>
                <a:spcPts val="1875"/>
              </a:lnSpc>
              <a:buFont typeface="Arial" charset="0"/>
              <a:buChar char="–"/>
              <a:defRPr sz="1900">
                <a:solidFill>
                  <a:schemeClr val="tx1"/>
                </a:solidFill>
                <a:latin typeface="UniversGT-Light" charset="0"/>
                <a:ea typeface="MS PGothic" charset="-128"/>
              </a:defRPr>
            </a:lvl4pPr>
            <a:lvl5pPr marL="1752600" indent="-193675">
              <a:lnSpc>
                <a:spcPts val="1875"/>
              </a:lnSpc>
              <a:buFont typeface="Arial" charset="0"/>
              <a:buChar char="»"/>
              <a:defRPr sz="1900">
                <a:solidFill>
                  <a:schemeClr val="tx1"/>
                </a:solidFill>
                <a:latin typeface="UniversGT-Light" charset="0"/>
                <a:ea typeface="MS PGothic" charset="-128"/>
              </a:defRPr>
            </a:lvl5pPr>
            <a:lvl6pPr marL="22098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6pPr>
            <a:lvl7pPr marL="26670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7pPr>
            <a:lvl8pPr marL="31242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8pPr>
            <a:lvl9pPr marL="35814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9pPr>
          </a:lstStyle>
          <a:p>
            <a:pPr>
              <a:lnSpc>
                <a:spcPts val="1000"/>
              </a:lnSpc>
              <a:buFontTx/>
              <a:buNone/>
            </a:pPr>
            <a:r>
              <a:rPr lang="en-GB" altLang="en-US" sz="800">
                <a:solidFill>
                  <a:schemeClr val="tx2"/>
                </a:solidFill>
              </a:rPr>
              <a:t>BP Statistical Review of World Energy 2017 </a:t>
            </a:r>
          </a:p>
          <a:p>
            <a:pPr>
              <a:lnSpc>
                <a:spcPts val="1000"/>
              </a:lnSpc>
              <a:buFontTx/>
              <a:buNone/>
            </a:pPr>
            <a:r>
              <a:rPr lang="en-GB" altLang="en-US" sz="800">
                <a:solidFill>
                  <a:schemeClr val="tx2"/>
                </a:solidFill>
              </a:rPr>
              <a:t>© BP p.l.c. 2017</a:t>
            </a:r>
          </a:p>
        </p:txBody>
      </p:sp>
      <p:sp>
        <p:nvSpPr>
          <p:cNvPr id="5" name="Title 1">
            <a:extLst>
              <a:ext uri="{FF2B5EF4-FFF2-40B4-BE49-F238E27FC236}">
                <a16:creationId xmlns:a16="http://schemas.microsoft.com/office/drawing/2014/main" id="{9460D448-A2BE-4281-BCFD-7389E67214DE}"/>
              </a:ext>
            </a:extLst>
          </p:cNvPr>
          <p:cNvSpPr txBox="1">
            <a:spLocks/>
          </p:cNvSpPr>
          <p:nvPr/>
        </p:nvSpPr>
        <p:spPr>
          <a:xfrm>
            <a:off x="466637" y="4115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a:solidFill>
                  <a:srgbClr val="5B9BD5"/>
                </a:solidFill>
                <a:latin typeface="+mn-lt"/>
              </a:rPr>
              <a:t>The energy system is so big that big changes can seem small...</a:t>
            </a:r>
            <a:endParaRPr kumimoji="0" lang="en-US" sz="3200" b="0" i="1" u="none" strike="noStrike" kern="1200" cap="none" spc="0" normalizeH="0" baseline="0" noProof="0" dirty="0">
              <a:ln>
                <a:noFill/>
              </a:ln>
              <a:solidFill>
                <a:prstClr val="white">
                  <a:lumMod val="85000"/>
                </a:prstClr>
              </a:solidFill>
              <a:effectLst/>
              <a:uLnTx/>
              <a:uFillTx/>
              <a:latin typeface="+mn-lt"/>
              <a:ea typeface="+mj-ea"/>
            </a:endParaRPr>
          </a:p>
        </p:txBody>
      </p:sp>
      <p:grpSp>
        <p:nvGrpSpPr>
          <p:cNvPr id="4" name="Group 3"/>
          <p:cNvGrpSpPr/>
          <p:nvPr/>
        </p:nvGrpSpPr>
        <p:grpSpPr>
          <a:xfrm>
            <a:off x="7039124" y="1399043"/>
            <a:ext cx="2045006" cy="4897679"/>
            <a:chOff x="7039124" y="1399043"/>
            <a:chExt cx="2045006" cy="4897679"/>
          </a:xfrm>
        </p:grpSpPr>
        <p:sp>
          <p:nvSpPr>
            <p:cNvPr id="2" name="Oval 1"/>
            <p:cNvSpPr/>
            <p:nvPr/>
          </p:nvSpPr>
          <p:spPr>
            <a:xfrm rot="16200000">
              <a:off x="5935252" y="3423786"/>
              <a:ext cx="4368353" cy="1377520"/>
            </a:xfrm>
            <a:prstGeom prst="ellipse">
              <a:avLst/>
            </a:prstGeom>
            <a:noFill/>
            <a:ln w="158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039124" y="1399043"/>
              <a:ext cx="2045006" cy="369332"/>
            </a:xfrm>
            <a:prstGeom prst="rect">
              <a:avLst/>
            </a:prstGeom>
            <a:noFill/>
          </p:spPr>
          <p:txBody>
            <a:bodyPr wrap="square" rtlCol="0">
              <a:spAutoFit/>
            </a:bodyPr>
            <a:lstStyle/>
            <a:p>
              <a:pPr algn="ctr"/>
              <a:r>
                <a:rPr lang="en-US" dirty="0">
                  <a:solidFill>
                    <a:srgbClr val="0095AB"/>
                  </a:solidFill>
                </a:rPr>
                <a:t>Great Recession</a:t>
              </a:r>
            </a:p>
          </p:txBody>
        </p:sp>
      </p:grpSp>
    </p:spTree>
    <p:extLst>
      <p:ext uri="{BB962C8B-B14F-4D97-AF65-F5344CB8AC3E}">
        <p14:creationId xmlns:p14="http://schemas.microsoft.com/office/powerpoint/2010/main" val="162401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7-20 at 6.58.07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 b="682"/>
          <a:stretch/>
        </p:blipFill>
        <p:spPr>
          <a:xfrm>
            <a:off x="323275" y="192437"/>
            <a:ext cx="11445240" cy="5888595"/>
          </a:xfrm>
        </p:spPr>
      </p:pic>
    </p:spTree>
    <p:extLst>
      <p:ext uri="{BB962C8B-B14F-4D97-AF65-F5344CB8AC3E}">
        <p14:creationId xmlns:p14="http://schemas.microsoft.com/office/powerpoint/2010/main" val="2295771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7-20 at 7.00.08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84" b="6281"/>
          <a:stretch/>
        </p:blipFill>
        <p:spPr>
          <a:xfrm>
            <a:off x="284792" y="192438"/>
            <a:ext cx="11445240" cy="5927082"/>
          </a:xfrm>
        </p:spPr>
      </p:pic>
    </p:spTree>
    <p:extLst>
      <p:ext uri="{BB962C8B-B14F-4D97-AF65-F5344CB8AC3E}">
        <p14:creationId xmlns:p14="http://schemas.microsoft.com/office/powerpoint/2010/main" val="1250337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687" y="817902"/>
            <a:ext cx="11215240" cy="5746837"/>
          </a:xfrm>
        </p:spPr>
        <p:txBody>
          <a:bodyPr>
            <a:normAutofit fontScale="62500" lnSpcReduction="20000"/>
          </a:bodyPr>
          <a:lstStyle/>
          <a:p>
            <a:pPr marL="0" indent="0">
              <a:buNone/>
            </a:pPr>
            <a:endParaRPr lang="en-US" b="1" dirty="0">
              <a:solidFill>
                <a:schemeClr val="tx2"/>
              </a:solidFill>
            </a:endParaRPr>
          </a:p>
          <a:p>
            <a:r>
              <a:rPr lang="en-US" u="sng" dirty="0">
                <a:solidFill>
                  <a:schemeClr val="tx2"/>
                </a:solidFill>
              </a:rPr>
              <a:t>Economic optimism masks potential headwinds</a:t>
            </a:r>
            <a:r>
              <a:rPr lang="en-US" dirty="0">
                <a:solidFill>
                  <a:schemeClr val="tx2"/>
                </a:solidFill>
              </a:rPr>
              <a:t> as near-term energy demand growth picks up pace and </a:t>
            </a:r>
            <a:r>
              <a:rPr lang="en-US" u="sng" dirty="0">
                <a:solidFill>
                  <a:schemeClr val="tx2"/>
                </a:solidFill>
              </a:rPr>
              <a:t>energy-intensity</a:t>
            </a:r>
            <a:r>
              <a:rPr lang="en-US" dirty="0">
                <a:solidFill>
                  <a:schemeClr val="tx2"/>
                </a:solidFill>
              </a:rPr>
              <a:t> of economic growth an area of increasing importance</a:t>
            </a:r>
          </a:p>
          <a:p>
            <a:pPr marL="0" indent="0">
              <a:buNone/>
            </a:pPr>
            <a:endParaRPr lang="en-US" dirty="0">
              <a:solidFill>
                <a:schemeClr val="tx2"/>
              </a:solidFill>
            </a:endParaRPr>
          </a:p>
          <a:p>
            <a:r>
              <a:rPr lang="en-US" u="sng" dirty="0">
                <a:solidFill>
                  <a:schemeClr val="tx2"/>
                </a:solidFill>
              </a:rPr>
              <a:t>Oil and gas markets continue toward a fragile rebalance</a:t>
            </a:r>
            <a:r>
              <a:rPr lang="en-US" dirty="0">
                <a:solidFill>
                  <a:schemeClr val="tx2"/>
                </a:solidFill>
              </a:rPr>
              <a:t> and, absent a supply disruption, prices likely to remain lower for longer, even with extended OPEC agreement</a:t>
            </a:r>
          </a:p>
          <a:p>
            <a:pPr marL="0" indent="0">
              <a:buNone/>
            </a:pPr>
            <a:endParaRPr lang="en-US" dirty="0">
              <a:solidFill>
                <a:schemeClr val="tx2"/>
              </a:solidFill>
            </a:endParaRPr>
          </a:p>
          <a:p>
            <a:r>
              <a:rPr lang="en-US" dirty="0">
                <a:solidFill>
                  <a:schemeClr val="tx2"/>
                </a:solidFill>
              </a:rPr>
              <a:t>Technological, policy, and market changes continue to </a:t>
            </a:r>
            <a:r>
              <a:rPr lang="en-US" u="sng" dirty="0">
                <a:solidFill>
                  <a:schemeClr val="tx2"/>
                </a:solidFill>
              </a:rPr>
              <a:t>reshape established and developing electric power sectors</a:t>
            </a:r>
            <a:r>
              <a:rPr lang="en-US" dirty="0">
                <a:solidFill>
                  <a:schemeClr val="tx2"/>
                </a:solidFill>
              </a:rPr>
              <a:t> in terms of generation mix, efficiency, and nature of the grid</a:t>
            </a:r>
          </a:p>
          <a:p>
            <a:endParaRPr lang="en-US" u="sng" dirty="0">
              <a:solidFill>
                <a:schemeClr val="tx2"/>
              </a:solidFill>
            </a:endParaRPr>
          </a:p>
          <a:p>
            <a:r>
              <a:rPr lang="en-US" b="1" u="sng" dirty="0">
                <a:solidFill>
                  <a:schemeClr val="tx2"/>
                </a:solidFill>
              </a:rPr>
              <a:t>Growing consensus that current climate efforts fall short of Paris Climate Agreement</a:t>
            </a:r>
            <a:r>
              <a:rPr lang="en-US" b="1" dirty="0">
                <a:solidFill>
                  <a:schemeClr val="tx2"/>
                </a:solidFill>
              </a:rPr>
              <a:t> as action moves from government policymakers to investors and courts</a:t>
            </a:r>
          </a:p>
          <a:p>
            <a:pPr marL="0" indent="0">
              <a:buNone/>
            </a:pPr>
            <a:endParaRPr lang="en-US" dirty="0">
              <a:solidFill>
                <a:schemeClr val="tx2"/>
              </a:solidFill>
            </a:endParaRPr>
          </a:p>
          <a:p>
            <a:r>
              <a:rPr lang="en-US" u="sng" dirty="0">
                <a:solidFill>
                  <a:schemeClr val="tx2"/>
                </a:solidFill>
              </a:rPr>
              <a:t>Resurgence of great power politics and “proxy wars</a:t>
            </a:r>
            <a:r>
              <a:rPr lang="en-US" dirty="0">
                <a:solidFill>
                  <a:schemeClr val="tx2"/>
                </a:solidFill>
              </a:rPr>
              <a:t>” complicate global engagement</a:t>
            </a:r>
          </a:p>
          <a:p>
            <a:pPr marL="0" indent="0">
              <a:buNone/>
            </a:pPr>
            <a:endParaRPr lang="en-US" dirty="0">
              <a:solidFill>
                <a:schemeClr val="tx2"/>
              </a:solidFill>
            </a:endParaRPr>
          </a:p>
          <a:p>
            <a:r>
              <a:rPr lang="en-US" dirty="0">
                <a:solidFill>
                  <a:schemeClr val="tx2"/>
                </a:solidFill>
              </a:rPr>
              <a:t>Transnational trends – </a:t>
            </a:r>
            <a:r>
              <a:rPr lang="en-US" u="sng" dirty="0">
                <a:solidFill>
                  <a:schemeClr val="tx2"/>
                </a:solidFill>
              </a:rPr>
              <a:t>populism, anti-globalization, radicalization, and migration – undermine institutions, governance and relationships</a:t>
            </a:r>
          </a:p>
          <a:p>
            <a:pPr marL="0" indent="0">
              <a:buNone/>
            </a:pPr>
            <a:endParaRPr lang="en-US" dirty="0">
              <a:solidFill>
                <a:schemeClr val="tx2"/>
              </a:solidFill>
            </a:endParaRPr>
          </a:p>
          <a:p>
            <a:r>
              <a:rPr lang="en-US" dirty="0">
                <a:solidFill>
                  <a:schemeClr val="tx2"/>
                </a:solidFill>
              </a:rPr>
              <a:t>Economic statecraft, including </a:t>
            </a:r>
            <a:r>
              <a:rPr lang="en-US" u="sng" dirty="0">
                <a:solidFill>
                  <a:schemeClr val="tx2"/>
                </a:solidFill>
              </a:rPr>
              <a:t>sanctions and trade</a:t>
            </a:r>
            <a:r>
              <a:rPr lang="en-US" dirty="0">
                <a:solidFill>
                  <a:schemeClr val="tx2"/>
                </a:solidFill>
              </a:rPr>
              <a:t>, will continue to reshape domestic energy markets, patterns of investment, infrastructure build out, pace of energy development and energy trade flows</a:t>
            </a:r>
          </a:p>
          <a:p>
            <a:endParaRPr lang="en-US" dirty="0"/>
          </a:p>
        </p:txBody>
      </p:sp>
      <p:sp>
        <p:nvSpPr>
          <p:cNvPr id="4"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3200" b="1" dirty="0">
                <a:solidFill>
                  <a:srgbClr val="5B9BD5"/>
                </a:solidFill>
              </a:rPr>
              <a:t>Areas of Risk, Opportunity, and Uncertainty</a:t>
            </a:r>
            <a:endParaRPr lang="en-US" sz="3200" i="1" dirty="0">
              <a:solidFill>
                <a:prstClr val="white">
                  <a:lumMod val="85000"/>
                </a:prstClr>
              </a:solidFill>
            </a:endParaRPr>
          </a:p>
        </p:txBody>
      </p:sp>
    </p:spTree>
    <p:extLst>
      <p:ext uri="{BB962C8B-B14F-4D97-AF65-F5344CB8AC3E}">
        <p14:creationId xmlns:p14="http://schemas.microsoft.com/office/powerpoint/2010/main" val="2649189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5263" y="0"/>
            <a:ext cx="11236767" cy="646331"/>
          </a:xfrm>
          <a:prstGeom prst="rect">
            <a:avLst/>
          </a:prstGeom>
          <a:noFill/>
        </p:spPr>
        <p:txBody>
          <a:bodyPr wrap="square" rtlCol="0">
            <a:spAutoFit/>
          </a:bodyPr>
          <a:lstStyle/>
          <a:p>
            <a:pPr marL="285750" indent="-285750">
              <a:buFont typeface="Arial"/>
              <a:buChar char="•"/>
            </a:pPr>
            <a:endParaRPr lang="en-US" dirty="0"/>
          </a:p>
          <a:p>
            <a:pPr marL="285750" indent="-285750">
              <a:buFont typeface="Arial"/>
              <a:buChar char="•"/>
            </a:pPr>
            <a:endParaRPr lang="en-US" dirty="0"/>
          </a:p>
        </p:txBody>
      </p:sp>
      <p:sp>
        <p:nvSpPr>
          <p:cNvPr id="7"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noProof="0" dirty="0">
                <a:solidFill>
                  <a:srgbClr val="5B9BD5"/>
                </a:solidFill>
                <a:latin typeface="+mn-lt"/>
              </a:rPr>
              <a:t>C02 emission grew by 1.4% - a resumption of growth after three years of remaining flat</a:t>
            </a:r>
            <a:endParaRPr kumimoji="0" lang="en-US" sz="3200" b="0" i="1" u="none" strike="noStrike" kern="1200" cap="none" spc="0" normalizeH="0" baseline="0" noProof="0" dirty="0">
              <a:ln>
                <a:noFill/>
              </a:ln>
              <a:solidFill>
                <a:prstClr val="white">
                  <a:lumMod val="85000"/>
                </a:prstClr>
              </a:solidFill>
              <a:effectLst/>
              <a:uLnTx/>
              <a:uFillTx/>
              <a:latin typeface="+mn-lt"/>
              <a:ea typeface="+mj-ea"/>
            </a:endParaRPr>
          </a:p>
        </p:txBody>
      </p:sp>
      <p:pic>
        <p:nvPicPr>
          <p:cNvPr id="10" name="Picture 9" descr="Screen Shot 2018-04-10 at 10.30.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002" y="1272728"/>
            <a:ext cx="10340732" cy="5585272"/>
          </a:xfrm>
          <a:prstGeom prst="rect">
            <a:avLst/>
          </a:prstGeom>
        </p:spPr>
      </p:pic>
    </p:spTree>
    <p:extLst>
      <p:ext uri="{BB962C8B-B14F-4D97-AF65-F5344CB8AC3E}">
        <p14:creationId xmlns:p14="http://schemas.microsoft.com/office/powerpoint/2010/main" val="960255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3" name="Title 1">
            <a:extLst>
              <a:ext uri="{FF2B5EF4-FFF2-40B4-BE49-F238E27FC236}">
                <a16:creationId xmlns:a16="http://schemas.microsoft.com/office/drawing/2014/main" id="{C79B28E7-290A-46AB-A1AA-556CD18B8678}"/>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mn-lt"/>
                <a:ea typeface="+mj-ea"/>
                <a:cs typeface="+mj-cs"/>
              </a:rPr>
              <a:t>Energy and Sustainable Development</a:t>
            </a:r>
            <a:br>
              <a:rPr kumimoji="0" lang="en-US" sz="3200" b="1" i="0" u="none" strike="noStrike" kern="1200" cap="none" spc="0" normalizeH="0" baseline="0" noProof="0" dirty="0">
                <a:ln>
                  <a:noFill/>
                </a:ln>
                <a:solidFill>
                  <a:srgbClr val="5B9BD5"/>
                </a:solidFill>
                <a:effectLst/>
                <a:uLnTx/>
                <a:uFillTx/>
                <a:latin typeface="+mn-lt"/>
                <a:ea typeface="+mj-ea"/>
                <a:cs typeface="+mj-cs"/>
              </a:rPr>
            </a:br>
            <a:endParaRPr kumimoji="0" lang="en-US" sz="3200" b="1" i="0" u="none" strike="noStrike" kern="1200" cap="none" spc="0" normalizeH="0" baseline="0" noProof="0" dirty="0">
              <a:ln>
                <a:noFill/>
              </a:ln>
              <a:solidFill>
                <a:srgbClr val="5B9BD5"/>
              </a:solidFill>
              <a:effectLst/>
              <a:uLnTx/>
              <a:uFillTx/>
              <a:latin typeface="+mn-lt"/>
              <a:ea typeface="+mj-ea"/>
              <a:cs typeface="+mj-cs"/>
            </a:endParaRPr>
          </a:p>
        </p:txBody>
      </p:sp>
      <p:sp>
        <p:nvSpPr>
          <p:cNvPr id="17" name="Oval 16">
            <a:extLst>
              <a:ext uri="{FF2B5EF4-FFF2-40B4-BE49-F238E27FC236}">
                <a16:creationId xmlns:a16="http://schemas.microsoft.com/office/drawing/2014/main" id="{C26DEE08-1A3F-4332-A7D6-9FD2AA70FE2B}"/>
              </a:ext>
            </a:extLst>
          </p:cNvPr>
          <p:cNvSpPr/>
          <p:nvPr/>
        </p:nvSpPr>
        <p:spPr>
          <a:xfrm>
            <a:off x="2269744" y="3245208"/>
            <a:ext cx="1311283" cy="13038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ea typeface="+mn-ea"/>
              <a:cs typeface="+mn-cs"/>
            </a:endParaRPr>
          </a:p>
        </p:txBody>
      </p:sp>
      <p:sp>
        <p:nvSpPr>
          <p:cNvPr id="29" name="TextBox 28">
            <a:extLst>
              <a:ext uri="{FF2B5EF4-FFF2-40B4-BE49-F238E27FC236}">
                <a16:creationId xmlns:a16="http://schemas.microsoft.com/office/drawing/2014/main" id="{6DB97DE6-C11F-4BCF-BCD9-CBE9D6E12DFF}"/>
              </a:ext>
            </a:extLst>
          </p:cNvPr>
          <p:cNvSpPr txBox="1"/>
          <p:nvPr/>
        </p:nvSpPr>
        <p:spPr>
          <a:xfrm>
            <a:off x="8750870" y="1510969"/>
            <a:ext cx="2408437" cy="584255"/>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252D3A"/>
                </a:solidFill>
                <a:effectLst/>
                <a:uLnTx/>
                <a:uFillTx/>
                <a:ea typeface="+mn-ea"/>
                <a:cs typeface="+mn-cs"/>
              </a:rPr>
              <a:t>New Policies Scenario</a:t>
            </a:r>
          </a:p>
        </p:txBody>
      </p:sp>
      <p:sp>
        <p:nvSpPr>
          <p:cNvPr id="30" name="TextBox 29">
            <a:extLst>
              <a:ext uri="{FF2B5EF4-FFF2-40B4-BE49-F238E27FC236}">
                <a16:creationId xmlns:a16="http://schemas.microsoft.com/office/drawing/2014/main" id="{27BD21D7-8739-4003-81EF-59D03125B79A}"/>
              </a:ext>
            </a:extLst>
          </p:cNvPr>
          <p:cNvSpPr txBox="1"/>
          <p:nvPr/>
        </p:nvSpPr>
        <p:spPr>
          <a:xfrm>
            <a:off x="7465475" y="3545247"/>
            <a:ext cx="3693832" cy="590549"/>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95AB"/>
                </a:solidFill>
                <a:effectLst/>
                <a:uLnTx/>
                <a:uFillTx/>
                <a:ea typeface="+mn-ea"/>
                <a:cs typeface="+mn-cs"/>
              </a:rPr>
              <a:t>Sustainable Development Scenario</a:t>
            </a:r>
          </a:p>
        </p:txBody>
      </p:sp>
      <p:grpSp>
        <p:nvGrpSpPr>
          <p:cNvPr id="31" name="Group 30">
            <a:extLst>
              <a:ext uri="{FF2B5EF4-FFF2-40B4-BE49-F238E27FC236}">
                <a16:creationId xmlns:a16="http://schemas.microsoft.com/office/drawing/2014/main" id="{866C7E2B-5FE3-4C0D-A0A6-6543C9317740}"/>
              </a:ext>
            </a:extLst>
          </p:cNvPr>
          <p:cNvGrpSpPr/>
          <p:nvPr/>
        </p:nvGrpSpPr>
        <p:grpSpPr>
          <a:xfrm>
            <a:off x="6194076" y="1970998"/>
            <a:ext cx="4963885" cy="1265165"/>
            <a:chOff x="4948238" y="1271588"/>
            <a:chExt cx="3988634" cy="987425"/>
          </a:xfrm>
        </p:grpSpPr>
        <p:sp>
          <p:nvSpPr>
            <p:cNvPr id="32" name="Freeform 27">
              <a:extLst>
                <a:ext uri="{FF2B5EF4-FFF2-40B4-BE49-F238E27FC236}">
                  <a16:creationId xmlns:a16="http://schemas.microsoft.com/office/drawing/2014/main" id="{67EFE6FF-14EF-4F96-BA9C-45D6320FA179}"/>
                </a:ext>
              </a:extLst>
            </p:cNvPr>
            <p:cNvSpPr>
              <a:spLocks/>
            </p:cNvSpPr>
            <p:nvPr/>
          </p:nvSpPr>
          <p:spPr bwMode="auto">
            <a:xfrm>
              <a:off x="4948238" y="1541463"/>
              <a:ext cx="1609725" cy="717550"/>
            </a:xfrm>
            <a:custGeom>
              <a:avLst/>
              <a:gdLst>
                <a:gd name="T0" fmla="*/ 137 w 16899"/>
                <a:gd name="T1" fmla="*/ 7190 h 7522"/>
                <a:gd name="T2" fmla="*/ 1177 w 16899"/>
                <a:gd name="T3" fmla="*/ 6918 h 7522"/>
                <a:gd name="T4" fmla="*/ 2210 w 16899"/>
                <a:gd name="T5" fmla="*/ 6600 h 7522"/>
                <a:gd name="T6" fmla="*/ 2157 w 16899"/>
                <a:gd name="T7" fmla="*/ 6628 h 7522"/>
                <a:gd name="T8" fmla="*/ 3181 w 16899"/>
                <a:gd name="T9" fmla="*/ 5796 h 7522"/>
                <a:gd name="T10" fmla="*/ 4216 w 16899"/>
                <a:gd name="T11" fmla="*/ 4888 h 7522"/>
                <a:gd name="T12" fmla="*/ 5269 w 16899"/>
                <a:gd name="T13" fmla="*/ 4142 h 7522"/>
                <a:gd name="T14" fmla="*/ 6298 w 16899"/>
                <a:gd name="T15" fmla="*/ 3467 h 7522"/>
                <a:gd name="T16" fmla="*/ 7323 w 16899"/>
                <a:gd name="T17" fmla="*/ 2613 h 7522"/>
                <a:gd name="T18" fmla="*/ 7406 w 16899"/>
                <a:gd name="T19" fmla="*/ 2578 h 7522"/>
                <a:gd name="T20" fmla="*/ 8430 w 16899"/>
                <a:gd name="T21" fmla="*/ 2450 h 7522"/>
                <a:gd name="T22" fmla="*/ 8499 w 16899"/>
                <a:gd name="T23" fmla="*/ 2456 h 7522"/>
                <a:gd name="T24" fmla="*/ 9539 w 16899"/>
                <a:gd name="T25" fmla="*/ 2792 h 7522"/>
                <a:gd name="T26" fmla="*/ 9363 w 16899"/>
                <a:gd name="T27" fmla="*/ 2846 h 7522"/>
                <a:gd name="T28" fmla="*/ 10403 w 16899"/>
                <a:gd name="T29" fmla="*/ 1518 h 7522"/>
                <a:gd name="T30" fmla="*/ 10440 w 16899"/>
                <a:gd name="T31" fmla="*/ 1484 h 7522"/>
                <a:gd name="T32" fmla="*/ 11464 w 16899"/>
                <a:gd name="T33" fmla="*/ 796 h 7522"/>
                <a:gd name="T34" fmla="*/ 11522 w 16899"/>
                <a:gd name="T35" fmla="*/ 772 h 7522"/>
                <a:gd name="T36" fmla="*/ 12562 w 16899"/>
                <a:gd name="T37" fmla="*/ 564 h 7522"/>
                <a:gd name="T38" fmla="*/ 12534 w 16899"/>
                <a:gd name="T39" fmla="*/ 572 h 7522"/>
                <a:gd name="T40" fmla="*/ 13574 w 16899"/>
                <a:gd name="T41" fmla="*/ 156 h 7522"/>
                <a:gd name="T42" fmla="*/ 13611 w 16899"/>
                <a:gd name="T43" fmla="*/ 146 h 7522"/>
                <a:gd name="T44" fmla="*/ 14635 w 16899"/>
                <a:gd name="T45" fmla="*/ 2 h 7522"/>
                <a:gd name="T46" fmla="*/ 14660 w 16899"/>
                <a:gd name="T47" fmla="*/ 0 h 7522"/>
                <a:gd name="T48" fmla="*/ 15700 w 16899"/>
                <a:gd name="T49" fmla="*/ 16 h 7522"/>
                <a:gd name="T50" fmla="*/ 16740 w 16899"/>
                <a:gd name="T51" fmla="*/ 32 h 7522"/>
                <a:gd name="T52" fmla="*/ 16897 w 16899"/>
                <a:gd name="T53" fmla="*/ 195 h 7522"/>
                <a:gd name="T54" fmla="*/ 16735 w 16899"/>
                <a:gd name="T55" fmla="*/ 352 h 7522"/>
                <a:gd name="T56" fmla="*/ 15695 w 16899"/>
                <a:gd name="T57" fmla="*/ 336 h 7522"/>
                <a:gd name="T58" fmla="*/ 14655 w 16899"/>
                <a:gd name="T59" fmla="*/ 320 h 7522"/>
                <a:gd name="T60" fmla="*/ 14680 w 16899"/>
                <a:gd name="T61" fmla="*/ 319 h 7522"/>
                <a:gd name="T62" fmla="*/ 13656 w 16899"/>
                <a:gd name="T63" fmla="*/ 463 h 7522"/>
                <a:gd name="T64" fmla="*/ 13693 w 16899"/>
                <a:gd name="T65" fmla="*/ 453 h 7522"/>
                <a:gd name="T66" fmla="*/ 12653 w 16899"/>
                <a:gd name="T67" fmla="*/ 869 h 7522"/>
                <a:gd name="T68" fmla="*/ 12625 w 16899"/>
                <a:gd name="T69" fmla="*/ 877 h 7522"/>
                <a:gd name="T70" fmla="*/ 11585 w 16899"/>
                <a:gd name="T71" fmla="*/ 1085 h 7522"/>
                <a:gd name="T72" fmla="*/ 11643 w 16899"/>
                <a:gd name="T73" fmla="*/ 1061 h 7522"/>
                <a:gd name="T74" fmla="*/ 10619 w 16899"/>
                <a:gd name="T75" fmla="*/ 1749 h 7522"/>
                <a:gd name="T76" fmla="*/ 10655 w 16899"/>
                <a:gd name="T77" fmla="*/ 1715 h 7522"/>
                <a:gd name="T78" fmla="*/ 9615 w 16899"/>
                <a:gd name="T79" fmla="*/ 3043 h 7522"/>
                <a:gd name="T80" fmla="*/ 9440 w 16899"/>
                <a:gd name="T81" fmla="*/ 3097 h 7522"/>
                <a:gd name="T82" fmla="*/ 8400 w 16899"/>
                <a:gd name="T83" fmla="*/ 2761 h 7522"/>
                <a:gd name="T84" fmla="*/ 8469 w 16899"/>
                <a:gd name="T85" fmla="*/ 2767 h 7522"/>
                <a:gd name="T86" fmla="*/ 7445 w 16899"/>
                <a:gd name="T87" fmla="*/ 2895 h 7522"/>
                <a:gd name="T88" fmla="*/ 7528 w 16899"/>
                <a:gd name="T89" fmla="*/ 2860 h 7522"/>
                <a:gd name="T90" fmla="*/ 6473 w 16899"/>
                <a:gd name="T91" fmla="*/ 3734 h 7522"/>
                <a:gd name="T92" fmla="*/ 5454 w 16899"/>
                <a:gd name="T93" fmla="*/ 4403 h 7522"/>
                <a:gd name="T94" fmla="*/ 4427 w 16899"/>
                <a:gd name="T95" fmla="*/ 5129 h 7522"/>
                <a:gd name="T96" fmla="*/ 3382 w 16899"/>
                <a:gd name="T97" fmla="*/ 6045 h 7522"/>
                <a:gd name="T98" fmla="*/ 2358 w 16899"/>
                <a:gd name="T99" fmla="*/ 6877 h 7522"/>
                <a:gd name="T100" fmla="*/ 2305 w 16899"/>
                <a:gd name="T101" fmla="*/ 6905 h 7522"/>
                <a:gd name="T102" fmla="*/ 1258 w 16899"/>
                <a:gd name="T103" fmla="*/ 7227 h 7522"/>
                <a:gd name="T104" fmla="*/ 218 w 16899"/>
                <a:gd name="T105" fmla="*/ 7499 h 7522"/>
                <a:gd name="T106" fmla="*/ 23 w 16899"/>
                <a:gd name="T107" fmla="*/ 7385 h 7522"/>
                <a:gd name="T108" fmla="*/ 137 w 16899"/>
                <a:gd name="T109" fmla="*/ 7190 h 7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99" h="7522">
                  <a:moveTo>
                    <a:pt x="137" y="7190"/>
                  </a:moveTo>
                  <a:lnTo>
                    <a:pt x="1177" y="6918"/>
                  </a:lnTo>
                  <a:lnTo>
                    <a:pt x="2210" y="6600"/>
                  </a:lnTo>
                  <a:lnTo>
                    <a:pt x="2157" y="6628"/>
                  </a:lnTo>
                  <a:lnTo>
                    <a:pt x="3181" y="5796"/>
                  </a:lnTo>
                  <a:lnTo>
                    <a:pt x="4216" y="4888"/>
                  </a:lnTo>
                  <a:lnTo>
                    <a:pt x="5269" y="4142"/>
                  </a:lnTo>
                  <a:lnTo>
                    <a:pt x="6298" y="3467"/>
                  </a:lnTo>
                  <a:lnTo>
                    <a:pt x="7323" y="2613"/>
                  </a:lnTo>
                  <a:cubicBezTo>
                    <a:pt x="7347" y="2594"/>
                    <a:pt x="7375" y="2581"/>
                    <a:pt x="7406" y="2578"/>
                  </a:cubicBezTo>
                  <a:lnTo>
                    <a:pt x="8430" y="2450"/>
                  </a:lnTo>
                  <a:cubicBezTo>
                    <a:pt x="8453" y="2447"/>
                    <a:pt x="8476" y="2449"/>
                    <a:pt x="8499" y="2456"/>
                  </a:cubicBezTo>
                  <a:lnTo>
                    <a:pt x="9539" y="2792"/>
                  </a:lnTo>
                  <a:lnTo>
                    <a:pt x="9363" y="2846"/>
                  </a:lnTo>
                  <a:lnTo>
                    <a:pt x="10403" y="1518"/>
                  </a:lnTo>
                  <a:cubicBezTo>
                    <a:pt x="10414" y="1505"/>
                    <a:pt x="10426" y="1493"/>
                    <a:pt x="10440" y="1484"/>
                  </a:cubicBezTo>
                  <a:lnTo>
                    <a:pt x="11464" y="796"/>
                  </a:lnTo>
                  <a:cubicBezTo>
                    <a:pt x="11482" y="784"/>
                    <a:pt x="11501" y="776"/>
                    <a:pt x="11522" y="772"/>
                  </a:cubicBezTo>
                  <a:lnTo>
                    <a:pt x="12562" y="564"/>
                  </a:lnTo>
                  <a:lnTo>
                    <a:pt x="12534" y="572"/>
                  </a:lnTo>
                  <a:lnTo>
                    <a:pt x="13574" y="156"/>
                  </a:lnTo>
                  <a:cubicBezTo>
                    <a:pt x="13586" y="151"/>
                    <a:pt x="13598" y="148"/>
                    <a:pt x="13611" y="146"/>
                  </a:cubicBezTo>
                  <a:lnTo>
                    <a:pt x="14635" y="2"/>
                  </a:lnTo>
                  <a:cubicBezTo>
                    <a:pt x="14643" y="1"/>
                    <a:pt x="14652" y="0"/>
                    <a:pt x="14660" y="0"/>
                  </a:cubicBezTo>
                  <a:lnTo>
                    <a:pt x="15700" y="16"/>
                  </a:lnTo>
                  <a:lnTo>
                    <a:pt x="16740" y="32"/>
                  </a:lnTo>
                  <a:cubicBezTo>
                    <a:pt x="16828" y="34"/>
                    <a:pt x="16899" y="107"/>
                    <a:pt x="16897" y="195"/>
                  </a:cubicBezTo>
                  <a:cubicBezTo>
                    <a:pt x="16896" y="283"/>
                    <a:pt x="16823" y="354"/>
                    <a:pt x="16735" y="352"/>
                  </a:cubicBezTo>
                  <a:lnTo>
                    <a:pt x="15695" y="336"/>
                  </a:lnTo>
                  <a:lnTo>
                    <a:pt x="14655" y="320"/>
                  </a:lnTo>
                  <a:lnTo>
                    <a:pt x="14680" y="319"/>
                  </a:lnTo>
                  <a:lnTo>
                    <a:pt x="13656" y="463"/>
                  </a:lnTo>
                  <a:lnTo>
                    <a:pt x="13693" y="453"/>
                  </a:lnTo>
                  <a:lnTo>
                    <a:pt x="12653" y="869"/>
                  </a:lnTo>
                  <a:cubicBezTo>
                    <a:pt x="12644" y="873"/>
                    <a:pt x="12634" y="875"/>
                    <a:pt x="12625" y="877"/>
                  </a:cubicBezTo>
                  <a:lnTo>
                    <a:pt x="11585" y="1085"/>
                  </a:lnTo>
                  <a:lnTo>
                    <a:pt x="11643" y="1061"/>
                  </a:lnTo>
                  <a:lnTo>
                    <a:pt x="10619" y="1749"/>
                  </a:lnTo>
                  <a:lnTo>
                    <a:pt x="10655" y="1715"/>
                  </a:lnTo>
                  <a:lnTo>
                    <a:pt x="9615" y="3043"/>
                  </a:lnTo>
                  <a:cubicBezTo>
                    <a:pt x="9574" y="3096"/>
                    <a:pt x="9504" y="3117"/>
                    <a:pt x="9440" y="3097"/>
                  </a:cubicBezTo>
                  <a:lnTo>
                    <a:pt x="8400" y="2761"/>
                  </a:lnTo>
                  <a:lnTo>
                    <a:pt x="8469" y="2767"/>
                  </a:lnTo>
                  <a:lnTo>
                    <a:pt x="7445" y="2895"/>
                  </a:lnTo>
                  <a:lnTo>
                    <a:pt x="7528" y="2860"/>
                  </a:lnTo>
                  <a:lnTo>
                    <a:pt x="6473" y="3734"/>
                  </a:lnTo>
                  <a:lnTo>
                    <a:pt x="5454" y="4403"/>
                  </a:lnTo>
                  <a:lnTo>
                    <a:pt x="4427" y="5129"/>
                  </a:lnTo>
                  <a:lnTo>
                    <a:pt x="3382" y="6045"/>
                  </a:lnTo>
                  <a:lnTo>
                    <a:pt x="2358" y="6877"/>
                  </a:lnTo>
                  <a:cubicBezTo>
                    <a:pt x="2342" y="6890"/>
                    <a:pt x="2324" y="6899"/>
                    <a:pt x="2305" y="6905"/>
                  </a:cubicBezTo>
                  <a:lnTo>
                    <a:pt x="1258" y="7227"/>
                  </a:lnTo>
                  <a:lnTo>
                    <a:pt x="218" y="7499"/>
                  </a:lnTo>
                  <a:cubicBezTo>
                    <a:pt x="132" y="7522"/>
                    <a:pt x="45" y="7470"/>
                    <a:pt x="23" y="7385"/>
                  </a:cubicBezTo>
                  <a:cubicBezTo>
                    <a:pt x="0" y="7299"/>
                    <a:pt x="51" y="7212"/>
                    <a:pt x="137" y="7190"/>
                  </a:cubicBezTo>
                  <a:close/>
                </a:path>
              </a:pathLst>
            </a:custGeom>
            <a:solidFill>
              <a:srgbClr val="BFBFBF"/>
            </a:solidFill>
            <a:ln w="1588" cap="flat">
              <a:solidFill>
                <a:srgbClr val="BFBFBF"/>
              </a:solidFill>
              <a:prstDash val="solid"/>
              <a:bevel/>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33" name="Freeform 28">
              <a:extLst>
                <a:ext uri="{FF2B5EF4-FFF2-40B4-BE49-F238E27FC236}">
                  <a16:creationId xmlns:a16="http://schemas.microsoft.com/office/drawing/2014/main" id="{8AAE2B4A-A322-4BE0-9C54-976DBC2E9144}"/>
                </a:ext>
              </a:extLst>
            </p:cNvPr>
            <p:cNvSpPr>
              <a:spLocks/>
            </p:cNvSpPr>
            <p:nvPr/>
          </p:nvSpPr>
          <p:spPr bwMode="auto">
            <a:xfrm>
              <a:off x="6526213" y="1271588"/>
              <a:ext cx="2410659" cy="303213"/>
            </a:xfrm>
            <a:custGeom>
              <a:avLst/>
              <a:gdLst>
                <a:gd name="T0" fmla="*/ 75 w 12576"/>
                <a:gd name="T1" fmla="*/ 1428 h 1592"/>
                <a:gd name="T2" fmla="*/ 587 w 12576"/>
                <a:gd name="T3" fmla="*/ 1364 h 1592"/>
                <a:gd name="T4" fmla="*/ 1107 w 12576"/>
                <a:gd name="T5" fmla="*/ 1300 h 1592"/>
                <a:gd name="T6" fmla="*/ 1630 w 12576"/>
                <a:gd name="T7" fmla="*/ 1260 h 1592"/>
                <a:gd name="T8" fmla="*/ 2146 w 12576"/>
                <a:gd name="T9" fmla="*/ 1244 h 1592"/>
                <a:gd name="T10" fmla="*/ 2661 w 12576"/>
                <a:gd name="T11" fmla="*/ 1196 h 1592"/>
                <a:gd name="T12" fmla="*/ 3177 w 12576"/>
                <a:gd name="T13" fmla="*/ 1124 h 1592"/>
                <a:gd name="T14" fmla="*/ 3691 w 12576"/>
                <a:gd name="T15" fmla="*/ 1060 h 1592"/>
                <a:gd name="T16" fmla="*/ 4211 w 12576"/>
                <a:gd name="T17" fmla="*/ 996 h 1592"/>
                <a:gd name="T18" fmla="*/ 4720 w 12576"/>
                <a:gd name="T19" fmla="*/ 916 h 1592"/>
                <a:gd name="T20" fmla="*/ 5240 w 12576"/>
                <a:gd name="T21" fmla="*/ 836 h 1592"/>
                <a:gd name="T22" fmla="*/ 5763 w 12576"/>
                <a:gd name="T23" fmla="*/ 772 h 1592"/>
                <a:gd name="T24" fmla="*/ 6275 w 12576"/>
                <a:gd name="T25" fmla="*/ 708 h 1592"/>
                <a:gd name="T26" fmla="*/ 6793 w 12576"/>
                <a:gd name="T27" fmla="*/ 636 h 1592"/>
                <a:gd name="T28" fmla="*/ 7313 w 12576"/>
                <a:gd name="T29" fmla="*/ 564 h 1592"/>
                <a:gd name="T30" fmla="*/ 7829 w 12576"/>
                <a:gd name="T31" fmla="*/ 516 h 1592"/>
                <a:gd name="T32" fmla="*/ 8348 w 12576"/>
                <a:gd name="T33" fmla="*/ 460 h 1592"/>
                <a:gd name="T34" fmla="*/ 8869 w 12576"/>
                <a:gd name="T35" fmla="*/ 412 h 1592"/>
                <a:gd name="T36" fmla="*/ 9379 w 12576"/>
                <a:gd name="T37" fmla="*/ 348 h 1592"/>
                <a:gd name="T38" fmla="*/ 9899 w 12576"/>
                <a:gd name="T39" fmla="*/ 284 h 1592"/>
                <a:gd name="T40" fmla="*/ 10420 w 12576"/>
                <a:gd name="T41" fmla="*/ 228 h 1592"/>
                <a:gd name="T42" fmla="*/ 10932 w 12576"/>
                <a:gd name="T43" fmla="*/ 172 h 1592"/>
                <a:gd name="T44" fmla="*/ 11451 w 12576"/>
                <a:gd name="T45" fmla="*/ 108 h 1592"/>
                <a:gd name="T46" fmla="*/ 11972 w 12576"/>
                <a:gd name="T47" fmla="*/ 52 h 1592"/>
                <a:gd name="T48" fmla="*/ 12485 w 12576"/>
                <a:gd name="T49" fmla="*/ 4 h 1592"/>
                <a:gd name="T50" fmla="*/ 12572 w 12576"/>
                <a:gd name="T51" fmla="*/ 76 h 1592"/>
                <a:gd name="T52" fmla="*/ 12500 w 12576"/>
                <a:gd name="T53" fmla="*/ 163 h 1592"/>
                <a:gd name="T54" fmla="*/ 11989 w 12576"/>
                <a:gd name="T55" fmla="*/ 211 h 1592"/>
                <a:gd name="T56" fmla="*/ 11470 w 12576"/>
                <a:gd name="T57" fmla="*/ 267 h 1592"/>
                <a:gd name="T58" fmla="*/ 10949 w 12576"/>
                <a:gd name="T59" fmla="*/ 331 h 1592"/>
                <a:gd name="T60" fmla="*/ 10437 w 12576"/>
                <a:gd name="T61" fmla="*/ 387 h 1592"/>
                <a:gd name="T62" fmla="*/ 9918 w 12576"/>
                <a:gd name="T63" fmla="*/ 443 h 1592"/>
                <a:gd name="T64" fmla="*/ 9398 w 12576"/>
                <a:gd name="T65" fmla="*/ 507 h 1592"/>
                <a:gd name="T66" fmla="*/ 8884 w 12576"/>
                <a:gd name="T67" fmla="*/ 571 h 1592"/>
                <a:gd name="T68" fmla="*/ 8365 w 12576"/>
                <a:gd name="T69" fmla="*/ 619 h 1592"/>
                <a:gd name="T70" fmla="*/ 7844 w 12576"/>
                <a:gd name="T71" fmla="*/ 675 h 1592"/>
                <a:gd name="T72" fmla="*/ 7335 w 12576"/>
                <a:gd name="T73" fmla="*/ 723 h 1592"/>
                <a:gd name="T74" fmla="*/ 6815 w 12576"/>
                <a:gd name="T75" fmla="*/ 795 h 1592"/>
                <a:gd name="T76" fmla="*/ 6294 w 12576"/>
                <a:gd name="T77" fmla="*/ 867 h 1592"/>
                <a:gd name="T78" fmla="*/ 5782 w 12576"/>
                <a:gd name="T79" fmla="*/ 931 h 1592"/>
                <a:gd name="T80" fmla="*/ 5265 w 12576"/>
                <a:gd name="T81" fmla="*/ 995 h 1592"/>
                <a:gd name="T82" fmla="*/ 4745 w 12576"/>
                <a:gd name="T83" fmla="*/ 1075 h 1592"/>
                <a:gd name="T84" fmla="*/ 4230 w 12576"/>
                <a:gd name="T85" fmla="*/ 1155 h 1592"/>
                <a:gd name="T86" fmla="*/ 3710 w 12576"/>
                <a:gd name="T87" fmla="*/ 1219 h 1592"/>
                <a:gd name="T88" fmla="*/ 3199 w 12576"/>
                <a:gd name="T89" fmla="*/ 1283 h 1592"/>
                <a:gd name="T90" fmla="*/ 2676 w 12576"/>
                <a:gd name="T91" fmla="*/ 1355 h 1592"/>
                <a:gd name="T92" fmla="*/ 2151 w 12576"/>
                <a:gd name="T93" fmla="*/ 1403 h 1592"/>
                <a:gd name="T94" fmla="*/ 1643 w 12576"/>
                <a:gd name="T95" fmla="*/ 1419 h 1592"/>
                <a:gd name="T96" fmla="*/ 1126 w 12576"/>
                <a:gd name="T97" fmla="*/ 1459 h 1592"/>
                <a:gd name="T98" fmla="*/ 606 w 12576"/>
                <a:gd name="T99" fmla="*/ 1523 h 1592"/>
                <a:gd name="T100" fmla="*/ 94 w 12576"/>
                <a:gd name="T101" fmla="*/ 1587 h 1592"/>
                <a:gd name="T102" fmla="*/ 5 w 12576"/>
                <a:gd name="T103" fmla="*/ 1517 h 1592"/>
                <a:gd name="T104" fmla="*/ 75 w 12576"/>
                <a:gd name="T105" fmla="*/ 1428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76" h="1592">
                  <a:moveTo>
                    <a:pt x="75" y="1428"/>
                  </a:moveTo>
                  <a:lnTo>
                    <a:pt x="587" y="1364"/>
                  </a:lnTo>
                  <a:lnTo>
                    <a:pt x="1107" y="1300"/>
                  </a:lnTo>
                  <a:lnTo>
                    <a:pt x="1630" y="1260"/>
                  </a:lnTo>
                  <a:lnTo>
                    <a:pt x="2146" y="1244"/>
                  </a:lnTo>
                  <a:lnTo>
                    <a:pt x="2661" y="1196"/>
                  </a:lnTo>
                  <a:lnTo>
                    <a:pt x="3177" y="1124"/>
                  </a:lnTo>
                  <a:lnTo>
                    <a:pt x="3691" y="1060"/>
                  </a:lnTo>
                  <a:lnTo>
                    <a:pt x="4211" y="996"/>
                  </a:lnTo>
                  <a:lnTo>
                    <a:pt x="4720" y="916"/>
                  </a:lnTo>
                  <a:lnTo>
                    <a:pt x="5240" y="836"/>
                  </a:lnTo>
                  <a:lnTo>
                    <a:pt x="5763" y="772"/>
                  </a:lnTo>
                  <a:lnTo>
                    <a:pt x="6275" y="708"/>
                  </a:lnTo>
                  <a:lnTo>
                    <a:pt x="6793" y="636"/>
                  </a:lnTo>
                  <a:lnTo>
                    <a:pt x="7313" y="564"/>
                  </a:lnTo>
                  <a:lnTo>
                    <a:pt x="7829" y="516"/>
                  </a:lnTo>
                  <a:lnTo>
                    <a:pt x="8348" y="460"/>
                  </a:lnTo>
                  <a:lnTo>
                    <a:pt x="8869" y="412"/>
                  </a:lnTo>
                  <a:lnTo>
                    <a:pt x="9379" y="348"/>
                  </a:lnTo>
                  <a:lnTo>
                    <a:pt x="9899" y="284"/>
                  </a:lnTo>
                  <a:lnTo>
                    <a:pt x="10420" y="228"/>
                  </a:lnTo>
                  <a:lnTo>
                    <a:pt x="10932" y="172"/>
                  </a:lnTo>
                  <a:lnTo>
                    <a:pt x="11451" y="108"/>
                  </a:lnTo>
                  <a:lnTo>
                    <a:pt x="11972" y="52"/>
                  </a:lnTo>
                  <a:lnTo>
                    <a:pt x="12485" y="4"/>
                  </a:lnTo>
                  <a:cubicBezTo>
                    <a:pt x="12529" y="0"/>
                    <a:pt x="12568" y="32"/>
                    <a:pt x="12572" y="76"/>
                  </a:cubicBezTo>
                  <a:cubicBezTo>
                    <a:pt x="12576" y="120"/>
                    <a:pt x="12544" y="159"/>
                    <a:pt x="12500" y="163"/>
                  </a:cubicBezTo>
                  <a:lnTo>
                    <a:pt x="11989" y="211"/>
                  </a:lnTo>
                  <a:lnTo>
                    <a:pt x="11470" y="267"/>
                  </a:lnTo>
                  <a:lnTo>
                    <a:pt x="10949" y="331"/>
                  </a:lnTo>
                  <a:lnTo>
                    <a:pt x="10437" y="387"/>
                  </a:lnTo>
                  <a:lnTo>
                    <a:pt x="9918" y="443"/>
                  </a:lnTo>
                  <a:lnTo>
                    <a:pt x="9398" y="507"/>
                  </a:lnTo>
                  <a:lnTo>
                    <a:pt x="8884" y="571"/>
                  </a:lnTo>
                  <a:lnTo>
                    <a:pt x="8365" y="619"/>
                  </a:lnTo>
                  <a:lnTo>
                    <a:pt x="7844" y="675"/>
                  </a:lnTo>
                  <a:lnTo>
                    <a:pt x="7335" y="723"/>
                  </a:lnTo>
                  <a:lnTo>
                    <a:pt x="6815" y="795"/>
                  </a:lnTo>
                  <a:lnTo>
                    <a:pt x="6294" y="867"/>
                  </a:lnTo>
                  <a:lnTo>
                    <a:pt x="5782" y="931"/>
                  </a:lnTo>
                  <a:lnTo>
                    <a:pt x="5265" y="995"/>
                  </a:lnTo>
                  <a:lnTo>
                    <a:pt x="4745" y="1075"/>
                  </a:lnTo>
                  <a:lnTo>
                    <a:pt x="4230" y="1155"/>
                  </a:lnTo>
                  <a:lnTo>
                    <a:pt x="3710" y="1219"/>
                  </a:lnTo>
                  <a:lnTo>
                    <a:pt x="3199" y="1283"/>
                  </a:lnTo>
                  <a:lnTo>
                    <a:pt x="2676" y="1355"/>
                  </a:lnTo>
                  <a:lnTo>
                    <a:pt x="2151" y="1403"/>
                  </a:lnTo>
                  <a:lnTo>
                    <a:pt x="1643" y="1419"/>
                  </a:lnTo>
                  <a:lnTo>
                    <a:pt x="1126" y="1459"/>
                  </a:lnTo>
                  <a:lnTo>
                    <a:pt x="606" y="1523"/>
                  </a:lnTo>
                  <a:lnTo>
                    <a:pt x="94" y="1587"/>
                  </a:lnTo>
                  <a:cubicBezTo>
                    <a:pt x="51" y="1592"/>
                    <a:pt x="11" y="1561"/>
                    <a:pt x="5" y="1517"/>
                  </a:cubicBezTo>
                  <a:cubicBezTo>
                    <a:pt x="0" y="1474"/>
                    <a:pt x="31" y="1434"/>
                    <a:pt x="75" y="1428"/>
                  </a:cubicBezTo>
                  <a:close/>
                </a:path>
              </a:pathLst>
            </a:custGeom>
            <a:solidFill>
              <a:srgbClr val="252D3A"/>
            </a:solidFill>
            <a:ln w="1588" cap="flat">
              <a:solidFill>
                <a:srgbClr val="252D3A"/>
              </a:solidFill>
              <a:prstDash val="solid"/>
              <a:bevel/>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4165"/>
                </a:solidFill>
                <a:effectLst/>
                <a:uLnTx/>
                <a:uFillTx/>
                <a:ea typeface="+mn-ea"/>
                <a:cs typeface="+mn-cs"/>
              </a:endParaRPr>
            </a:p>
          </p:txBody>
        </p:sp>
      </p:grpSp>
      <p:sp>
        <p:nvSpPr>
          <p:cNvPr id="34" name="Freeform 29">
            <a:extLst>
              <a:ext uri="{FF2B5EF4-FFF2-40B4-BE49-F238E27FC236}">
                <a16:creationId xmlns:a16="http://schemas.microsoft.com/office/drawing/2014/main" id="{49C1FDF0-C8CD-4552-B8E6-3B802EB5FA81}"/>
              </a:ext>
            </a:extLst>
          </p:cNvPr>
          <p:cNvSpPr>
            <a:spLocks/>
          </p:cNvSpPr>
          <p:nvPr/>
        </p:nvSpPr>
        <p:spPr bwMode="auto">
          <a:xfrm>
            <a:off x="8157877" y="2320375"/>
            <a:ext cx="3000083" cy="1375760"/>
          </a:xfrm>
          <a:custGeom>
            <a:avLst/>
            <a:gdLst>
              <a:gd name="T0" fmla="*/ 80 w 12579"/>
              <a:gd name="T1" fmla="*/ 0 h 5603"/>
              <a:gd name="T2" fmla="*/ 592 w 12579"/>
              <a:gd name="T3" fmla="*/ 0 h 5603"/>
              <a:gd name="T4" fmla="*/ 1120 w 12579"/>
              <a:gd name="T5" fmla="*/ 49 h 5603"/>
              <a:gd name="T6" fmla="*/ 1647 w 12579"/>
              <a:gd name="T7" fmla="*/ 146 h 5603"/>
              <a:gd name="T8" fmla="*/ 2168 w 12579"/>
              <a:gd name="T9" fmla="*/ 308 h 5603"/>
              <a:gd name="T10" fmla="*/ 2688 w 12579"/>
              <a:gd name="T11" fmla="*/ 468 h 5603"/>
              <a:gd name="T12" fmla="*/ 3211 w 12579"/>
              <a:gd name="T13" fmla="*/ 653 h 5603"/>
              <a:gd name="T14" fmla="*/ 3725 w 12579"/>
              <a:gd name="T15" fmla="*/ 846 h 5603"/>
              <a:gd name="T16" fmla="*/ 4246 w 12579"/>
              <a:gd name="T17" fmla="*/ 1054 h 5603"/>
              <a:gd name="T18" fmla="*/ 4762 w 12579"/>
              <a:gd name="T19" fmla="*/ 1296 h 5603"/>
              <a:gd name="T20" fmla="*/ 5283 w 12579"/>
              <a:gd name="T21" fmla="*/ 1544 h 5603"/>
              <a:gd name="T22" fmla="*/ 5806 w 12579"/>
              <a:gd name="T23" fmla="*/ 1826 h 5603"/>
              <a:gd name="T24" fmla="*/ 6321 w 12579"/>
              <a:gd name="T25" fmla="*/ 2123 h 5603"/>
              <a:gd name="T26" fmla="*/ 6840 w 12579"/>
              <a:gd name="T27" fmla="*/ 2419 h 5603"/>
              <a:gd name="T28" fmla="*/ 7362 w 12579"/>
              <a:gd name="T29" fmla="*/ 2740 h 5603"/>
              <a:gd name="T30" fmla="*/ 7876 w 12579"/>
              <a:gd name="T31" fmla="*/ 3078 h 5603"/>
              <a:gd name="T32" fmla="*/ 8395 w 12579"/>
              <a:gd name="T33" fmla="*/ 3405 h 5603"/>
              <a:gd name="T34" fmla="*/ 8915 w 12579"/>
              <a:gd name="T35" fmla="*/ 3733 h 5603"/>
              <a:gd name="T36" fmla="*/ 9425 w 12579"/>
              <a:gd name="T37" fmla="*/ 4036 h 5603"/>
              <a:gd name="T38" fmla="*/ 9942 w 12579"/>
              <a:gd name="T39" fmla="*/ 4314 h 5603"/>
              <a:gd name="T40" fmla="*/ 10460 w 12579"/>
              <a:gd name="T41" fmla="*/ 4569 h 5603"/>
              <a:gd name="T42" fmla="*/ 10970 w 12579"/>
              <a:gd name="T43" fmla="*/ 4808 h 5603"/>
              <a:gd name="T44" fmla="*/ 11489 w 12579"/>
              <a:gd name="T45" fmla="*/ 5039 h 5603"/>
              <a:gd name="T46" fmla="*/ 12007 w 12579"/>
              <a:gd name="T47" fmla="*/ 5255 h 5603"/>
              <a:gd name="T48" fmla="*/ 12516 w 12579"/>
              <a:gd name="T49" fmla="*/ 5437 h 5603"/>
              <a:gd name="T50" fmla="*/ 12564 w 12579"/>
              <a:gd name="T51" fmla="*/ 5540 h 5603"/>
              <a:gd name="T52" fmla="*/ 12461 w 12579"/>
              <a:gd name="T53" fmla="*/ 5588 h 5603"/>
              <a:gd name="T54" fmla="*/ 11946 w 12579"/>
              <a:gd name="T55" fmla="*/ 5402 h 5603"/>
              <a:gd name="T56" fmla="*/ 11424 w 12579"/>
              <a:gd name="T57" fmla="*/ 5186 h 5603"/>
              <a:gd name="T58" fmla="*/ 10903 w 12579"/>
              <a:gd name="T59" fmla="*/ 4953 h 5603"/>
              <a:gd name="T60" fmla="*/ 10389 w 12579"/>
              <a:gd name="T61" fmla="*/ 4712 h 5603"/>
              <a:gd name="T62" fmla="*/ 9867 w 12579"/>
              <a:gd name="T63" fmla="*/ 4455 h 5603"/>
              <a:gd name="T64" fmla="*/ 9344 w 12579"/>
              <a:gd name="T65" fmla="*/ 4173 h 5603"/>
              <a:gd name="T66" fmla="*/ 8830 w 12579"/>
              <a:gd name="T67" fmla="*/ 3868 h 5603"/>
              <a:gd name="T68" fmla="*/ 8310 w 12579"/>
              <a:gd name="T69" fmla="*/ 3540 h 5603"/>
              <a:gd name="T70" fmla="*/ 7789 w 12579"/>
              <a:gd name="T71" fmla="*/ 3211 h 5603"/>
              <a:gd name="T72" fmla="*/ 7279 w 12579"/>
              <a:gd name="T73" fmla="*/ 2877 h 5603"/>
              <a:gd name="T74" fmla="*/ 6761 w 12579"/>
              <a:gd name="T75" fmla="*/ 2558 h 5603"/>
              <a:gd name="T76" fmla="*/ 6240 w 12579"/>
              <a:gd name="T77" fmla="*/ 2262 h 5603"/>
              <a:gd name="T78" fmla="*/ 5731 w 12579"/>
              <a:gd name="T79" fmla="*/ 1967 h 5603"/>
              <a:gd name="T80" fmla="*/ 5214 w 12579"/>
              <a:gd name="T81" fmla="*/ 1689 h 5603"/>
              <a:gd name="T82" fmla="*/ 4695 w 12579"/>
              <a:gd name="T83" fmla="*/ 1441 h 5603"/>
              <a:gd name="T84" fmla="*/ 4187 w 12579"/>
              <a:gd name="T85" fmla="*/ 1203 h 5603"/>
              <a:gd name="T86" fmla="*/ 3668 w 12579"/>
              <a:gd name="T87" fmla="*/ 995 h 5603"/>
              <a:gd name="T88" fmla="*/ 3158 w 12579"/>
              <a:gd name="T89" fmla="*/ 804 h 5603"/>
              <a:gd name="T90" fmla="*/ 2641 w 12579"/>
              <a:gd name="T91" fmla="*/ 621 h 5603"/>
              <a:gd name="T92" fmla="*/ 2121 w 12579"/>
              <a:gd name="T93" fmla="*/ 461 h 5603"/>
              <a:gd name="T94" fmla="*/ 1618 w 12579"/>
              <a:gd name="T95" fmla="*/ 303 h 5603"/>
              <a:gd name="T96" fmla="*/ 1105 w 12579"/>
              <a:gd name="T97" fmla="*/ 208 h 5603"/>
              <a:gd name="T98" fmla="*/ 592 w 12579"/>
              <a:gd name="T99" fmla="*/ 160 h 5603"/>
              <a:gd name="T100" fmla="*/ 80 w 12579"/>
              <a:gd name="T101" fmla="*/ 160 h 5603"/>
              <a:gd name="T102" fmla="*/ 0 w 12579"/>
              <a:gd name="T103" fmla="*/ 80 h 5603"/>
              <a:gd name="T104" fmla="*/ 80 w 12579"/>
              <a:gd name="T105" fmla="*/ 0 h 5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79" h="5603">
                <a:moveTo>
                  <a:pt x="80" y="0"/>
                </a:moveTo>
                <a:lnTo>
                  <a:pt x="592" y="0"/>
                </a:lnTo>
                <a:lnTo>
                  <a:pt x="1120" y="49"/>
                </a:lnTo>
                <a:lnTo>
                  <a:pt x="1647" y="146"/>
                </a:lnTo>
                <a:lnTo>
                  <a:pt x="2168" y="308"/>
                </a:lnTo>
                <a:lnTo>
                  <a:pt x="2688" y="468"/>
                </a:lnTo>
                <a:lnTo>
                  <a:pt x="3211" y="653"/>
                </a:lnTo>
                <a:lnTo>
                  <a:pt x="3725" y="846"/>
                </a:lnTo>
                <a:lnTo>
                  <a:pt x="4246" y="1054"/>
                </a:lnTo>
                <a:lnTo>
                  <a:pt x="4762" y="1296"/>
                </a:lnTo>
                <a:lnTo>
                  <a:pt x="5283" y="1544"/>
                </a:lnTo>
                <a:lnTo>
                  <a:pt x="5806" y="1826"/>
                </a:lnTo>
                <a:lnTo>
                  <a:pt x="6321" y="2123"/>
                </a:lnTo>
                <a:lnTo>
                  <a:pt x="6840" y="2419"/>
                </a:lnTo>
                <a:lnTo>
                  <a:pt x="7362" y="2740"/>
                </a:lnTo>
                <a:lnTo>
                  <a:pt x="7876" y="3078"/>
                </a:lnTo>
                <a:lnTo>
                  <a:pt x="8395" y="3405"/>
                </a:lnTo>
                <a:lnTo>
                  <a:pt x="8915" y="3733"/>
                </a:lnTo>
                <a:lnTo>
                  <a:pt x="9425" y="4036"/>
                </a:lnTo>
                <a:lnTo>
                  <a:pt x="9942" y="4314"/>
                </a:lnTo>
                <a:lnTo>
                  <a:pt x="10460" y="4569"/>
                </a:lnTo>
                <a:lnTo>
                  <a:pt x="10970" y="4808"/>
                </a:lnTo>
                <a:lnTo>
                  <a:pt x="11489" y="5039"/>
                </a:lnTo>
                <a:lnTo>
                  <a:pt x="12007" y="5255"/>
                </a:lnTo>
                <a:lnTo>
                  <a:pt x="12516" y="5437"/>
                </a:lnTo>
                <a:cubicBezTo>
                  <a:pt x="12557" y="5452"/>
                  <a:pt x="12579" y="5498"/>
                  <a:pt x="12564" y="5540"/>
                </a:cubicBezTo>
                <a:cubicBezTo>
                  <a:pt x="12549" y="5581"/>
                  <a:pt x="12503" y="5603"/>
                  <a:pt x="12461" y="5588"/>
                </a:cubicBezTo>
                <a:lnTo>
                  <a:pt x="11946" y="5402"/>
                </a:lnTo>
                <a:lnTo>
                  <a:pt x="11424" y="5186"/>
                </a:lnTo>
                <a:lnTo>
                  <a:pt x="10903" y="4953"/>
                </a:lnTo>
                <a:lnTo>
                  <a:pt x="10389" y="4712"/>
                </a:lnTo>
                <a:lnTo>
                  <a:pt x="9867" y="4455"/>
                </a:lnTo>
                <a:lnTo>
                  <a:pt x="9344" y="4173"/>
                </a:lnTo>
                <a:lnTo>
                  <a:pt x="8830" y="3868"/>
                </a:lnTo>
                <a:lnTo>
                  <a:pt x="8310" y="3540"/>
                </a:lnTo>
                <a:lnTo>
                  <a:pt x="7789" y="3211"/>
                </a:lnTo>
                <a:lnTo>
                  <a:pt x="7279" y="2877"/>
                </a:lnTo>
                <a:lnTo>
                  <a:pt x="6761" y="2558"/>
                </a:lnTo>
                <a:lnTo>
                  <a:pt x="6240" y="2262"/>
                </a:lnTo>
                <a:lnTo>
                  <a:pt x="5731" y="1967"/>
                </a:lnTo>
                <a:lnTo>
                  <a:pt x="5214" y="1689"/>
                </a:lnTo>
                <a:lnTo>
                  <a:pt x="4695" y="1441"/>
                </a:lnTo>
                <a:lnTo>
                  <a:pt x="4187" y="1203"/>
                </a:lnTo>
                <a:lnTo>
                  <a:pt x="3668" y="995"/>
                </a:lnTo>
                <a:lnTo>
                  <a:pt x="3158" y="804"/>
                </a:lnTo>
                <a:lnTo>
                  <a:pt x="2641" y="621"/>
                </a:lnTo>
                <a:lnTo>
                  <a:pt x="2121" y="461"/>
                </a:lnTo>
                <a:lnTo>
                  <a:pt x="1618" y="303"/>
                </a:lnTo>
                <a:lnTo>
                  <a:pt x="1105" y="208"/>
                </a:lnTo>
                <a:lnTo>
                  <a:pt x="592" y="160"/>
                </a:lnTo>
                <a:lnTo>
                  <a:pt x="80" y="160"/>
                </a:lnTo>
                <a:cubicBezTo>
                  <a:pt x="36" y="160"/>
                  <a:pt x="0" y="125"/>
                  <a:pt x="0" y="80"/>
                </a:cubicBezTo>
                <a:cubicBezTo>
                  <a:pt x="0" y="36"/>
                  <a:pt x="36" y="0"/>
                  <a:pt x="80" y="0"/>
                </a:cubicBezTo>
                <a:close/>
              </a:path>
            </a:pathLst>
          </a:custGeom>
          <a:solidFill>
            <a:srgbClr val="0095AB"/>
          </a:solidFill>
          <a:ln w="1588" cap="flat">
            <a:solidFill>
              <a:srgbClr val="0095AB"/>
            </a:solidFill>
            <a:prstDash val="solid"/>
            <a:bevel/>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35" name="Text Placeholder 2">
            <a:extLst>
              <a:ext uri="{FF2B5EF4-FFF2-40B4-BE49-F238E27FC236}">
                <a16:creationId xmlns:a16="http://schemas.microsoft.com/office/drawing/2014/main" id="{FA9BEF23-89FD-47F0-98C5-AE6B7B6A1254}"/>
              </a:ext>
            </a:extLst>
          </p:cNvPr>
          <p:cNvSpPr txBox="1">
            <a:spLocks/>
          </p:cNvSpPr>
          <p:nvPr/>
        </p:nvSpPr>
        <p:spPr>
          <a:xfrm>
            <a:off x="6102774" y="998593"/>
            <a:ext cx="5274735" cy="399600"/>
          </a:xfrm>
          <a:prstGeom prst="rect">
            <a:avLst/>
          </a:prstGeom>
        </p:spPr>
        <p:txBody>
          <a:bodyPr lIns="143992" tIns="60957" rIns="143992" bIns="60957" anchor="ctr"/>
          <a:lstStyle>
            <a:lvl1pPr marL="215990" indent="-215990" algn="ctr" rtl="0" eaLnBrk="0" fontAlgn="base" hangingPunct="0">
              <a:spcBef>
                <a:spcPct val="0"/>
              </a:spcBef>
              <a:spcAft>
                <a:spcPct val="0"/>
              </a:spcAft>
              <a:buClr>
                <a:srgbClr val="FFC000"/>
              </a:buClr>
              <a:buSzPct val="80000"/>
              <a:buFontTx/>
              <a:buNone/>
              <a:defRPr lang="en-GB" sz="1600" b="0" kern="1200" dirty="0" smtClean="0">
                <a:solidFill>
                  <a:srgbClr val="5F5F5F"/>
                </a:solidFill>
                <a:latin typeface="Segoe UI" charset="0"/>
                <a:ea typeface="Segoe UI" charset="0"/>
                <a:cs typeface="Segoe UI" charset="0"/>
              </a:defRPr>
            </a:lvl1pPr>
            <a:lvl2pPr marL="539974" indent="-179992" algn="l" rtl="0" eaLnBrk="1" fontAlgn="base" hangingPunct="1">
              <a:spcBef>
                <a:spcPts val="500"/>
              </a:spcBef>
              <a:spcAft>
                <a:spcPct val="0"/>
              </a:spcAft>
              <a:buClr>
                <a:srgbClr val="FFC000"/>
              </a:buClr>
              <a:buSzPct val="80000"/>
              <a:buFont typeface="Wingdings" pitchFamily="2" charset="2"/>
              <a:buChar char=""/>
              <a:defRPr sz="1800" i="1" kern="1200">
                <a:solidFill>
                  <a:srgbClr val="5F5F5F"/>
                </a:solidFill>
                <a:latin typeface="Segoe UI" charset="0"/>
                <a:ea typeface="Segoe UI" charset="0"/>
                <a:cs typeface="Segoe UI" charset="0"/>
              </a:defRPr>
            </a:lvl2pPr>
            <a:lvl3pPr marL="1142944" indent="-228588"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20" indent="-228588"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297" indent="-228588"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15990" marR="0" lvl="0" indent="-215990" algn="ctr" defTabSz="914400" rtl="0" eaLnBrk="0" fontAlgn="base" latinLnBrk="0" hangingPunct="0">
              <a:lnSpc>
                <a:spcPct val="100000"/>
              </a:lnSpc>
              <a:spcBef>
                <a:spcPct val="0"/>
              </a:spcBef>
              <a:spcAft>
                <a:spcPct val="0"/>
              </a:spcAft>
              <a:buClr>
                <a:srgbClr val="FFC000"/>
              </a:buClr>
              <a:buSzPct val="80000"/>
              <a:buFontTx/>
              <a:buNone/>
              <a:tabLst/>
              <a:defRPr/>
            </a:pPr>
            <a:r>
              <a:rPr kumimoji="0" lang="en-US" sz="2133" b="0" i="0" u="none" strike="noStrike" kern="1200" cap="none" spc="0" normalizeH="0" baseline="0" noProof="0" dirty="0">
                <a:ln>
                  <a:noFill/>
                </a:ln>
                <a:solidFill>
                  <a:srgbClr val="5F5F5F"/>
                </a:solidFill>
                <a:effectLst/>
                <a:uLnTx/>
                <a:uFillTx/>
                <a:latin typeface="+mn-lt"/>
                <a:cs typeface="Segoe UI" charset="0"/>
              </a:rPr>
              <a:t>Global CO</a:t>
            </a:r>
            <a:r>
              <a:rPr kumimoji="0" lang="en-US" sz="2133" b="0" i="0" u="none" strike="noStrike" kern="1200" cap="none" spc="0" normalizeH="0" baseline="-25000" noProof="0" dirty="0">
                <a:ln>
                  <a:noFill/>
                </a:ln>
                <a:solidFill>
                  <a:srgbClr val="5F5F5F"/>
                </a:solidFill>
                <a:effectLst/>
                <a:uLnTx/>
                <a:uFillTx/>
                <a:latin typeface="+mn-lt"/>
                <a:cs typeface="Segoe UI" charset="0"/>
              </a:rPr>
              <a:t>2</a:t>
            </a:r>
            <a:r>
              <a:rPr kumimoji="0" lang="en-US" sz="2133" b="0" i="0" u="none" strike="noStrike" kern="1200" cap="none" spc="0" normalizeH="0" baseline="0" noProof="0" dirty="0">
                <a:ln>
                  <a:noFill/>
                </a:ln>
                <a:solidFill>
                  <a:srgbClr val="5F5F5F"/>
                </a:solidFill>
                <a:effectLst/>
                <a:uLnTx/>
                <a:uFillTx/>
                <a:latin typeface="+mn-lt"/>
                <a:cs typeface="Segoe UI" charset="0"/>
              </a:rPr>
              <a:t> emissions by scenario</a:t>
            </a:r>
          </a:p>
        </p:txBody>
      </p:sp>
      <p:grpSp>
        <p:nvGrpSpPr>
          <p:cNvPr id="36" name="Group 35">
            <a:extLst>
              <a:ext uri="{FF2B5EF4-FFF2-40B4-BE49-F238E27FC236}">
                <a16:creationId xmlns:a16="http://schemas.microsoft.com/office/drawing/2014/main" id="{AB8B7446-AA36-4CF3-B153-0E3A046BF3A8}"/>
              </a:ext>
            </a:extLst>
          </p:cNvPr>
          <p:cNvGrpSpPr/>
          <p:nvPr/>
        </p:nvGrpSpPr>
        <p:grpSpPr>
          <a:xfrm>
            <a:off x="5542595" y="1441601"/>
            <a:ext cx="5855651" cy="4346300"/>
            <a:chOff x="4156946" y="1081201"/>
            <a:chExt cx="4391738" cy="3259725"/>
          </a:xfrm>
        </p:grpSpPr>
        <p:sp>
          <p:nvSpPr>
            <p:cNvPr id="37" name="Rectangle 26">
              <a:extLst>
                <a:ext uri="{FF2B5EF4-FFF2-40B4-BE49-F238E27FC236}">
                  <a16:creationId xmlns:a16="http://schemas.microsoft.com/office/drawing/2014/main" id="{46FBF99C-D681-4B15-AF5B-0DD4A084805A}"/>
                </a:ext>
              </a:extLst>
            </p:cNvPr>
            <p:cNvSpPr>
              <a:spLocks noChangeArrowheads="1"/>
            </p:cNvSpPr>
            <p:nvPr/>
          </p:nvSpPr>
          <p:spPr bwMode="auto">
            <a:xfrm>
              <a:off x="4653010" y="4078143"/>
              <a:ext cx="3699855" cy="7628"/>
            </a:xfrm>
            <a:prstGeom prst="rect">
              <a:avLst/>
            </a:prstGeom>
            <a:solidFill>
              <a:srgbClr val="000000"/>
            </a:solidFill>
            <a:ln w="1588" cap="flat">
              <a:solidFill>
                <a:srgbClr val="000000"/>
              </a:solidFill>
              <a:prstDash val="solid"/>
              <a:bevel/>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38" name="Rectangle 30">
              <a:extLst>
                <a:ext uri="{FF2B5EF4-FFF2-40B4-BE49-F238E27FC236}">
                  <a16:creationId xmlns:a16="http://schemas.microsoft.com/office/drawing/2014/main" id="{DEF2692C-E8F2-4953-8645-B3B5486F2DFD}"/>
                </a:ext>
              </a:extLst>
            </p:cNvPr>
            <p:cNvSpPr>
              <a:spLocks noChangeArrowheads="1"/>
            </p:cNvSpPr>
            <p:nvPr/>
          </p:nvSpPr>
          <p:spPr bwMode="auto">
            <a:xfrm>
              <a:off x="4381707" y="3248112"/>
              <a:ext cx="223619" cy="215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srgbClr val="000000"/>
                  </a:solidFill>
                  <a:effectLst/>
                  <a:uLnTx/>
                  <a:uFillTx/>
                  <a:latin typeface="+mn-lt"/>
                  <a:ea typeface="+mn-ea"/>
                  <a:cs typeface="Arial" pitchFamily="34" charset="0"/>
                </a:rPr>
                <a:t> 10</a:t>
              </a:r>
              <a:endParaRPr kumimoji="0" lang="en-US" altLang="en-US" sz="3200" b="0" i="0" u="none" strike="noStrike" kern="1200" cap="none" spc="0" normalizeH="0" baseline="0" noProof="0" dirty="0">
                <a:ln>
                  <a:noFill/>
                </a:ln>
                <a:solidFill>
                  <a:prstClr val="black"/>
                </a:solidFill>
                <a:effectLst/>
                <a:uLnTx/>
                <a:uFillTx/>
                <a:latin typeface="+mn-lt"/>
                <a:ea typeface="+mn-ea"/>
                <a:cs typeface="Arial" pitchFamily="34" charset="0"/>
              </a:endParaRPr>
            </a:p>
          </p:txBody>
        </p:sp>
        <p:sp>
          <p:nvSpPr>
            <p:cNvPr id="39" name="Rectangle 31">
              <a:extLst>
                <a:ext uri="{FF2B5EF4-FFF2-40B4-BE49-F238E27FC236}">
                  <a16:creationId xmlns:a16="http://schemas.microsoft.com/office/drawing/2014/main" id="{4A3F4714-2535-4988-A738-59BA4C9989C7}"/>
                </a:ext>
              </a:extLst>
            </p:cNvPr>
            <p:cNvSpPr>
              <a:spLocks noChangeArrowheads="1"/>
            </p:cNvSpPr>
            <p:nvPr/>
          </p:nvSpPr>
          <p:spPr bwMode="auto">
            <a:xfrm>
              <a:off x="4381707" y="2525015"/>
              <a:ext cx="223619" cy="215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srgbClr val="000000"/>
                  </a:solidFill>
                  <a:effectLst/>
                  <a:uLnTx/>
                  <a:uFillTx/>
                  <a:latin typeface="+mn-lt"/>
                  <a:ea typeface="+mn-ea"/>
                  <a:cs typeface="Arial" pitchFamily="34" charset="0"/>
                </a:rPr>
                <a:t> 20</a:t>
              </a:r>
              <a:endParaRPr kumimoji="0" lang="en-US" altLang="en-US" sz="3200" b="0" i="0" u="none" strike="noStrike" kern="1200" cap="none" spc="0" normalizeH="0" baseline="0" noProof="0" dirty="0">
                <a:ln>
                  <a:noFill/>
                </a:ln>
                <a:solidFill>
                  <a:prstClr val="black"/>
                </a:solidFill>
                <a:effectLst/>
                <a:uLnTx/>
                <a:uFillTx/>
                <a:latin typeface="+mn-lt"/>
                <a:ea typeface="+mn-ea"/>
                <a:cs typeface="Arial" pitchFamily="34" charset="0"/>
              </a:endParaRPr>
            </a:p>
          </p:txBody>
        </p:sp>
        <p:sp>
          <p:nvSpPr>
            <p:cNvPr id="40" name="Rectangle 32">
              <a:extLst>
                <a:ext uri="{FF2B5EF4-FFF2-40B4-BE49-F238E27FC236}">
                  <a16:creationId xmlns:a16="http://schemas.microsoft.com/office/drawing/2014/main" id="{0D9EBD15-4EC8-4063-B657-AE1924B133BE}"/>
                </a:ext>
              </a:extLst>
            </p:cNvPr>
            <p:cNvSpPr>
              <a:spLocks noChangeArrowheads="1"/>
            </p:cNvSpPr>
            <p:nvPr/>
          </p:nvSpPr>
          <p:spPr bwMode="auto">
            <a:xfrm>
              <a:off x="4381707" y="1801917"/>
              <a:ext cx="223619" cy="215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srgbClr val="000000"/>
                  </a:solidFill>
                  <a:effectLst/>
                  <a:uLnTx/>
                  <a:uFillTx/>
                  <a:latin typeface="+mn-lt"/>
                  <a:ea typeface="+mn-ea"/>
                  <a:cs typeface="Arial" pitchFamily="34" charset="0"/>
                </a:rPr>
                <a:t> 30</a:t>
              </a:r>
              <a:endParaRPr kumimoji="0" lang="en-US" altLang="en-US" sz="3200" b="0" i="0" u="none" strike="noStrike" kern="1200" cap="none" spc="0" normalizeH="0" baseline="0" noProof="0" dirty="0">
                <a:ln>
                  <a:noFill/>
                </a:ln>
                <a:solidFill>
                  <a:prstClr val="black"/>
                </a:solidFill>
                <a:effectLst/>
                <a:uLnTx/>
                <a:uFillTx/>
                <a:latin typeface="+mn-lt"/>
                <a:ea typeface="+mn-ea"/>
                <a:cs typeface="Arial" pitchFamily="34" charset="0"/>
              </a:endParaRPr>
            </a:p>
          </p:txBody>
        </p:sp>
        <p:sp>
          <p:nvSpPr>
            <p:cNvPr id="41" name="Rectangle 33">
              <a:extLst>
                <a:ext uri="{FF2B5EF4-FFF2-40B4-BE49-F238E27FC236}">
                  <a16:creationId xmlns:a16="http://schemas.microsoft.com/office/drawing/2014/main" id="{519B3EF5-267C-43B9-A60B-11FF16324F37}"/>
                </a:ext>
              </a:extLst>
            </p:cNvPr>
            <p:cNvSpPr>
              <a:spLocks noChangeArrowheads="1"/>
            </p:cNvSpPr>
            <p:nvPr/>
          </p:nvSpPr>
          <p:spPr bwMode="auto">
            <a:xfrm>
              <a:off x="4381707" y="1081201"/>
              <a:ext cx="223619" cy="215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srgbClr val="000000"/>
                  </a:solidFill>
                  <a:effectLst/>
                  <a:uLnTx/>
                  <a:uFillTx/>
                  <a:latin typeface="+mn-lt"/>
                  <a:ea typeface="+mn-ea"/>
                  <a:cs typeface="Arial" pitchFamily="34" charset="0"/>
                </a:rPr>
                <a:t> 40</a:t>
              </a:r>
              <a:endParaRPr kumimoji="0" lang="en-US" altLang="en-US" sz="3200" b="0" i="0" u="none" strike="noStrike" kern="1200" cap="none" spc="0" normalizeH="0" baseline="0" noProof="0" dirty="0">
                <a:ln>
                  <a:noFill/>
                </a:ln>
                <a:solidFill>
                  <a:prstClr val="black"/>
                </a:solidFill>
                <a:effectLst/>
                <a:uLnTx/>
                <a:uFillTx/>
                <a:latin typeface="+mn-lt"/>
                <a:ea typeface="+mn-ea"/>
                <a:cs typeface="Arial" pitchFamily="34" charset="0"/>
              </a:endParaRPr>
            </a:p>
          </p:txBody>
        </p:sp>
        <p:sp>
          <p:nvSpPr>
            <p:cNvPr id="42" name="Rectangle 34">
              <a:extLst>
                <a:ext uri="{FF2B5EF4-FFF2-40B4-BE49-F238E27FC236}">
                  <a16:creationId xmlns:a16="http://schemas.microsoft.com/office/drawing/2014/main" id="{33BBE09E-0DB5-4CB7-89A3-579AA0DCDF34}"/>
                </a:ext>
              </a:extLst>
            </p:cNvPr>
            <p:cNvSpPr>
              <a:spLocks noChangeArrowheads="1"/>
            </p:cNvSpPr>
            <p:nvPr/>
          </p:nvSpPr>
          <p:spPr bwMode="auto">
            <a:xfrm>
              <a:off x="4488203" y="4125434"/>
              <a:ext cx="365485" cy="215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srgbClr val="000000"/>
                  </a:solidFill>
                  <a:effectLst/>
                  <a:uLnTx/>
                  <a:uFillTx/>
                  <a:latin typeface="+mn-lt"/>
                  <a:ea typeface="+mn-ea"/>
                  <a:cs typeface="Arial" pitchFamily="34" charset="0"/>
                </a:rPr>
                <a:t>2000</a:t>
              </a:r>
              <a:endParaRPr kumimoji="0" lang="en-US" altLang="en-US" sz="3200" b="0" i="0" u="none" strike="noStrike" kern="1200" cap="none" spc="0" normalizeH="0" baseline="0" noProof="0" dirty="0">
                <a:ln>
                  <a:noFill/>
                </a:ln>
                <a:solidFill>
                  <a:prstClr val="black"/>
                </a:solidFill>
                <a:effectLst/>
                <a:uLnTx/>
                <a:uFillTx/>
                <a:latin typeface="+mn-lt"/>
                <a:ea typeface="+mn-ea"/>
                <a:cs typeface="Arial" pitchFamily="34" charset="0"/>
              </a:endParaRPr>
            </a:p>
          </p:txBody>
        </p:sp>
        <p:sp>
          <p:nvSpPr>
            <p:cNvPr id="43" name="Rectangle 35">
              <a:extLst>
                <a:ext uri="{FF2B5EF4-FFF2-40B4-BE49-F238E27FC236}">
                  <a16:creationId xmlns:a16="http://schemas.microsoft.com/office/drawing/2014/main" id="{4D6F6AFE-9B7B-43CF-BF53-2DE5BAAAA51E}"/>
                </a:ext>
              </a:extLst>
            </p:cNvPr>
            <p:cNvSpPr>
              <a:spLocks noChangeArrowheads="1"/>
            </p:cNvSpPr>
            <p:nvPr/>
          </p:nvSpPr>
          <p:spPr bwMode="auto">
            <a:xfrm>
              <a:off x="5411952" y="4125434"/>
              <a:ext cx="365485" cy="215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867" b="0" i="0" u="none" strike="noStrike" kern="1200" cap="none" spc="0" normalizeH="0" baseline="0" noProof="0">
                  <a:ln>
                    <a:noFill/>
                  </a:ln>
                  <a:solidFill>
                    <a:srgbClr val="000000"/>
                  </a:solidFill>
                  <a:effectLst/>
                  <a:uLnTx/>
                  <a:uFillTx/>
                  <a:latin typeface="+mn-lt"/>
                  <a:ea typeface="+mn-ea"/>
                  <a:cs typeface="Arial" pitchFamily="34" charset="0"/>
                </a:rPr>
                <a:t>2010</a:t>
              </a:r>
              <a:endParaRPr kumimoji="0" lang="en-US" altLang="en-US" sz="3200" b="0" i="0" u="none" strike="noStrike" kern="1200" cap="none" spc="0" normalizeH="0" baseline="0" noProof="0">
                <a:ln>
                  <a:noFill/>
                </a:ln>
                <a:solidFill>
                  <a:prstClr val="black"/>
                </a:solidFill>
                <a:effectLst/>
                <a:uLnTx/>
                <a:uFillTx/>
                <a:latin typeface="+mn-lt"/>
                <a:ea typeface="+mn-ea"/>
                <a:cs typeface="Arial" pitchFamily="34" charset="0"/>
              </a:endParaRPr>
            </a:p>
          </p:txBody>
        </p:sp>
        <p:sp>
          <p:nvSpPr>
            <p:cNvPr id="44" name="Rectangle 36">
              <a:extLst>
                <a:ext uri="{FF2B5EF4-FFF2-40B4-BE49-F238E27FC236}">
                  <a16:creationId xmlns:a16="http://schemas.microsoft.com/office/drawing/2014/main" id="{FC0627AA-EA28-4D97-96E8-F92EFA37FA76}"/>
                </a:ext>
              </a:extLst>
            </p:cNvPr>
            <p:cNvSpPr>
              <a:spLocks noChangeArrowheads="1"/>
            </p:cNvSpPr>
            <p:nvPr/>
          </p:nvSpPr>
          <p:spPr bwMode="auto">
            <a:xfrm>
              <a:off x="6335701" y="4125434"/>
              <a:ext cx="365485" cy="215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867" b="0" i="0" u="none" strike="noStrike" kern="1200" cap="none" spc="0" normalizeH="0" baseline="0" noProof="0">
                  <a:ln>
                    <a:noFill/>
                  </a:ln>
                  <a:solidFill>
                    <a:srgbClr val="000000"/>
                  </a:solidFill>
                  <a:effectLst/>
                  <a:uLnTx/>
                  <a:uFillTx/>
                  <a:latin typeface="+mn-lt"/>
                  <a:ea typeface="+mn-ea"/>
                  <a:cs typeface="Arial" pitchFamily="34" charset="0"/>
                </a:rPr>
                <a:t>2020</a:t>
              </a:r>
              <a:endParaRPr kumimoji="0" lang="en-US" altLang="en-US" sz="3200" b="0" i="0" u="none" strike="noStrike" kern="1200" cap="none" spc="0" normalizeH="0" baseline="0" noProof="0">
                <a:ln>
                  <a:noFill/>
                </a:ln>
                <a:solidFill>
                  <a:prstClr val="black"/>
                </a:solidFill>
                <a:effectLst/>
                <a:uLnTx/>
                <a:uFillTx/>
                <a:latin typeface="+mn-lt"/>
                <a:ea typeface="+mn-ea"/>
                <a:cs typeface="Arial" pitchFamily="34" charset="0"/>
              </a:endParaRPr>
            </a:p>
          </p:txBody>
        </p:sp>
        <p:sp>
          <p:nvSpPr>
            <p:cNvPr id="45" name="Rectangle 37">
              <a:extLst>
                <a:ext uri="{FF2B5EF4-FFF2-40B4-BE49-F238E27FC236}">
                  <a16:creationId xmlns:a16="http://schemas.microsoft.com/office/drawing/2014/main" id="{4AA5219B-82CD-4C9E-868D-40FF159DB1B8}"/>
                </a:ext>
              </a:extLst>
            </p:cNvPr>
            <p:cNvSpPr>
              <a:spLocks noChangeArrowheads="1"/>
            </p:cNvSpPr>
            <p:nvPr/>
          </p:nvSpPr>
          <p:spPr bwMode="auto">
            <a:xfrm>
              <a:off x="7259450" y="4125434"/>
              <a:ext cx="365485" cy="215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867" b="0" i="0" u="none" strike="noStrike" kern="1200" cap="none" spc="0" normalizeH="0" baseline="0" noProof="0">
                  <a:ln>
                    <a:noFill/>
                  </a:ln>
                  <a:solidFill>
                    <a:srgbClr val="000000"/>
                  </a:solidFill>
                  <a:effectLst/>
                  <a:uLnTx/>
                  <a:uFillTx/>
                  <a:latin typeface="+mn-lt"/>
                  <a:ea typeface="+mn-ea"/>
                  <a:cs typeface="Arial" pitchFamily="34" charset="0"/>
                </a:rPr>
                <a:t>2030</a:t>
              </a:r>
              <a:endParaRPr kumimoji="0" lang="en-US" altLang="en-US" sz="3200" b="0" i="0" u="none" strike="noStrike" kern="1200" cap="none" spc="0" normalizeH="0" baseline="0" noProof="0">
                <a:ln>
                  <a:noFill/>
                </a:ln>
                <a:solidFill>
                  <a:prstClr val="black"/>
                </a:solidFill>
                <a:effectLst/>
                <a:uLnTx/>
                <a:uFillTx/>
                <a:latin typeface="+mn-lt"/>
                <a:ea typeface="+mn-ea"/>
                <a:cs typeface="Arial" pitchFamily="34" charset="0"/>
              </a:endParaRPr>
            </a:p>
          </p:txBody>
        </p:sp>
        <p:sp>
          <p:nvSpPr>
            <p:cNvPr id="46" name="Rectangle 38">
              <a:extLst>
                <a:ext uri="{FF2B5EF4-FFF2-40B4-BE49-F238E27FC236}">
                  <a16:creationId xmlns:a16="http://schemas.microsoft.com/office/drawing/2014/main" id="{A6405DF2-3762-4A43-A898-EA424B0E3D42}"/>
                </a:ext>
              </a:extLst>
            </p:cNvPr>
            <p:cNvSpPr>
              <a:spLocks noChangeArrowheads="1"/>
            </p:cNvSpPr>
            <p:nvPr/>
          </p:nvSpPr>
          <p:spPr bwMode="auto">
            <a:xfrm>
              <a:off x="8183199" y="4125434"/>
              <a:ext cx="365485" cy="215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srgbClr val="000000"/>
                  </a:solidFill>
                  <a:effectLst/>
                  <a:uLnTx/>
                  <a:uFillTx/>
                  <a:latin typeface="+mn-lt"/>
                  <a:ea typeface="+mn-ea"/>
                  <a:cs typeface="Arial" pitchFamily="34" charset="0"/>
                </a:rPr>
                <a:t>2040</a:t>
              </a:r>
              <a:endParaRPr kumimoji="0" lang="en-US" altLang="en-US" sz="3200" b="0" i="0" u="none" strike="noStrike" kern="1200" cap="none" spc="0" normalizeH="0" baseline="0" noProof="0" dirty="0">
                <a:ln>
                  <a:noFill/>
                </a:ln>
                <a:solidFill>
                  <a:prstClr val="black"/>
                </a:solidFill>
                <a:effectLst/>
                <a:uLnTx/>
                <a:uFillTx/>
                <a:latin typeface="+mn-lt"/>
                <a:ea typeface="+mn-ea"/>
                <a:cs typeface="Arial" pitchFamily="34" charset="0"/>
              </a:endParaRPr>
            </a:p>
          </p:txBody>
        </p:sp>
        <p:sp>
          <p:nvSpPr>
            <p:cNvPr id="47" name="Rectangle 39">
              <a:extLst>
                <a:ext uri="{FF2B5EF4-FFF2-40B4-BE49-F238E27FC236}">
                  <a16:creationId xmlns:a16="http://schemas.microsoft.com/office/drawing/2014/main" id="{BA9CD6CC-4F33-4BBC-89CE-8476A0F61658}"/>
                </a:ext>
              </a:extLst>
            </p:cNvPr>
            <p:cNvSpPr>
              <a:spLocks noChangeArrowheads="1"/>
            </p:cNvSpPr>
            <p:nvPr/>
          </p:nvSpPr>
          <p:spPr bwMode="auto">
            <a:xfrm rot="16200000">
              <a:off x="4178130" y="1162455"/>
              <a:ext cx="173124" cy="215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srgbClr val="000000"/>
                  </a:solidFill>
                  <a:effectLst/>
                  <a:uLnTx/>
                  <a:uFillTx/>
                  <a:latin typeface="+mn-lt"/>
                  <a:ea typeface="+mn-ea"/>
                  <a:cs typeface="Arial" pitchFamily="34" charset="0"/>
                </a:rPr>
                <a:t>Gt</a:t>
              </a:r>
              <a:endParaRPr kumimoji="0" lang="en-US" altLang="en-US" sz="3200" b="0" i="0" u="none" strike="noStrike" kern="1200" cap="none" spc="0" normalizeH="0" baseline="-25000" noProof="0" dirty="0">
                <a:ln>
                  <a:noFill/>
                </a:ln>
                <a:solidFill>
                  <a:prstClr val="black"/>
                </a:solidFill>
                <a:effectLst/>
                <a:uLnTx/>
                <a:uFillTx/>
                <a:latin typeface="+mn-lt"/>
                <a:ea typeface="+mn-ea"/>
                <a:cs typeface="Arial" pitchFamily="34" charset="0"/>
              </a:endParaRPr>
            </a:p>
          </p:txBody>
        </p:sp>
        <p:sp>
          <p:nvSpPr>
            <p:cNvPr id="48" name="Line 7">
              <a:extLst>
                <a:ext uri="{FF2B5EF4-FFF2-40B4-BE49-F238E27FC236}">
                  <a16:creationId xmlns:a16="http://schemas.microsoft.com/office/drawing/2014/main" id="{0474F560-4A43-424E-B01A-4AF4FB93A09D}"/>
                </a:ext>
              </a:extLst>
            </p:cNvPr>
            <p:cNvSpPr>
              <a:spLocks noChangeShapeType="1"/>
            </p:cNvSpPr>
            <p:nvPr/>
          </p:nvSpPr>
          <p:spPr bwMode="auto">
            <a:xfrm>
              <a:off x="4646356" y="1182702"/>
              <a:ext cx="3708000" cy="0"/>
            </a:xfrm>
            <a:prstGeom prst="line">
              <a:avLst/>
            </a:prstGeom>
            <a:noFill/>
            <a:ln w="19050" cap="rnd">
              <a:solidFill>
                <a:srgbClr val="C0C0C0"/>
              </a:solidFill>
              <a:prstDash val="sysDot"/>
              <a:round/>
              <a:headEnd/>
              <a:tailEnd/>
            </a:ln>
          </p:spPr>
          <p:txBody>
            <a:bodyPr vert="horz" wrap="square" lIns="121915" tIns="60957" rIns="121915" bIns="609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prstClr val="black"/>
                </a:solidFill>
                <a:effectLst/>
                <a:uLnTx/>
                <a:uFillTx/>
                <a:ea typeface="+mn-ea"/>
                <a:cs typeface="+mn-cs"/>
              </a:endParaRPr>
            </a:p>
          </p:txBody>
        </p:sp>
        <p:sp>
          <p:nvSpPr>
            <p:cNvPr id="49" name="Line 7">
              <a:extLst>
                <a:ext uri="{FF2B5EF4-FFF2-40B4-BE49-F238E27FC236}">
                  <a16:creationId xmlns:a16="http://schemas.microsoft.com/office/drawing/2014/main" id="{87D38955-D568-47B5-9CD7-A6BCBB51850A}"/>
                </a:ext>
              </a:extLst>
            </p:cNvPr>
            <p:cNvSpPr>
              <a:spLocks noChangeShapeType="1"/>
            </p:cNvSpPr>
            <p:nvPr/>
          </p:nvSpPr>
          <p:spPr bwMode="auto">
            <a:xfrm>
              <a:off x="4646356" y="1906562"/>
              <a:ext cx="3708000" cy="0"/>
            </a:xfrm>
            <a:prstGeom prst="line">
              <a:avLst/>
            </a:prstGeom>
            <a:noFill/>
            <a:ln w="19050" cap="rnd">
              <a:solidFill>
                <a:srgbClr val="C0C0C0"/>
              </a:solidFill>
              <a:prstDash val="sysDot"/>
              <a:round/>
              <a:headEnd/>
              <a:tailEnd/>
            </a:ln>
          </p:spPr>
          <p:txBody>
            <a:bodyPr vert="horz" wrap="square" lIns="121915" tIns="60957" rIns="121915" bIns="609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prstClr val="black"/>
                </a:solidFill>
                <a:effectLst/>
                <a:uLnTx/>
                <a:uFillTx/>
                <a:ea typeface="+mn-ea"/>
                <a:cs typeface="+mn-cs"/>
              </a:endParaRPr>
            </a:p>
          </p:txBody>
        </p:sp>
        <p:sp>
          <p:nvSpPr>
            <p:cNvPr id="50" name="Line 7">
              <a:extLst>
                <a:ext uri="{FF2B5EF4-FFF2-40B4-BE49-F238E27FC236}">
                  <a16:creationId xmlns:a16="http://schemas.microsoft.com/office/drawing/2014/main" id="{72950FCC-CDBA-41D3-A492-77A96D7BF8BD}"/>
                </a:ext>
              </a:extLst>
            </p:cNvPr>
            <p:cNvSpPr>
              <a:spLocks noChangeShapeType="1"/>
            </p:cNvSpPr>
            <p:nvPr/>
          </p:nvSpPr>
          <p:spPr bwMode="auto">
            <a:xfrm>
              <a:off x="4646356" y="2630422"/>
              <a:ext cx="3708000" cy="0"/>
            </a:xfrm>
            <a:prstGeom prst="line">
              <a:avLst/>
            </a:prstGeom>
            <a:noFill/>
            <a:ln w="19050" cap="rnd">
              <a:solidFill>
                <a:srgbClr val="C0C0C0"/>
              </a:solidFill>
              <a:prstDash val="sysDot"/>
              <a:round/>
              <a:headEnd/>
              <a:tailEnd/>
            </a:ln>
          </p:spPr>
          <p:txBody>
            <a:bodyPr vert="horz" wrap="square" lIns="121915" tIns="60957" rIns="121915" bIns="609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prstClr val="black"/>
                </a:solidFill>
                <a:effectLst/>
                <a:uLnTx/>
                <a:uFillTx/>
                <a:ea typeface="+mn-ea"/>
                <a:cs typeface="+mn-cs"/>
              </a:endParaRPr>
            </a:p>
          </p:txBody>
        </p:sp>
        <p:sp>
          <p:nvSpPr>
            <p:cNvPr id="51" name="Line 7">
              <a:extLst>
                <a:ext uri="{FF2B5EF4-FFF2-40B4-BE49-F238E27FC236}">
                  <a16:creationId xmlns:a16="http://schemas.microsoft.com/office/drawing/2014/main" id="{22DD3BEA-D639-49C1-A368-DFC474C1AB95}"/>
                </a:ext>
              </a:extLst>
            </p:cNvPr>
            <p:cNvSpPr>
              <a:spLocks noChangeShapeType="1"/>
            </p:cNvSpPr>
            <p:nvPr/>
          </p:nvSpPr>
          <p:spPr bwMode="auto">
            <a:xfrm>
              <a:off x="4646356" y="3354282"/>
              <a:ext cx="3708000" cy="0"/>
            </a:xfrm>
            <a:prstGeom prst="line">
              <a:avLst/>
            </a:prstGeom>
            <a:noFill/>
            <a:ln w="19050" cap="rnd">
              <a:solidFill>
                <a:srgbClr val="C0C0C0"/>
              </a:solidFill>
              <a:prstDash val="sysDot"/>
              <a:round/>
              <a:headEnd/>
              <a:tailEnd/>
            </a:ln>
          </p:spPr>
          <p:txBody>
            <a:bodyPr vert="horz" wrap="square" lIns="121915" tIns="60957" rIns="121915" bIns="609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prstClr val="black"/>
                </a:solidFill>
                <a:effectLst/>
                <a:uLnTx/>
                <a:uFillTx/>
                <a:ea typeface="+mn-ea"/>
                <a:cs typeface="+mn-cs"/>
              </a:endParaRPr>
            </a:p>
          </p:txBody>
        </p:sp>
      </p:grpSp>
      <p:pic>
        <p:nvPicPr>
          <p:cNvPr id="52" name="Picture 51">
            <a:extLst>
              <a:ext uri="{FF2B5EF4-FFF2-40B4-BE49-F238E27FC236}">
                <a16:creationId xmlns:a16="http://schemas.microsoft.com/office/drawing/2014/main" id="{FDA41551-B49F-4401-913F-448ACAFF8606}"/>
              </a:ext>
            </a:extLst>
          </p:cNvPr>
          <p:cNvPicPr>
            <a:picLocks noChangeAspect="1"/>
          </p:cNvPicPr>
          <p:nvPr/>
        </p:nvPicPr>
        <p:blipFill rotWithShape="1">
          <a:blip r:embed="rId4">
            <a:extLst>
              <a:ext uri="{28A0092B-C50C-407E-A947-70E740481C1C}">
                <a14:useLocalDpi xmlns:a14="http://schemas.microsoft.com/office/drawing/2010/main" val="0"/>
              </a:ext>
            </a:extLst>
          </a:blip>
          <a:srcRect l="66771" t="24814" r="10208" b="33518"/>
          <a:stretch/>
        </p:blipFill>
        <p:spPr>
          <a:xfrm>
            <a:off x="1413202" y="1680236"/>
            <a:ext cx="2931916" cy="2984983"/>
          </a:xfrm>
          <a:prstGeom prst="rect">
            <a:avLst/>
          </a:prstGeom>
        </p:spPr>
      </p:pic>
      <p:sp>
        <p:nvSpPr>
          <p:cNvPr id="53" name="Oval 52">
            <a:extLst>
              <a:ext uri="{FF2B5EF4-FFF2-40B4-BE49-F238E27FC236}">
                <a16:creationId xmlns:a16="http://schemas.microsoft.com/office/drawing/2014/main" id="{072482A9-6CD9-441B-8BF5-9103066F3094}"/>
              </a:ext>
            </a:extLst>
          </p:cNvPr>
          <p:cNvSpPr/>
          <p:nvPr/>
        </p:nvSpPr>
        <p:spPr>
          <a:xfrm>
            <a:off x="2241336" y="2537845"/>
            <a:ext cx="1311283" cy="13038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4165"/>
              </a:solidFill>
              <a:effectLst/>
              <a:uLnTx/>
              <a:uFillTx/>
              <a:ea typeface="+mn-ea"/>
              <a:cs typeface="+mn-cs"/>
            </a:endParaRPr>
          </a:p>
        </p:txBody>
      </p:sp>
      <p:sp>
        <p:nvSpPr>
          <p:cNvPr id="54" name="TextBox 53">
            <a:extLst>
              <a:ext uri="{FF2B5EF4-FFF2-40B4-BE49-F238E27FC236}">
                <a16:creationId xmlns:a16="http://schemas.microsoft.com/office/drawing/2014/main" id="{3A2066B2-85AD-45CE-A937-74D75E58939F}"/>
              </a:ext>
            </a:extLst>
          </p:cNvPr>
          <p:cNvSpPr txBox="1"/>
          <p:nvPr/>
        </p:nvSpPr>
        <p:spPr>
          <a:xfrm>
            <a:off x="1877667" y="2741393"/>
            <a:ext cx="2021687" cy="8619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7" b="1" i="0" u="none" strike="noStrike" kern="1200" cap="none" spc="0" normalizeH="0" baseline="0" noProof="0" dirty="0">
                <a:ln>
                  <a:noFill/>
                </a:ln>
                <a:solidFill>
                  <a:srgbClr val="004165"/>
                </a:solidFill>
                <a:effectLst/>
                <a:uLnTx/>
                <a:uFillTx/>
                <a:ea typeface="+mn-ea"/>
                <a:cs typeface="+mn-cs"/>
              </a:rPr>
              <a:t>Sustainable Development Scenario</a:t>
            </a:r>
          </a:p>
        </p:txBody>
      </p:sp>
      <p:pic>
        <p:nvPicPr>
          <p:cNvPr id="56" name="Picture 55">
            <a:extLst>
              <a:ext uri="{FF2B5EF4-FFF2-40B4-BE49-F238E27FC236}">
                <a16:creationId xmlns:a16="http://schemas.microsoft.com/office/drawing/2014/main" id="{6B407FE5-A6E3-461E-958B-606A956F0299}"/>
              </a:ext>
            </a:extLst>
          </p:cNvPr>
          <p:cNvPicPr>
            <a:picLocks noChangeAspect="1"/>
          </p:cNvPicPr>
          <p:nvPr/>
        </p:nvPicPr>
        <p:blipFill rotWithShape="1">
          <a:blip r:embed="rId5">
            <a:extLst>
              <a:ext uri="{28A0092B-C50C-407E-A947-70E740481C1C}">
                <a14:useLocalDpi xmlns:a14="http://schemas.microsoft.com/office/drawing/2010/main" val="0"/>
              </a:ext>
            </a:extLst>
          </a:blip>
          <a:srcRect l="57708" t="11296" r="18229" b="36296"/>
          <a:stretch/>
        </p:blipFill>
        <p:spPr>
          <a:xfrm>
            <a:off x="260225" y="706109"/>
            <a:ext cx="3064583" cy="3754444"/>
          </a:xfrm>
          <a:prstGeom prst="rect">
            <a:avLst/>
          </a:prstGeom>
        </p:spPr>
      </p:pic>
      <p:pic>
        <p:nvPicPr>
          <p:cNvPr id="59" name="Picture 58">
            <a:extLst>
              <a:ext uri="{FF2B5EF4-FFF2-40B4-BE49-F238E27FC236}">
                <a16:creationId xmlns:a16="http://schemas.microsoft.com/office/drawing/2014/main" id="{0C6FCE57-A2CA-4DA1-878F-A8400F235D4F}"/>
              </a:ext>
            </a:extLst>
          </p:cNvPr>
          <p:cNvPicPr>
            <a:picLocks noChangeAspect="1"/>
          </p:cNvPicPr>
          <p:nvPr/>
        </p:nvPicPr>
        <p:blipFill rotWithShape="1">
          <a:blip r:embed="rId6">
            <a:extLst>
              <a:ext uri="{28A0092B-C50C-407E-A947-70E740481C1C}">
                <a14:useLocalDpi xmlns:a14="http://schemas.microsoft.com/office/drawing/2010/main" val="0"/>
              </a:ext>
            </a:extLst>
          </a:blip>
          <a:srcRect l="76042" t="11296" r="2187" b="35463"/>
          <a:stretch/>
        </p:blipFill>
        <p:spPr>
          <a:xfrm>
            <a:off x="2592341" y="706109"/>
            <a:ext cx="2772716" cy="3814144"/>
          </a:xfrm>
          <a:prstGeom prst="rect">
            <a:avLst/>
          </a:prstGeom>
        </p:spPr>
      </p:pic>
      <p:pic>
        <p:nvPicPr>
          <p:cNvPr id="62" name="Picture 61">
            <a:extLst>
              <a:ext uri="{FF2B5EF4-FFF2-40B4-BE49-F238E27FC236}">
                <a16:creationId xmlns:a16="http://schemas.microsoft.com/office/drawing/2014/main" id="{732C9451-446B-4953-8890-88DA5E2B65F5}"/>
              </a:ext>
            </a:extLst>
          </p:cNvPr>
          <p:cNvPicPr>
            <a:picLocks noChangeAspect="1"/>
          </p:cNvPicPr>
          <p:nvPr/>
        </p:nvPicPr>
        <p:blipFill rotWithShape="1">
          <a:blip r:embed="rId7">
            <a:extLst>
              <a:ext uri="{28A0092B-C50C-407E-A947-70E740481C1C}">
                <a14:useLocalDpi xmlns:a14="http://schemas.microsoft.com/office/drawing/2010/main" val="0"/>
              </a:ext>
            </a:extLst>
          </a:blip>
          <a:srcRect l="61250" t="47778" r="4479" b="18704"/>
          <a:stretch/>
        </p:blipFill>
        <p:spPr>
          <a:xfrm>
            <a:off x="708698" y="3313898"/>
            <a:ext cx="4364708" cy="2401252"/>
          </a:xfrm>
          <a:prstGeom prst="rect">
            <a:avLst/>
          </a:prstGeom>
        </p:spPr>
      </p:pic>
      <p:sp>
        <p:nvSpPr>
          <p:cNvPr id="55" name="TextBox 54">
            <a:extLst>
              <a:ext uri="{FF2B5EF4-FFF2-40B4-BE49-F238E27FC236}">
                <a16:creationId xmlns:a16="http://schemas.microsoft.com/office/drawing/2014/main" id="{AA08B7D3-65A9-496B-B1AC-6CFD52B5BBA7}"/>
              </a:ext>
            </a:extLst>
          </p:cNvPr>
          <p:cNvSpPr txBox="1"/>
          <p:nvPr/>
        </p:nvSpPr>
        <p:spPr>
          <a:xfrm>
            <a:off x="9543392" y="106042"/>
            <a:ext cx="2521394" cy="246221"/>
          </a:xfrm>
          <a:prstGeom prst="rect">
            <a:avLst/>
          </a:prstGeom>
          <a:noFill/>
        </p:spPr>
        <p:txBody>
          <a:bodyPr wrap="square" rtlCol="0">
            <a:spAutoFit/>
          </a:bodyPr>
          <a:lstStyle/>
          <a:p>
            <a:pPr algn="r"/>
            <a:r>
              <a:rPr lang="en-US" sz="1000" dirty="0">
                <a:solidFill>
                  <a:schemeClr val="tx1">
                    <a:lumMod val="50000"/>
                    <a:lumOff val="50000"/>
                  </a:schemeClr>
                </a:solidFill>
              </a:rPr>
              <a:t>Data source: IEA</a:t>
            </a:r>
          </a:p>
        </p:txBody>
      </p:sp>
      <p:sp>
        <p:nvSpPr>
          <p:cNvPr id="58" name="TextBox 57">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15238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500"/>
                                        <p:tgtEl>
                                          <p:spTgt spid="31"/>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1000"/>
                                        <p:tgtEl>
                                          <p:spTgt spid="34"/>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4" grpId="0" animBg="1"/>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3" name="Title 1">
            <a:extLst>
              <a:ext uri="{FF2B5EF4-FFF2-40B4-BE49-F238E27FC236}">
                <a16:creationId xmlns:a16="http://schemas.microsoft.com/office/drawing/2014/main" id="{C79B28E7-290A-46AB-A1AA-556CD18B8678}"/>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mn-lt"/>
                <a:ea typeface="+mj-ea"/>
                <a:cs typeface="+mj-cs"/>
              </a:rPr>
              <a:t>A Daunting Challenge…</a:t>
            </a:r>
            <a:br>
              <a:rPr kumimoji="0" lang="en-US" sz="3200" b="1" i="0" u="none" strike="noStrike" kern="1200" cap="none" spc="0" normalizeH="0" baseline="0" noProof="0" dirty="0">
                <a:ln>
                  <a:noFill/>
                </a:ln>
                <a:solidFill>
                  <a:srgbClr val="5B9BD5"/>
                </a:solidFill>
                <a:effectLst/>
                <a:uLnTx/>
                <a:uFillTx/>
                <a:latin typeface="+mn-lt"/>
                <a:ea typeface="+mj-ea"/>
                <a:cs typeface="+mj-cs"/>
              </a:rPr>
            </a:br>
            <a:endParaRPr kumimoji="0" lang="en-US" sz="3200" b="1" i="0" u="none" strike="noStrike" kern="1200" cap="none" spc="0" normalizeH="0" baseline="0" noProof="0" dirty="0">
              <a:ln>
                <a:noFill/>
              </a:ln>
              <a:solidFill>
                <a:srgbClr val="5B9BD5"/>
              </a:solidFill>
              <a:effectLst/>
              <a:uLnTx/>
              <a:uFillTx/>
              <a:latin typeface="+mn-lt"/>
              <a:ea typeface="+mj-ea"/>
              <a:cs typeface="+mj-cs"/>
            </a:endParaRPr>
          </a:p>
        </p:txBody>
      </p:sp>
      <p:grpSp>
        <p:nvGrpSpPr>
          <p:cNvPr id="15" name="Group 14">
            <a:extLst>
              <a:ext uri="{FF2B5EF4-FFF2-40B4-BE49-F238E27FC236}">
                <a16:creationId xmlns:a16="http://schemas.microsoft.com/office/drawing/2014/main" id="{F05C9DED-218C-4090-8F62-CE9388578A71}"/>
              </a:ext>
            </a:extLst>
          </p:cNvPr>
          <p:cNvGrpSpPr/>
          <p:nvPr/>
        </p:nvGrpSpPr>
        <p:grpSpPr>
          <a:xfrm>
            <a:off x="8040702" y="3170179"/>
            <a:ext cx="2892714" cy="1949551"/>
            <a:chOff x="939724" y="1132071"/>
            <a:chExt cx="2169536" cy="1462163"/>
          </a:xfrm>
        </p:grpSpPr>
        <p:sp>
          <p:nvSpPr>
            <p:cNvPr id="16" name="TextBox 15">
              <a:extLst>
                <a:ext uri="{FF2B5EF4-FFF2-40B4-BE49-F238E27FC236}">
                  <a16:creationId xmlns:a16="http://schemas.microsoft.com/office/drawing/2014/main" id="{01CA6AB5-E975-4DB5-8DC6-E74342B1CD54}"/>
                </a:ext>
              </a:extLst>
            </p:cNvPr>
            <p:cNvSpPr txBox="1"/>
            <p:nvPr/>
          </p:nvSpPr>
          <p:spPr>
            <a:xfrm>
              <a:off x="939724" y="1132071"/>
              <a:ext cx="2089756" cy="1423419"/>
            </a:xfrm>
            <a:prstGeom prst="rect">
              <a:avLst/>
            </a:prstGeom>
            <a:noFill/>
          </p:spPr>
          <p:txBody>
            <a:bodyPr wrap="none" rtlCol="0">
              <a:spAutoFit/>
            </a:bodyPr>
            <a:lstStyle/>
            <a:p>
              <a:r>
                <a:rPr lang="en-US" sz="11733" dirty="0">
                  <a:solidFill>
                    <a:srgbClr val="0095AB"/>
                  </a:solidFill>
                </a:rPr>
                <a:t>20%</a:t>
              </a:r>
              <a:endParaRPr lang="en-GB" sz="9600" dirty="0">
                <a:solidFill>
                  <a:srgbClr val="0095AB"/>
                </a:solidFill>
              </a:endParaRPr>
            </a:p>
          </p:txBody>
        </p:sp>
        <p:sp>
          <p:nvSpPr>
            <p:cNvPr id="17" name="TextBox 16">
              <a:extLst>
                <a:ext uri="{FF2B5EF4-FFF2-40B4-BE49-F238E27FC236}">
                  <a16:creationId xmlns:a16="http://schemas.microsoft.com/office/drawing/2014/main" id="{1C88F9AA-2472-48F1-AD28-00667B5482DB}"/>
                </a:ext>
              </a:extLst>
            </p:cNvPr>
            <p:cNvSpPr txBox="1"/>
            <p:nvPr/>
          </p:nvSpPr>
          <p:spPr>
            <a:xfrm>
              <a:off x="984351" y="2317235"/>
              <a:ext cx="2124909" cy="276999"/>
            </a:xfrm>
            <a:prstGeom prst="rect">
              <a:avLst/>
            </a:prstGeom>
            <a:noFill/>
          </p:spPr>
          <p:txBody>
            <a:bodyPr wrap="none" lIns="0" tIns="0" rIns="0" bIns="0" rtlCol="0">
              <a:spAutoFit/>
            </a:bodyPr>
            <a:lstStyle/>
            <a:p>
              <a:r>
                <a:rPr lang="en-US" sz="2400" dirty="0">
                  <a:solidFill>
                    <a:srgbClr val="0095AB"/>
                  </a:solidFill>
                </a:rPr>
                <a:t>additional gas demand</a:t>
              </a:r>
            </a:p>
          </p:txBody>
        </p:sp>
      </p:grpSp>
      <p:grpSp>
        <p:nvGrpSpPr>
          <p:cNvPr id="18" name="Group 17">
            <a:extLst>
              <a:ext uri="{FF2B5EF4-FFF2-40B4-BE49-F238E27FC236}">
                <a16:creationId xmlns:a16="http://schemas.microsoft.com/office/drawing/2014/main" id="{D5BF7FC3-8B52-4207-8357-1B500AF8E437}"/>
              </a:ext>
            </a:extLst>
          </p:cNvPr>
          <p:cNvGrpSpPr/>
          <p:nvPr/>
        </p:nvGrpSpPr>
        <p:grpSpPr>
          <a:xfrm>
            <a:off x="6430602" y="713648"/>
            <a:ext cx="1968979" cy="2263334"/>
            <a:chOff x="766732" y="1611001"/>
            <a:chExt cx="1476734" cy="1697500"/>
          </a:xfrm>
        </p:grpSpPr>
        <p:sp>
          <p:nvSpPr>
            <p:cNvPr id="19" name="TextBox 18">
              <a:extLst>
                <a:ext uri="{FF2B5EF4-FFF2-40B4-BE49-F238E27FC236}">
                  <a16:creationId xmlns:a16="http://schemas.microsoft.com/office/drawing/2014/main" id="{8F6FE246-C293-419F-AF9D-9EB7FF35E144}"/>
                </a:ext>
              </a:extLst>
            </p:cNvPr>
            <p:cNvSpPr txBox="1"/>
            <p:nvPr/>
          </p:nvSpPr>
          <p:spPr>
            <a:xfrm>
              <a:off x="766732" y="1611001"/>
              <a:ext cx="1230145" cy="1423419"/>
            </a:xfrm>
            <a:prstGeom prst="rect">
              <a:avLst/>
            </a:prstGeom>
            <a:noFill/>
          </p:spPr>
          <p:txBody>
            <a:bodyPr wrap="none" rtlCol="0">
              <a:spAutoFit/>
            </a:bodyPr>
            <a:lstStyle/>
            <a:p>
              <a:r>
                <a:rPr lang="en-US" sz="11733" dirty="0">
                  <a:solidFill>
                    <a:srgbClr val="00ADFB"/>
                  </a:solidFill>
                </a:rPr>
                <a:t>2</a:t>
              </a:r>
              <a:r>
                <a:rPr lang="en-US" sz="2400" dirty="0">
                  <a:solidFill>
                    <a:srgbClr val="00ADFB"/>
                  </a:solidFill>
                </a:rPr>
                <a:t>times</a:t>
              </a:r>
              <a:endParaRPr lang="en-GB" sz="2400" dirty="0">
                <a:solidFill>
                  <a:srgbClr val="00ADFB"/>
                </a:solidFill>
              </a:endParaRPr>
            </a:p>
          </p:txBody>
        </p:sp>
        <p:sp>
          <p:nvSpPr>
            <p:cNvPr id="20" name="TextBox 19">
              <a:extLst>
                <a:ext uri="{FF2B5EF4-FFF2-40B4-BE49-F238E27FC236}">
                  <a16:creationId xmlns:a16="http://schemas.microsoft.com/office/drawing/2014/main" id="{126A702C-8E80-4A76-861D-B38B35A28677}"/>
                </a:ext>
              </a:extLst>
            </p:cNvPr>
            <p:cNvSpPr txBox="1"/>
            <p:nvPr/>
          </p:nvSpPr>
          <p:spPr>
            <a:xfrm>
              <a:off x="925653" y="2754503"/>
              <a:ext cx="1317813" cy="553998"/>
            </a:xfrm>
            <a:prstGeom prst="rect">
              <a:avLst/>
            </a:prstGeom>
            <a:noFill/>
          </p:spPr>
          <p:txBody>
            <a:bodyPr wrap="none" lIns="0" tIns="0" rIns="0" bIns="0" rtlCol="0">
              <a:spAutoFit/>
            </a:bodyPr>
            <a:lstStyle/>
            <a:p>
              <a:r>
                <a:rPr lang="en-US" sz="2400" dirty="0">
                  <a:solidFill>
                    <a:srgbClr val="00ADFB"/>
                  </a:solidFill>
                </a:rPr>
                <a:t>more efficient</a:t>
              </a:r>
              <a:br>
                <a:rPr lang="en-US" sz="2400" dirty="0">
                  <a:solidFill>
                    <a:srgbClr val="00ADFB"/>
                  </a:solidFill>
                </a:rPr>
              </a:br>
              <a:r>
                <a:rPr lang="en-US" sz="2400" dirty="0">
                  <a:solidFill>
                    <a:srgbClr val="00ADFB"/>
                  </a:solidFill>
                </a:rPr>
                <a:t>than today</a:t>
              </a:r>
            </a:p>
          </p:txBody>
        </p:sp>
      </p:grpSp>
      <p:grpSp>
        <p:nvGrpSpPr>
          <p:cNvPr id="21" name="Group 20">
            <a:extLst>
              <a:ext uri="{FF2B5EF4-FFF2-40B4-BE49-F238E27FC236}">
                <a16:creationId xmlns:a16="http://schemas.microsoft.com/office/drawing/2014/main" id="{11D4D029-27C0-4474-99D2-4113FAE242E2}"/>
              </a:ext>
            </a:extLst>
          </p:cNvPr>
          <p:cNvGrpSpPr/>
          <p:nvPr/>
        </p:nvGrpSpPr>
        <p:grpSpPr>
          <a:xfrm>
            <a:off x="2395801" y="3147381"/>
            <a:ext cx="3857403" cy="1972350"/>
            <a:chOff x="-328494" y="1447117"/>
            <a:chExt cx="2893052" cy="1479262"/>
          </a:xfrm>
        </p:grpSpPr>
        <p:sp>
          <p:nvSpPr>
            <p:cNvPr id="22" name="TextBox 21">
              <a:extLst>
                <a:ext uri="{FF2B5EF4-FFF2-40B4-BE49-F238E27FC236}">
                  <a16:creationId xmlns:a16="http://schemas.microsoft.com/office/drawing/2014/main" id="{1B9499D5-4947-4B5D-AEB2-4C87114FF813}"/>
                </a:ext>
              </a:extLst>
            </p:cNvPr>
            <p:cNvSpPr txBox="1"/>
            <p:nvPr/>
          </p:nvSpPr>
          <p:spPr>
            <a:xfrm>
              <a:off x="-328494" y="1447117"/>
              <a:ext cx="2893052" cy="1423419"/>
            </a:xfrm>
            <a:prstGeom prst="rect">
              <a:avLst/>
            </a:prstGeom>
            <a:noFill/>
          </p:spPr>
          <p:txBody>
            <a:bodyPr wrap="none" rtlCol="0">
              <a:spAutoFit/>
            </a:bodyPr>
            <a:lstStyle/>
            <a:p>
              <a:r>
                <a:rPr lang="en-US" sz="11733" dirty="0">
                  <a:solidFill>
                    <a:srgbClr val="004165"/>
                  </a:solidFill>
                </a:rPr>
                <a:t>3</a:t>
              </a:r>
              <a:r>
                <a:rPr lang="en-US" sz="5333" dirty="0">
                  <a:solidFill>
                    <a:srgbClr val="004165"/>
                  </a:solidFill>
                </a:rPr>
                <a:t> </a:t>
              </a:r>
              <a:r>
                <a:rPr lang="en-US" sz="11733" dirty="0">
                  <a:solidFill>
                    <a:srgbClr val="004165"/>
                  </a:solidFill>
                </a:rPr>
                <a:t>250</a:t>
              </a:r>
              <a:r>
                <a:rPr lang="en-US" sz="2400" dirty="0">
                  <a:solidFill>
                    <a:srgbClr val="004165"/>
                  </a:solidFill>
                </a:rPr>
                <a:t>GW</a:t>
              </a:r>
              <a:endParaRPr lang="en-GB" sz="2400" dirty="0">
                <a:solidFill>
                  <a:srgbClr val="004165"/>
                </a:solidFill>
              </a:endParaRPr>
            </a:p>
          </p:txBody>
        </p:sp>
        <p:sp>
          <p:nvSpPr>
            <p:cNvPr id="23" name="TextBox 22">
              <a:extLst>
                <a:ext uri="{FF2B5EF4-FFF2-40B4-BE49-F238E27FC236}">
                  <a16:creationId xmlns:a16="http://schemas.microsoft.com/office/drawing/2014/main" id="{2301B204-D2A2-4550-B672-F4224E303F9E}"/>
                </a:ext>
              </a:extLst>
            </p:cNvPr>
            <p:cNvSpPr txBox="1"/>
            <p:nvPr/>
          </p:nvSpPr>
          <p:spPr>
            <a:xfrm>
              <a:off x="-328493" y="2649380"/>
              <a:ext cx="2579292" cy="276999"/>
            </a:xfrm>
            <a:prstGeom prst="rect">
              <a:avLst/>
            </a:prstGeom>
            <a:noFill/>
          </p:spPr>
          <p:txBody>
            <a:bodyPr wrap="square" lIns="0" tIns="0" rIns="0" bIns="0" rtlCol="0">
              <a:spAutoFit/>
            </a:bodyPr>
            <a:lstStyle/>
            <a:p>
              <a:pPr algn="ctr"/>
              <a:r>
                <a:rPr lang="en-US" sz="2400" dirty="0">
                  <a:solidFill>
                    <a:srgbClr val="004165"/>
                  </a:solidFill>
                </a:rPr>
                <a:t>global solar PV capacity</a:t>
              </a:r>
            </a:p>
          </p:txBody>
        </p:sp>
      </p:grpSp>
      <p:grpSp>
        <p:nvGrpSpPr>
          <p:cNvPr id="24" name="Group 23">
            <a:extLst>
              <a:ext uri="{FF2B5EF4-FFF2-40B4-BE49-F238E27FC236}">
                <a16:creationId xmlns:a16="http://schemas.microsoft.com/office/drawing/2014/main" id="{85464A86-1543-426D-82B8-2516455AF886}"/>
              </a:ext>
            </a:extLst>
          </p:cNvPr>
          <p:cNvGrpSpPr/>
          <p:nvPr/>
        </p:nvGrpSpPr>
        <p:grpSpPr>
          <a:xfrm>
            <a:off x="1128147" y="737146"/>
            <a:ext cx="2473754" cy="2322835"/>
            <a:chOff x="766732" y="1145706"/>
            <a:chExt cx="1556926" cy="1742126"/>
          </a:xfrm>
        </p:grpSpPr>
        <p:sp>
          <p:nvSpPr>
            <p:cNvPr id="25" name="TextBox 24">
              <a:extLst>
                <a:ext uri="{FF2B5EF4-FFF2-40B4-BE49-F238E27FC236}">
                  <a16:creationId xmlns:a16="http://schemas.microsoft.com/office/drawing/2014/main" id="{C48BE906-768C-46AD-9D39-84B109DC8B8D}"/>
                </a:ext>
              </a:extLst>
            </p:cNvPr>
            <p:cNvSpPr txBox="1"/>
            <p:nvPr/>
          </p:nvSpPr>
          <p:spPr>
            <a:xfrm>
              <a:off x="766732" y="1145706"/>
              <a:ext cx="1556926" cy="1423419"/>
            </a:xfrm>
            <a:prstGeom prst="rect">
              <a:avLst/>
            </a:prstGeom>
            <a:noFill/>
          </p:spPr>
          <p:txBody>
            <a:bodyPr wrap="none" rtlCol="0">
              <a:spAutoFit/>
            </a:bodyPr>
            <a:lstStyle/>
            <a:p>
              <a:r>
                <a:rPr lang="en-US" sz="11733" dirty="0">
                  <a:solidFill>
                    <a:srgbClr val="10BC9F"/>
                  </a:solidFill>
                </a:rPr>
                <a:t>875</a:t>
              </a:r>
              <a:endParaRPr lang="en-GB" sz="11733" dirty="0">
                <a:solidFill>
                  <a:srgbClr val="10BC9F"/>
                </a:solidFill>
              </a:endParaRPr>
            </a:p>
          </p:txBody>
        </p:sp>
        <p:sp>
          <p:nvSpPr>
            <p:cNvPr id="26" name="TextBox 25">
              <a:extLst>
                <a:ext uri="{FF2B5EF4-FFF2-40B4-BE49-F238E27FC236}">
                  <a16:creationId xmlns:a16="http://schemas.microsoft.com/office/drawing/2014/main" id="{ACF67D82-34DD-4B7F-9F6F-405563F6F255}"/>
                </a:ext>
              </a:extLst>
            </p:cNvPr>
            <p:cNvSpPr txBox="1"/>
            <p:nvPr/>
          </p:nvSpPr>
          <p:spPr>
            <a:xfrm>
              <a:off x="904545" y="2333834"/>
              <a:ext cx="1350797" cy="553998"/>
            </a:xfrm>
            <a:prstGeom prst="rect">
              <a:avLst/>
            </a:prstGeom>
            <a:noFill/>
          </p:spPr>
          <p:txBody>
            <a:bodyPr wrap="square" lIns="0" tIns="0" rIns="0" bIns="0" rtlCol="0">
              <a:spAutoFit/>
            </a:bodyPr>
            <a:lstStyle/>
            <a:p>
              <a:pPr algn="ctr"/>
              <a:r>
                <a:rPr lang="en-US" sz="2400" dirty="0">
                  <a:solidFill>
                    <a:srgbClr val="10BC9F"/>
                  </a:solidFill>
                </a:rPr>
                <a:t>million electric</a:t>
              </a:r>
            </a:p>
            <a:p>
              <a:pPr algn="ctr"/>
              <a:r>
                <a:rPr lang="en-US" sz="2400" dirty="0">
                  <a:solidFill>
                    <a:srgbClr val="10BC9F"/>
                  </a:solidFill>
                </a:rPr>
                <a:t>vehicles</a:t>
              </a:r>
            </a:p>
          </p:txBody>
        </p:sp>
      </p:grpSp>
      <p:sp>
        <p:nvSpPr>
          <p:cNvPr id="27" name="Text Placeholder 3">
            <a:extLst>
              <a:ext uri="{FF2B5EF4-FFF2-40B4-BE49-F238E27FC236}">
                <a16:creationId xmlns:a16="http://schemas.microsoft.com/office/drawing/2014/main" id="{0CCE9D1A-2DFE-489F-A534-2C6AC703B907}"/>
              </a:ext>
            </a:extLst>
          </p:cNvPr>
          <p:cNvSpPr txBox="1">
            <a:spLocks/>
          </p:cNvSpPr>
          <p:nvPr/>
        </p:nvSpPr>
        <p:spPr>
          <a:xfrm>
            <a:off x="314237" y="5302661"/>
            <a:ext cx="11632668" cy="72847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33" dirty="0">
                <a:solidFill>
                  <a:schemeClr val="tx1">
                    <a:lumMod val="65000"/>
                    <a:lumOff val="35000"/>
                  </a:schemeClr>
                </a:solidFill>
              </a:rPr>
              <a:t>15% additional investment is required to 2040 to achieve the Sustainable Development Scenario, with two-thirds of energy supply investment going to electricity generation &amp; networks</a:t>
            </a:r>
            <a:endParaRPr lang="en-GB" sz="2133" dirty="0">
              <a:solidFill>
                <a:schemeClr val="tx1">
                  <a:lumMod val="65000"/>
                  <a:lumOff val="35000"/>
                </a:schemeClr>
              </a:solidFill>
            </a:endParaRPr>
          </a:p>
        </p:txBody>
      </p:sp>
      <p:sp>
        <p:nvSpPr>
          <p:cNvPr id="28" name="Text Placeholder 2">
            <a:extLst>
              <a:ext uri="{FF2B5EF4-FFF2-40B4-BE49-F238E27FC236}">
                <a16:creationId xmlns:a16="http://schemas.microsoft.com/office/drawing/2014/main" id="{387B978F-28E6-4BE9-AC91-D49F1AAB0A47}"/>
              </a:ext>
            </a:extLst>
          </p:cNvPr>
          <p:cNvSpPr txBox="1">
            <a:spLocks/>
          </p:cNvSpPr>
          <p:nvPr/>
        </p:nvSpPr>
        <p:spPr>
          <a:xfrm>
            <a:off x="0" y="542637"/>
            <a:ext cx="12192000" cy="3996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4165"/>
                </a:solidFill>
              </a:rPr>
              <a:t>The Sustainable Development Scenario in 2040</a:t>
            </a:r>
            <a:endParaRPr lang="en-GB" sz="2000" b="1" dirty="0">
              <a:solidFill>
                <a:srgbClr val="004165"/>
              </a:solidFill>
            </a:endParaRPr>
          </a:p>
        </p:txBody>
      </p:sp>
      <p:sp>
        <p:nvSpPr>
          <p:cNvPr id="29" name="TextBox 28">
            <a:extLst>
              <a:ext uri="{FF2B5EF4-FFF2-40B4-BE49-F238E27FC236}">
                <a16:creationId xmlns:a16="http://schemas.microsoft.com/office/drawing/2014/main" id="{57F80E52-624E-49C6-B030-1B5A3621E47D}"/>
              </a:ext>
            </a:extLst>
          </p:cNvPr>
          <p:cNvSpPr txBox="1"/>
          <p:nvPr/>
        </p:nvSpPr>
        <p:spPr>
          <a:xfrm>
            <a:off x="9543392" y="106042"/>
            <a:ext cx="2521394" cy="246221"/>
          </a:xfrm>
          <a:prstGeom prst="rect">
            <a:avLst/>
          </a:prstGeom>
          <a:noFill/>
        </p:spPr>
        <p:txBody>
          <a:bodyPr wrap="square" rtlCol="0">
            <a:spAutoFit/>
          </a:bodyPr>
          <a:lstStyle/>
          <a:p>
            <a:pPr algn="r"/>
            <a:r>
              <a:rPr lang="en-US" sz="1000" dirty="0">
                <a:solidFill>
                  <a:schemeClr val="tx1">
                    <a:lumMod val="50000"/>
                    <a:lumOff val="50000"/>
                  </a:schemeClr>
                </a:solidFill>
              </a:rPr>
              <a:t>Source: IEA</a:t>
            </a:r>
          </a:p>
        </p:txBody>
      </p:sp>
      <p:sp>
        <p:nvSpPr>
          <p:cNvPr id="31" name="TextBox 30">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333092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7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outVertical)">
                                      <p:cBhvr>
                                        <p:cTn id="17" dur="75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75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animEffect transition="in" filter="fade">
                                      <p:cBhvr>
                                        <p:cTn id="2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19 at 11.05.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712020"/>
            <a:ext cx="12065000" cy="5053780"/>
          </a:xfrm>
          <a:prstGeom prst="rect">
            <a:avLst/>
          </a:prstGeom>
        </p:spPr>
      </p:pic>
    </p:spTree>
    <p:extLst>
      <p:ext uri="{BB962C8B-B14F-4D97-AF65-F5344CB8AC3E}">
        <p14:creationId xmlns:p14="http://schemas.microsoft.com/office/powerpoint/2010/main" val="2593709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d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3932"/>
            <a:ext cx="12251405" cy="402449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0" dirty="0"/>
              <a:t>Can the Paris Agreement Survive?</a:t>
            </a:r>
          </a:p>
        </p:txBody>
      </p:sp>
    </p:spTree>
    <p:extLst>
      <p:ext uri="{BB962C8B-B14F-4D97-AF65-F5344CB8AC3E}">
        <p14:creationId xmlns:p14="http://schemas.microsoft.com/office/powerpoint/2010/main" val="1217548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1-18 at 11.24.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2473"/>
            <a:ext cx="5997506" cy="5975527"/>
          </a:xfrm>
          <a:prstGeom prst="rect">
            <a:avLst/>
          </a:prstGeom>
        </p:spPr>
      </p:pic>
      <p:pic>
        <p:nvPicPr>
          <p:cNvPr id="6" name="Picture 5" descr="Screen Shot 2018-01-18 at 11.23.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806" y="753329"/>
            <a:ext cx="6373194" cy="5789885"/>
          </a:xfrm>
          <a:prstGeom prst="rect">
            <a:avLst/>
          </a:prstGeom>
        </p:spPr>
      </p:pic>
      <p:sp>
        <p:nvSpPr>
          <p:cNvPr id="7" name="Title 1">
            <a:extLst>
              <a:ext uri="{FF2B5EF4-FFF2-40B4-BE49-F238E27FC236}">
                <a16:creationId xmlns:a16="http://schemas.microsoft.com/office/drawing/2014/main" id="{C79B28E7-290A-46AB-A1AA-556CD18B8678}"/>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latin typeface="+mn-lt"/>
              </a:rPr>
              <a:t>Adaptation Costs are High but Unavoidable</a:t>
            </a:r>
            <a:r>
              <a:rPr kumimoji="0" lang="en-US" sz="3200" b="1" i="0" u="none" strike="noStrike" kern="1200" cap="none" spc="0" normalizeH="0" baseline="0" noProof="0" dirty="0">
                <a:ln>
                  <a:noFill/>
                </a:ln>
                <a:solidFill>
                  <a:srgbClr val="5B9BD5"/>
                </a:solidFill>
                <a:effectLst/>
                <a:uLnTx/>
                <a:uFillTx/>
                <a:latin typeface="+mn-lt"/>
                <a:ea typeface="+mj-ea"/>
                <a:cs typeface="+mj-cs"/>
              </a:rPr>
              <a:t/>
            </a:r>
            <a:br>
              <a:rPr kumimoji="0" lang="en-US" sz="3200" b="1" i="0" u="none" strike="noStrike" kern="1200" cap="none" spc="0" normalizeH="0" baseline="0" noProof="0" dirty="0">
                <a:ln>
                  <a:noFill/>
                </a:ln>
                <a:solidFill>
                  <a:srgbClr val="5B9BD5"/>
                </a:solidFill>
                <a:effectLst/>
                <a:uLnTx/>
                <a:uFillTx/>
                <a:latin typeface="+mn-lt"/>
                <a:ea typeface="+mj-ea"/>
                <a:cs typeface="+mj-cs"/>
              </a:rPr>
            </a:br>
            <a:endParaRPr kumimoji="0" lang="en-US" sz="3200" b="1" i="0" u="none" strike="noStrike" kern="1200" cap="none" spc="0" normalizeH="0" baseline="0" noProof="0" dirty="0">
              <a:ln>
                <a:noFill/>
              </a:ln>
              <a:solidFill>
                <a:srgbClr val="5B9BD5"/>
              </a:solidFill>
              <a:effectLst/>
              <a:uLnTx/>
              <a:uFillTx/>
              <a:latin typeface="+mn-lt"/>
              <a:ea typeface="+mj-ea"/>
              <a:cs typeface="+mj-cs"/>
            </a:endParaRPr>
          </a:p>
        </p:txBody>
      </p:sp>
    </p:spTree>
    <p:extLst>
      <p:ext uri="{BB962C8B-B14F-4D97-AF65-F5344CB8AC3E}">
        <p14:creationId xmlns:p14="http://schemas.microsoft.com/office/powerpoint/2010/main" val="2097743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687" y="817902"/>
            <a:ext cx="11215240" cy="5746837"/>
          </a:xfrm>
        </p:spPr>
        <p:txBody>
          <a:bodyPr>
            <a:normAutofit fontScale="62500" lnSpcReduction="20000"/>
          </a:bodyPr>
          <a:lstStyle/>
          <a:p>
            <a:pPr marL="0" indent="0">
              <a:buNone/>
            </a:pPr>
            <a:endParaRPr lang="en-US" b="1" dirty="0">
              <a:solidFill>
                <a:schemeClr val="tx2"/>
              </a:solidFill>
            </a:endParaRPr>
          </a:p>
          <a:p>
            <a:r>
              <a:rPr lang="en-US" u="sng" dirty="0">
                <a:solidFill>
                  <a:schemeClr val="tx2"/>
                </a:solidFill>
              </a:rPr>
              <a:t>Economic optimism masks potential headwinds</a:t>
            </a:r>
            <a:r>
              <a:rPr lang="en-US" dirty="0">
                <a:solidFill>
                  <a:schemeClr val="tx2"/>
                </a:solidFill>
              </a:rPr>
              <a:t> as near-term energy demand growth picks up pace and </a:t>
            </a:r>
            <a:r>
              <a:rPr lang="en-US" u="sng" dirty="0">
                <a:solidFill>
                  <a:schemeClr val="tx2"/>
                </a:solidFill>
              </a:rPr>
              <a:t>energy-intensity</a:t>
            </a:r>
            <a:r>
              <a:rPr lang="en-US" dirty="0">
                <a:solidFill>
                  <a:schemeClr val="tx2"/>
                </a:solidFill>
              </a:rPr>
              <a:t> of economic growth an area of increasing importance</a:t>
            </a:r>
          </a:p>
          <a:p>
            <a:pPr marL="0" indent="0">
              <a:buNone/>
            </a:pPr>
            <a:endParaRPr lang="en-US" dirty="0">
              <a:solidFill>
                <a:schemeClr val="tx2"/>
              </a:solidFill>
            </a:endParaRPr>
          </a:p>
          <a:p>
            <a:r>
              <a:rPr lang="en-US" u="sng" dirty="0">
                <a:solidFill>
                  <a:schemeClr val="tx2"/>
                </a:solidFill>
              </a:rPr>
              <a:t>Oil and gas markets continue toward a fragile rebalance</a:t>
            </a:r>
            <a:r>
              <a:rPr lang="en-US" dirty="0">
                <a:solidFill>
                  <a:schemeClr val="tx2"/>
                </a:solidFill>
              </a:rPr>
              <a:t> and, absent a supply disruption, prices likely to remain lower for longer, even with extended OPEC agreement</a:t>
            </a:r>
          </a:p>
          <a:p>
            <a:pPr marL="0" indent="0">
              <a:buNone/>
            </a:pPr>
            <a:endParaRPr lang="en-US" dirty="0">
              <a:solidFill>
                <a:schemeClr val="tx2"/>
              </a:solidFill>
            </a:endParaRPr>
          </a:p>
          <a:p>
            <a:r>
              <a:rPr lang="en-US" dirty="0">
                <a:solidFill>
                  <a:schemeClr val="tx2"/>
                </a:solidFill>
              </a:rPr>
              <a:t>Technological, policy, and market changes continue to </a:t>
            </a:r>
            <a:r>
              <a:rPr lang="en-US" u="sng" dirty="0">
                <a:solidFill>
                  <a:schemeClr val="tx2"/>
                </a:solidFill>
              </a:rPr>
              <a:t>reshape established and developing electric power sectors</a:t>
            </a:r>
            <a:r>
              <a:rPr lang="en-US" dirty="0">
                <a:solidFill>
                  <a:schemeClr val="tx2"/>
                </a:solidFill>
              </a:rPr>
              <a:t> in terms of generation mix, efficiency, and nature of the grid</a:t>
            </a:r>
          </a:p>
          <a:p>
            <a:endParaRPr lang="en-US" u="sng" dirty="0">
              <a:solidFill>
                <a:schemeClr val="tx2"/>
              </a:solidFill>
            </a:endParaRPr>
          </a:p>
          <a:p>
            <a:r>
              <a:rPr lang="en-US" u="sng" dirty="0">
                <a:solidFill>
                  <a:schemeClr val="tx2"/>
                </a:solidFill>
              </a:rPr>
              <a:t>Growing consensus that current climate efforts fall short of Paris Climate Agreement</a:t>
            </a:r>
            <a:r>
              <a:rPr lang="en-US" dirty="0">
                <a:solidFill>
                  <a:schemeClr val="tx2"/>
                </a:solidFill>
              </a:rPr>
              <a:t> as action moves from government policymakers to investors and courts</a:t>
            </a:r>
          </a:p>
          <a:p>
            <a:pPr marL="0" indent="0">
              <a:buNone/>
            </a:pPr>
            <a:endParaRPr lang="en-US" dirty="0">
              <a:solidFill>
                <a:schemeClr val="tx2"/>
              </a:solidFill>
            </a:endParaRPr>
          </a:p>
          <a:p>
            <a:r>
              <a:rPr lang="en-US" b="1" u="sng" dirty="0">
                <a:solidFill>
                  <a:schemeClr val="tx2"/>
                </a:solidFill>
              </a:rPr>
              <a:t>Resurgence of great power politics and “proxy wars</a:t>
            </a:r>
            <a:r>
              <a:rPr lang="en-US" b="1" dirty="0">
                <a:solidFill>
                  <a:schemeClr val="tx2"/>
                </a:solidFill>
              </a:rPr>
              <a:t>” complicate global engagement</a:t>
            </a:r>
          </a:p>
          <a:p>
            <a:pPr marL="0" indent="0">
              <a:buNone/>
            </a:pPr>
            <a:endParaRPr lang="en-US" dirty="0">
              <a:solidFill>
                <a:schemeClr val="tx2"/>
              </a:solidFill>
            </a:endParaRPr>
          </a:p>
          <a:p>
            <a:r>
              <a:rPr lang="en-US" dirty="0">
                <a:solidFill>
                  <a:schemeClr val="tx2"/>
                </a:solidFill>
              </a:rPr>
              <a:t>Transnational trends – </a:t>
            </a:r>
            <a:r>
              <a:rPr lang="en-US" u="sng" dirty="0">
                <a:solidFill>
                  <a:schemeClr val="tx2"/>
                </a:solidFill>
              </a:rPr>
              <a:t>populism, anti-globalization, radicalization, and migration – undermine institutions, governance and relationships</a:t>
            </a:r>
          </a:p>
          <a:p>
            <a:pPr marL="0" indent="0">
              <a:buNone/>
            </a:pPr>
            <a:endParaRPr lang="en-US" dirty="0">
              <a:solidFill>
                <a:schemeClr val="tx2"/>
              </a:solidFill>
            </a:endParaRPr>
          </a:p>
          <a:p>
            <a:r>
              <a:rPr lang="en-US" dirty="0">
                <a:solidFill>
                  <a:schemeClr val="tx2"/>
                </a:solidFill>
              </a:rPr>
              <a:t>Economic statecraft, including </a:t>
            </a:r>
            <a:r>
              <a:rPr lang="en-US" u="sng" dirty="0">
                <a:solidFill>
                  <a:schemeClr val="tx2"/>
                </a:solidFill>
              </a:rPr>
              <a:t>sanctions and trade</a:t>
            </a:r>
            <a:r>
              <a:rPr lang="en-US" dirty="0">
                <a:solidFill>
                  <a:schemeClr val="tx2"/>
                </a:solidFill>
              </a:rPr>
              <a:t>, will continue to reshape domestic energy markets, patterns of investment, infrastructure build out, pace of energy development and energy trade flows</a:t>
            </a:r>
          </a:p>
          <a:p>
            <a:endParaRPr lang="en-US" dirty="0"/>
          </a:p>
        </p:txBody>
      </p:sp>
      <p:sp>
        <p:nvSpPr>
          <p:cNvPr id="4"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noProof="0" dirty="0">
                <a:solidFill>
                  <a:srgbClr val="5B9BD5"/>
                </a:solidFill>
                <a:latin typeface="+mn-lt"/>
              </a:rPr>
              <a:t>Areas of Uncertainty</a:t>
            </a:r>
            <a:endParaRPr kumimoji="0" lang="en-US" sz="3200" b="0" i="1" u="none" strike="noStrike" kern="1200" cap="none" spc="0" normalizeH="0" baseline="0" noProof="0" dirty="0">
              <a:ln>
                <a:noFill/>
              </a:ln>
              <a:solidFill>
                <a:prstClr val="white">
                  <a:lumMod val="85000"/>
                </a:prstClr>
              </a:solidFill>
              <a:effectLst/>
              <a:uLnTx/>
              <a:uFillTx/>
              <a:latin typeface="+mn-lt"/>
              <a:ea typeface="+mj-ea"/>
            </a:endParaRPr>
          </a:p>
        </p:txBody>
      </p:sp>
    </p:spTree>
    <p:extLst>
      <p:ext uri="{BB962C8B-B14F-4D97-AF65-F5344CB8AC3E}">
        <p14:creationId xmlns:p14="http://schemas.microsoft.com/office/powerpoint/2010/main" val="241118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Footer Placeholder 3"/>
          <p:cNvSpPr>
            <a:spLocks noGrp="1"/>
          </p:cNvSpPr>
          <p:nvPr>
            <p:ph type="ftr" sz="quarter" idx="10"/>
          </p:nvPr>
        </p:nvSpPr>
        <p:spPr bwMode="auto">
          <a:xfrm>
            <a:off x="192409" y="6342209"/>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dirty="0">
                <a:ea typeface="MS PGothic" charset="-128"/>
              </a:rPr>
              <a:t>BP Statistical Review of World Energy 2017 </a:t>
            </a:r>
          </a:p>
          <a:p>
            <a:r>
              <a:rPr lang="en-GB" altLang="en-US" dirty="0">
                <a:ea typeface="MS PGothic" charset="-128"/>
              </a:rPr>
              <a:t>© BP </a:t>
            </a:r>
            <a:r>
              <a:rPr lang="en-GB" altLang="en-US" dirty="0" err="1">
                <a:ea typeface="MS PGothic" charset="-128"/>
              </a:rPr>
              <a:t>p.l.c</a:t>
            </a:r>
            <a:r>
              <a:rPr lang="en-GB" altLang="en-US" dirty="0">
                <a:ea typeface="MS PGothic" charset="-128"/>
              </a:rPr>
              <a:t>. 2017</a:t>
            </a:r>
          </a:p>
        </p:txBody>
      </p:sp>
      <p:pic>
        <p:nvPicPr>
          <p:cNvPr id="1433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184" y="1949674"/>
            <a:ext cx="10657416"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9" name="Title 1"/>
          <p:cNvSpPr txBox="1">
            <a:spLocks/>
          </p:cNvSpPr>
          <p:nvPr/>
        </p:nvSpPr>
        <p:spPr bwMode="auto">
          <a:xfrm>
            <a:off x="480485" y="1037787"/>
            <a:ext cx="11231033" cy="611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ts val="1875"/>
              </a:lnSpc>
              <a:buFont typeface="Arial" charset="0"/>
              <a:buChar char="•"/>
              <a:defRPr sz="1900">
                <a:solidFill>
                  <a:schemeClr val="tx1"/>
                </a:solidFill>
                <a:latin typeface="UniversGT-Light" charset="0"/>
                <a:ea typeface="MS PGothic" charset="-128"/>
              </a:defRPr>
            </a:lvl1pPr>
            <a:lvl2pPr marL="37931725" indent="-37474525">
              <a:lnSpc>
                <a:spcPts val="1875"/>
              </a:lnSpc>
              <a:buFont typeface="Arial" charset="0"/>
              <a:buChar char="–"/>
              <a:defRPr sz="1900">
                <a:solidFill>
                  <a:schemeClr val="tx1"/>
                </a:solidFill>
                <a:latin typeface="UniversGT-Light" charset="0"/>
                <a:ea typeface="MS PGothic" charset="-128"/>
              </a:defRPr>
            </a:lvl2pPr>
            <a:lvl3pPr marL="973138" indent="-193675">
              <a:lnSpc>
                <a:spcPts val="1875"/>
              </a:lnSpc>
              <a:buFont typeface="Arial" charset="0"/>
              <a:buChar char="•"/>
              <a:defRPr sz="1900">
                <a:solidFill>
                  <a:schemeClr val="tx1"/>
                </a:solidFill>
                <a:latin typeface="UniversGT-Light" charset="0"/>
                <a:ea typeface="MS PGothic" charset="-128"/>
              </a:defRPr>
            </a:lvl3pPr>
            <a:lvl4pPr marL="1363663" indent="-193675">
              <a:lnSpc>
                <a:spcPts val="1875"/>
              </a:lnSpc>
              <a:buFont typeface="Arial" charset="0"/>
              <a:buChar char="–"/>
              <a:defRPr sz="1900">
                <a:solidFill>
                  <a:schemeClr val="tx1"/>
                </a:solidFill>
                <a:latin typeface="UniversGT-Light" charset="0"/>
                <a:ea typeface="MS PGothic" charset="-128"/>
              </a:defRPr>
            </a:lvl4pPr>
            <a:lvl5pPr marL="1752600" indent="-193675">
              <a:lnSpc>
                <a:spcPts val="1875"/>
              </a:lnSpc>
              <a:buFont typeface="Arial" charset="0"/>
              <a:buChar char="»"/>
              <a:defRPr sz="1900">
                <a:solidFill>
                  <a:schemeClr val="tx1"/>
                </a:solidFill>
                <a:latin typeface="UniversGT-Light" charset="0"/>
                <a:ea typeface="MS PGothic" charset="-128"/>
              </a:defRPr>
            </a:lvl5pPr>
            <a:lvl6pPr marL="22098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6pPr>
            <a:lvl7pPr marL="26670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7pPr>
            <a:lvl8pPr marL="31242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8pPr>
            <a:lvl9pPr marL="3581400" indent="-193675" defTabSz="777875" eaLnBrk="0" fontAlgn="base" hangingPunct="0">
              <a:lnSpc>
                <a:spcPts val="1875"/>
              </a:lnSpc>
              <a:spcBef>
                <a:spcPct val="0"/>
              </a:spcBef>
              <a:spcAft>
                <a:spcPct val="0"/>
              </a:spcAft>
              <a:buFont typeface="Arial" charset="0"/>
              <a:buChar char="»"/>
              <a:defRPr sz="1900">
                <a:solidFill>
                  <a:schemeClr val="tx1"/>
                </a:solidFill>
                <a:latin typeface="UniversGT-Light" charset="0"/>
                <a:ea typeface="MS PGothic" charset="-128"/>
              </a:defRPr>
            </a:lvl9pPr>
          </a:lstStyle>
          <a:p>
            <a:pPr eaLnBrk="1" hangingPunct="1">
              <a:lnSpc>
                <a:spcPts val="2300"/>
              </a:lnSpc>
              <a:buFontTx/>
              <a:buNone/>
            </a:pPr>
            <a:r>
              <a:rPr lang="en-GB" altLang="en-US" sz="2400" dirty="0"/>
              <a:t>Shares of global primary energy consumption</a:t>
            </a:r>
          </a:p>
          <a:p>
            <a:pPr eaLnBrk="1" hangingPunct="1">
              <a:lnSpc>
                <a:spcPts val="2300"/>
              </a:lnSpc>
              <a:buFontTx/>
              <a:buNone/>
            </a:pPr>
            <a:r>
              <a:rPr lang="en-GB" altLang="en-US" sz="1800" dirty="0"/>
              <a:t>Percentage</a:t>
            </a:r>
          </a:p>
        </p:txBody>
      </p:sp>
      <p:sp>
        <p:nvSpPr>
          <p:cNvPr id="6" name="Title 1">
            <a:extLst>
              <a:ext uri="{FF2B5EF4-FFF2-40B4-BE49-F238E27FC236}">
                <a16:creationId xmlns:a16="http://schemas.microsoft.com/office/drawing/2014/main" id="{9460D448-A2BE-4281-BCFD-7389E67214DE}"/>
              </a:ext>
            </a:extLst>
          </p:cNvPr>
          <p:cNvSpPr txBox="1">
            <a:spLocks/>
          </p:cNvSpPr>
          <p:nvPr/>
        </p:nvSpPr>
        <p:spPr>
          <a:xfrm>
            <a:off x="445110" y="23936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noProof="0" dirty="0">
                <a:solidFill>
                  <a:srgbClr val="5B9BD5"/>
                </a:solidFill>
                <a:latin typeface="+mn-lt"/>
              </a:rPr>
              <a:t>Shares of energy in the fuel mix are occurring…</a:t>
            </a:r>
            <a:endParaRPr kumimoji="0" lang="en-US" sz="3200" b="0" i="1" u="none" strike="noStrike" kern="1200" cap="none" spc="0" normalizeH="0" baseline="0" noProof="0" dirty="0">
              <a:ln>
                <a:noFill/>
              </a:ln>
              <a:solidFill>
                <a:prstClr val="white">
                  <a:lumMod val="85000"/>
                </a:prstClr>
              </a:solidFill>
              <a:effectLst/>
              <a:uLnTx/>
              <a:uFillTx/>
              <a:latin typeface="+mn-lt"/>
              <a:ea typeface="+mj-ea"/>
            </a:endParaRPr>
          </a:p>
        </p:txBody>
      </p:sp>
    </p:spTree>
    <p:extLst>
      <p:ext uri="{BB962C8B-B14F-4D97-AF65-F5344CB8AC3E}">
        <p14:creationId xmlns:p14="http://schemas.microsoft.com/office/powerpoint/2010/main" val="1961710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240" y="1186664"/>
            <a:ext cx="1519821" cy="725715"/>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8616" y="1131333"/>
            <a:ext cx="1548491" cy="77424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0206" y="1124530"/>
            <a:ext cx="1666231" cy="781046"/>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2098" y="1124530"/>
            <a:ext cx="1562092" cy="781046"/>
          </a:xfrm>
          <a:prstGeom prst="rect">
            <a:avLst/>
          </a:prstGeom>
        </p:spPr>
      </p:pic>
      <p:sp>
        <p:nvSpPr>
          <p:cNvPr id="12" name="TextBox 11"/>
          <p:cNvSpPr txBox="1"/>
          <p:nvPr/>
        </p:nvSpPr>
        <p:spPr>
          <a:xfrm>
            <a:off x="92586" y="2061472"/>
            <a:ext cx="2078353" cy="1754327"/>
          </a:xfrm>
          <a:prstGeom prst="rect">
            <a:avLst/>
          </a:prstGeom>
          <a:noFill/>
        </p:spPr>
        <p:txBody>
          <a:bodyPr wrap="square" rtlCol="0">
            <a:spAutoFit/>
          </a:bodyPr>
          <a:lstStyle/>
          <a:p>
            <a:pPr algn="ctr"/>
            <a:r>
              <a:rPr lang="en-US" dirty="0"/>
              <a:t>Still strongest but no longer superpower</a:t>
            </a:r>
          </a:p>
          <a:p>
            <a:pPr algn="ctr"/>
            <a:endParaRPr lang="en-US" dirty="0"/>
          </a:p>
          <a:p>
            <a:pPr algn="ctr"/>
            <a:r>
              <a:rPr lang="en-US" dirty="0"/>
              <a:t>How to build coalitions?</a:t>
            </a:r>
          </a:p>
        </p:txBody>
      </p:sp>
      <p:sp>
        <p:nvSpPr>
          <p:cNvPr id="14" name="TextBox 13"/>
          <p:cNvSpPr txBox="1"/>
          <p:nvPr/>
        </p:nvSpPr>
        <p:spPr>
          <a:xfrm>
            <a:off x="2170939" y="2061471"/>
            <a:ext cx="2540000" cy="1754327"/>
          </a:xfrm>
          <a:prstGeom prst="rect">
            <a:avLst/>
          </a:prstGeom>
          <a:noFill/>
        </p:spPr>
        <p:txBody>
          <a:bodyPr wrap="square" rtlCol="0">
            <a:spAutoFit/>
          </a:bodyPr>
          <a:lstStyle/>
          <a:p>
            <a:pPr algn="ctr"/>
            <a:r>
              <a:rPr lang="en-US" dirty="0"/>
              <a:t>Resurgent global antagonist – strength in opposition</a:t>
            </a:r>
          </a:p>
          <a:p>
            <a:pPr algn="ctr"/>
            <a:endParaRPr lang="en-US" dirty="0"/>
          </a:p>
          <a:p>
            <a:pPr algn="ctr"/>
            <a:r>
              <a:rPr lang="en-US" dirty="0"/>
              <a:t>How to right the ship?</a:t>
            </a:r>
          </a:p>
          <a:p>
            <a:pPr algn="ctr"/>
            <a:endParaRPr lang="en-US" dirty="0"/>
          </a:p>
        </p:txBody>
      </p:sp>
      <p:sp>
        <p:nvSpPr>
          <p:cNvPr id="15" name="TextBox 14"/>
          <p:cNvSpPr txBox="1"/>
          <p:nvPr/>
        </p:nvSpPr>
        <p:spPr>
          <a:xfrm>
            <a:off x="4710940" y="2061471"/>
            <a:ext cx="2636761" cy="2031325"/>
          </a:xfrm>
          <a:prstGeom prst="rect">
            <a:avLst/>
          </a:prstGeom>
          <a:noFill/>
        </p:spPr>
        <p:txBody>
          <a:bodyPr wrap="square" rtlCol="0">
            <a:spAutoFit/>
          </a:bodyPr>
          <a:lstStyle/>
          <a:p>
            <a:pPr algn="ctr"/>
            <a:r>
              <a:rPr lang="en-US" dirty="0"/>
              <a:t>Slowing rise into co-equal global power and rival</a:t>
            </a:r>
          </a:p>
          <a:p>
            <a:pPr algn="ctr"/>
            <a:endParaRPr lang="en-US" dirty="0"/>
          </a:p>
          <a:p>
            <a:pPr algn="ctr"/>
            <a:endParaRPr lang="en-US" dirty="0"/>
          </a:p>
          <a:p>
            <a:pPr algn="ctr"/>
            <a:r>
              <a:rPr lang="en-US" dirty="0"/>
              <a:t>How to engage without conflict?</a:t>
            </a:r>
          </a:p>
          <a:p>
            <a:pPr algn="ctr"/>
            <a:endParaRPr lang="en-US" dirty="0"/>
          </a:p>
        </p:txBody>
      </p:sp>
      <p:sp>
        <p:nvSpPr>
          <p:cNvPr id="16" name="TextBox 15"/>
          <p:cNvSpPr txBox="1"/>
          <p:nvPr/>
        </p:nvSpPr>
        <p:spPr>
          <a:xfrm>
            <a:off x="10430546" y="2739571"/>
            <a:ext cx="2078353" cy="369332"/>
          </a:xfrm>
          <a:prstGeom prst="rect">
            <a:avLst/>
          </a:prstGeom>
          <a:noFill/>
        </p:spPr>
        <p:txBody>
          <a:bodyPr wrap="square" rtlCol="0">
            <a:spAutoFit/>
          </a:bodyPr>
          <a:lstStyle/>
          <a:p>
            <a:pPr algn="ctr"/>
            <a:endParaRPr lang="en-US" dirty="0"/>
          </a:p>
        </p:txBody>
      </p:sp>
      <p:sp>
        <p:nvSpPr>
          <p:cNvPr id="17" name="TextBox 16"/>
          <p:cNvSpPr txBox="1"/>
          <p:nvPr/>
        </p:nvSpPr>
        <p:spPr>
          <a:xfrm>
            <a:off x="7401813" y="2116068"/>
            <a:ext cx="2078353" cy="1754327"/>
          </a:xfrm>
          <a:prstGeom prst="rect">
            <a:avLst/>
          </a:prstGeom>
          <a:noFill/>
        </p:spPr>
        <p:txBody>
          <a:bodyPr wrap="square" rtlCol="0">
            <a:spAutoFit/>
          </a:bodyPr>
          <a:lstStyle/>
          <a:p>
            <a:pPr algn="ctr"/>
            <a:r>
              <a:rPr lang="en-US" dirty="0"/>
              <a:t>Declined global power status </a:t>
            </a:r>
          </a:p>
          <a:p>
            <a:pPr algn="ctr"/>
            <a:endParaRPr lang="en-US" dirty="0"/>
          </a:p>
          <a:p>
            <a:pPr algn="ctr"/>
            <a:endParaRPr lang="en-US" dirty="0"/>
          </a:p>
          <a:p>
            <a:pPr algn="ctr"/>
            <a:r>
              <a:rPr lang="en-US" dirty="0"/>
              <a:t>How to build  norms? </a:t>
            </a:r>
          </a:p>
        </p:txBody>
      </p:sp>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93314" y="1124531"/>
            <a:ext cx="1563297" cy="781047"/>
          </a:xfrm>
          <a:prstGeom prst="rect">
            <a:avLst/>
          </a:prstGeom>
        </p:spPr>
      </p:pic>
      <p:sp>
        <p:nvSpPr>
          <p:cNvPr id="18" name="TextBox 17"/>
          <p:cNvSpPr txBox="1"/>
          <p:nvPr/>
        </p:nvSpPr>
        <p:spPr>
          <a:xfrm>
            <a:off x="9605569" y="2116068"/>
            <a:ext cx="2078353" cy="1754327"/>
          </a:xfrm>
          <a:prstGeom prst="rect">
            <a:avLst/>
          </a:prstGeom>
          <a:noFill/>
        </p:spPr>
        <p:txBody>
          <a:bodyPr wrap="square" rtlCol="0">
            <a:spAutoFit/>
          </a:bodyPr>
          <a:lstStyle/>
          <a:p>
            <a:pPr algn="ctr"/>
            <a:r>
              <a:rPr lang="en-US" dirty="0"/>
              <a:t>Region in chaos; host of proxy wars</a:t>
            </a:r>
          </a:p>
          <a:p>
            <a:pPr algn="ctr"/>
            <a:endParaRPr lang="en-US" dirty="0"/>
          </a:p>
          <a:p>
            <a:pPr algn="ctr"/>
            <a:endParaRPr lang="en-US" dirty="0"/>
          </a:p>
          <a:p>
            <a:pPr algn="ctr"/>
            <a:r>
              <a:rPr lang="en-US" dirty="0"/>
              <a:t>New source of order?</a:t>
            </a:r>
          </a:p>
        </p:txBody>
      </p:sp>
      <p:cxnSp>
        <p:nvCxnSpPr>
          <p:cNvPr id="30" name="Straight Connector 29"/>
          <p:cNvCxnSpPr/>
          <p:nvPr/>
        </p:nvCxnSpPr>
        <p:spPr>
          <a:xfrm>
            <a:off x="411240" y="3175952"/>
            <a:ext cx="1519821"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597090" y="3175952"/>
            <a:ext cx="1519821"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20206" y="3150017"/>
            <a:ext cx="1666231"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712842" y="3146637"/>
            <a:ext cx="1519821"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977350" y="3146636"/>
            <a:ext cx="1519821"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C79B28E7-290A-46AB-A1AA-556CD18B8678}"/>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latin typeface="+mn-lt"/>
              </a:rPr>
              <a:t>Big Power Politics and Proxy Wars</a:t>
            </a:r>
            <a:r>
              <a:rPr kumimoji="0" lang="en-US" sz="3200" b="1" i="0" u="none" strike="noStrike" kern="1200" cap="none" spc="0" normalizeH="0" baseline="0" noProof="0" dirty="0">
                <a:ln>
                  <a:noFill/>
                </a:ln>
                <a:solidFill>
                  <a:srgbClr val="5B9BD5"/>
                </a:solidFill>
                <a:effectLst/>
                <a:uLnTx/>
                <a:uFillTx/>
                <a:latin typeface="+mn-lt"/>
                <a:ea typeface="+mj-ea"/>
                <a:cs typeface="+mj-cs"/>
              </a:rPr>
              <a:t>…</a:t>
            </a:r>
            <a:br>
              <a:rPr kumimoji="0" lang="en-US" sz="3200" b="1" i="0" u="none" strike="noStrike" kern="1200" cap="none" spc="0" normalizeH="0" baseline="0" noProof="0" dirty="0">
                <a:ln>
                  <a:noFill/>
                </a:ln>
                <a:solidFill>
                  <a:srgbClr val="5B9BD5"/>
                </a:solidFill>
                <a:effectLst/>
                <a:uLnTx/>
                <a:uFillTx/>
                <a:latin typeface="+mn-lt"/>
                <a:ea typeface="+mj-ea"/>
                <a:cs typeface="+mj-cs"/>
              </a:rPr>
            </a:br>
            <a:endParaRPr kumimoji="0" lang="en-US" sz="3200" b="1" i="0" u="none" strike="noStrike" kern="1200" cap="none" spc="0" normalizeH="0" baseline="0" noProof="0" dirty="0">
              <a:ln>
                <a:noFill/>
              </a:ln>
              <a:solidFill>
                <a:srgbClr val="5B9BD5"/>
              </a:solidFill>
              <a:effectLst/>
              <a:uLnTx/>
              <a:uFillTx/>
              <a:latin typeface="+mn-lt"/>
              <a:ea typeface="+mj-ea"/>
              <a:cs typeface="+mj-cs"/>
            </a:endParaRPr>
          </a:p>
        </p:txBody>
      </p:sp>
      <p:pic>
        <p:nvPicPr>
          <p:cNvPr id="3" name="Picture 2" descr="Screen Shot 2018-04-10 at 9.58.4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1503" y="4719916"/>
            <a:ext cx="1485900" cy="1981200"/>
          </a:xfrm>
          <a:prstGeom prst="rect">
            <a:avLst/>
          </a:prstGeom>
        </p:spPr>
      </p:pic>
      <p:pic>
        <p:nvPicPr>
          <p:cNvPr id="6" name="Picture 5" descr="Screen Shot 2018-04-10 at 9.54.2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0983" y="4711091"/>
            <a:ext cx="1460500" cy="1955800"/>
          </a:xfrm>
          <a:prstGeom prst="rect">
            <a:avLst/>
          </a:prstGeom>
        </p:spPr>
      </p:pic>
      <p:pic>
        <p:nvPicPr>
          <p:cNvPr id="11" name="Picture 10" descr="Screen Shot 2018-04-10 at 9.54.05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0236" y="4698393"/>
            <a:ext cx="1498600" cy="1981200"/>
          </a:xfrm>
          <a:prstGeom prst="rect">
            <a:avLst/>
          </a:prstGeom>
        </p:spPr>
      </p:pic>
      <p:pic>
        <p:nvPicPr>
          <p:cNvPr id="13" name="Picture 12" descr="Screen Shot 2018-04-10 at 9.53.55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812" y="4721455"/>
            <a:ext cx="1502561" cy="1921308"/>
          </a:xfrm>
          <a:prstGeom prst="rect">
            <a:avLst/>
          </a:prstGeom>
        </p:spPr>
      </p:pic>
      <p:pic>
        <p:nvPicPr>
          <p:cNvPr id="23" name="Picture 22" descr="Screen Shot 2018-04-10 at 9.53.41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2456" y="4698393"/>
            <a:ext cx="1536700" cy="1981200"/>
          </a:xfrm>
          <a:prstGeom prst="rect">
            <a:avLst/>
          </a:prstGeom>
        </p:spPr>
      </p:pic>
      <p:pic>
        <p:nvPicPr>
          <p:cNvPr id="25" name="Picture 24" descr="Screen Shot 2018-04-10 at 9.53.31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3692" y="4732617"/>
            <a:ext cx="1498600" cy="1955800"/>
          </a:xfrm>
          <a:prstGeom prst="rect">
            <a:avLst/>
          </a:prstGeom>
        </p:spPr>
      </p:pic>
      <p:sp>
        <p:nvSpPr>
          <p:cNvPr id="35" name="Title 1">
            <a:extLst>
              <a:ext uri="{FF2B5EF4-FFF2-40B4-BE49-F238E27FC236}">
                <a16:creationId xmlns:a16="http://schemas.microsoft.com/office/drawing/2014/main" id="{C79B28E7-290A-46AB-A1AA-556CD18B8678}"/>
              </a:ext>
            </a:extLst>
          </p:cNvPr>
          <p:cNvSpPr txBox="1">
            <a:spLocks/>
          </p:cNvSpPr>
          <p:nvPr/>
        </p:nvSpPr>
        <p:spPr>
          <a:xfrm>
            <a:off x="628477" y="4006022"/>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mn-lt"/>
                <a:ea typeface="+mj-ea"/>
                <a:cs typeface="+mj-cs"/>
              </a:rPr>
              <a:t>Are</a:t>
            </a:r>
            <a:r>
              <a:rPr kumimoji="0" lang="en-US" sz="3200" b="1" i="0" u="none" strike="noStrike" kern="1200" cap="none" spc="0" normalizeH="0" noProof="0" dirty="0">
                <a:ln>
                  <a:noFill/>
                </a:ln>
                <a:solidFill>
                  <a:srgbClr val="5B9BD5"/>
                </a:solidFill>
                <a:effectLst/>
                <a:uLnTx/>
                <a:uFillTx/>
                <a:latin typeface="+mn-lt"/>
                <a:ea typeface="+mj-ea"/>
                <a:cs typeface="+mj-cs"/>
              </a:rPr>
              <a:t> new (and old) leaders and systems up to the challenges?</a:t>
            </a:r>
            <a:r>
              <a:rPr kumimoji="0" lang="en-US" sz="3200" b="1" i="0" u="none" strike="noStrike" kern="1200" cap="none" spc="0" normalizeH="0" baseline="0" noProof="0" dirty="0">
                <a:ln>
                  <a:noFill/>
                </a:ln>
                <a:solidFill>
                  <a:srgbClr val="5B9BD5"/>
                </a:solidFill>
                <a:effectLst/>
                <a:uLnTx/>
                <a:uFillTx/>
                <a:latin typeface="+mn-lt"/>
                <a:ea typeface="+mj-ea"/>
                <a:cs typeface="+mj-cs"/>
              </a:rPr>
              <a:t/>
            </a:r>
            <a:br>
              <a:rPr kumimoji="0" lang="en-US" sz="3200" b="1" i="0" u="none" strike="noStrike" kern="1200" cap="none" spc="0" normalizeH="0" baseline="0" noProof="0" dirty="0">
                <a:ln>
                  <a:noFill/>
                </a:ln>
                <a:solidFill>
                  <a:srgbClr val="5B9BD5"/>
                </a:solidFill>
                <a:effectLst/>
                <a:uLnTx/>
                <a:uFillTx/>
                <a:latin typeface="+mn-lt"/>
                <a:ea typeface="+mj-ea"/>
                <a:cs typeface="+mj-cs"/>
              </a:rPr>
            </a:br>
            <a:endParaRPr kumimoji="0" lang="en-US" sz="3200" b="1" i="0" u="none" strike="noStrike" kern="1200" cap="none" spc="0" normalizeH="0" baseline="0" noProof="0" dirty="0">
              <a:ln>
                <a:noFill/>
              </a:ln>
              <a:solidFill>
                <a:srgbClr val="5B9BD5"/>
              </a:solidFill>
              <a:effectLst/>
              <a:uLnTx/>
              <a:uFillTx/>
              <a:latin typeface="+mn-lt"/>
              <a:ea typeface="+mj-ea"/>
              <a:cs typeface="+mj-cs"/>
            </a:endParaRPr>
          </a:p>
        </p:txBody>
      </p:sp>
    </p:spTree>
    <p:extLst>
      <p:ext uri="{BB962C8B-B14F-4D97-AF65-F5344CB8AC3E}">
        <p14:creationId xmlns:p14="http://schemas.microsoft.com/office/powerpoint/2010/main" val="2103371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687" y="817902"/>
            <a:ext cx="11215240" cy="5746837"/>
          </a:xfrm>
        </p:spPr>
        <p:txBody>
          <a:bodyPr>
            <a:normAutofit fontScale="62500" lnSpcReduction="20000"/>
          </a:bodyPr>
          <a:lstStyle/>
          <a:p>
            <a:pPr marL="0" indent="0">
              <a:buNone/>
            </a:pPr>
            <a:endParaRPr lang="en-US" b="1" dirty="0">
              <a:solidFill>
                <a:schemeClr val="tx2"/>
              </a:solidFill>
            </a:endParaRPr>
          </a:p>
          <a:p>
            <a:r>
              <a:rPr lang="en-US" u="sng" dirty="0">
                <a:solidFill>
                  <a:schemeClr val="tx2"/>
                </a:solidFill>
              </a:rPr>
              <a:t>Economic optimism masks potential headwinds</a:t>
            </a:r>
            <a:r>
              <a:rPr lang="en-US" dirty="0">
                <a:solidFill>
                  <a:schemeClr val="tx2"/>
                </a:solidFill>
              </a:rPr>
              <a:t> as near-term energy demand growth picks up pace and </a:t>
            </a:r>
            <a:r>
              <a:rPr lang="en-US" u="sng" dirty="0">
                <a:solidFill>
                  <a:schemeClr val="tx2"/>
                </a:solidFill>
              </a:rPr>
              <a:t>energy-intensity</a:t>
            </a:r>
            <a:r>
              <a:rPr lang="en-US" dirty="0">
                <a:solidFill>
                  <a:schemeClr val="tx2"/>
                </a:solidFill>
              </a:rPr>
              <a:t> of economic growth an area of increasing importance</a:t>
            </a:r>
          </a:p>
          <a:p>
            <a:pPr marL="0" indent="0">
              <a:buNone/>
            </a:pPr>
            <a:endParaRPr lang="en-US" dirty="0">
              <a:solidFill>
                <a:schemeClr val="tx2"/>
              </a:solidFill>
            </a:endParaRPr>
          </a:p>
          <a:p>
            <a:r>
              <a:rPr lang="en-US" u="sng" dirty="0">
                <a:solidFill>
                  <a:schemeClr val="tx2"/>
                </a:solidFill>
              </a:rPr>
              <a:t>Oil and gas markets continue toward a fragile rebalance</a:t>
            </a:r>
            <a:r>
              <a:rPr lang="en-US" dirty="0">
                <a:solidFill>
                  <a:schemeClr val="tx2"/>
                </a:solidFill>
              </a:rPr>
              <a:t> and, absent a supply disruption, prices likely to remain lower for longer, even with extended OPEC agreement</a:t>
            </a:r>
          </a:p>
          <a:p>
            <a:pPr marL="0" indent="0">
              <a:buNone/>
            </a:pPr>
            <a:endParaRPr lang="en-US" dirty="0">
              <a:solidFill>
                <a:schemeClr val="tx2"/>
              </a:solidFill>
            </a:endParaRPr>
          </a:p>
          <a:p>
            <a:r>
              <a:rPr lang="en-US" dirty="0">
                <a:solidFill>
                  <a:schemeClr val="tx2"/>
                </a:solidFill>
              </a:rPr>
              <a:t>Technological, policy, and market changes continue to </a:t>
            </a:r>
            <a:r>
              <a:rPr lang="en-US" u="sng" dirty="0">
                <a:solidFill>
                  <a:schemeClr val="tx2"/>
                </a:solidFill>
              </a:rPr>
              <a:t>reshape established and developing electric power sectors</a:t>
            </a:r>
            <a:r>
              <a:rPr lang="en-US" dirty="0">
                <a:solidFill>
                  <a:schemeClr val="tx2"/>
                </a:solidFill>
              </a:rPr>
              <a:t> in terms of generation mix, efficiency, and nature of the grid</a:t>
            </a:r>
          </a:p>
          <a:p>
            <a:endParaRPr lang="en-US" u="sng" dirty="0">
              <a:solidFill>
                <a:schemeClr val="tx2"/>
              </a:solidFill>
            </a:endParaRPr>
          </a:p>
          <a:p>
            <a:r>
              <a:rPr lang="en-US" u="sng" dirty="0">
                <a:solidFill>
                  <a:schemeClr val="tx2"/>
                </a:solidFill>
              </a:rPr>
              <a:t>Growing consensus that current climate efforts fall short of Paris Climate Agreement</a:t>
            </a:r>
            <a:r>
              <a:rPr lang="en-US" dirty="0">
                <a:solidFill>
                  <a:schemeClr val="tx2"/>
                </a:solidFill>
              </a:rPr>
              <a:t> as action moves from government policymakers to investors and courts</a:t>
            </a:r>
          </a:p>
          <a:p>
            <a:pPr marL="0" indent="0">
              <a:buNone/>
            </a:pPr>
            <a:endParaRPr lang="en-US" dirty="0">
              <a:solidFill>
                <a:schemeClr val="tx2"/>
              </a:solidFill>
            </a:endParaRPr>
          </a:p>
          <a:p>
            <a:r>
              <a:rPr lang="en-US" u="sng" dirty="0">
                <a:solidFill>
                  <a:schemeClr val="tx2"/>
                </a:solidFill>
              </a:rPr>
              <a:t>Resurgence of great power politics and “proxy wars</a:t>
            </a:r>
            <a:r>
              <a:rPr lang="en-US" dirty="0">
                <a:solidFill>
                  <a:schemeClr val="tx2"/>
                </a:solidFill>
              </a:rPr>
              <a:t>” complicate global engagement</a:t>
            </a:r>
          </a:p>
          <a:p>
            <a:pPr marL="0" indent="0">
              <a:buNone/>
            </a:pPr>
            <a:endParaRPr lang="en-US" dirty="0">
              <a:solidFill>
                <a:schemeClr val="tx2"/>
              </a:solidFill>
            </a:endParaRPr>
          </a:p>
          <a:p>
            <a:r>
              <a:rPr lang="en-US" b="1" dirty="0">
                <a:solidFill>
                  <a:schemeClr val="tx2"/>
                </a:solidFill>
              </a:rPr>
              <a:t>Transnational trends – </a:t>
            </a:r>
            <a:r>
              <a:rPr lang="en-US" b="1" u="sng" dirty="0">
                <a:solidFill>
                  <a:schemeClr val="tx2"/>
                </a:solidFill>
              </a:rPr>
              <a:t>populism, anti-globalization, radicalization, and migration – undermine institutions, governance and relationships</a:t>
            </a:r>
          </a:p>
          <a:p>
            <a:pPr marL="0" indent="0">
              <a:buNone/>
            </a:pPr>
            <a:endParaRPr lang="en-US" dirty="0">
              <a:solidFill>
                <a:schemeClr val="tx2"/>
              </a:solidFill>
            </a:endParaRPr>
          </a:p>
          <a:p>
            <a:r>
              <a:rPr lang="en-US" dirty="0">
                <a:solidFill>
                  <a:schemeClr val="tx2"/>
                </a:solidFill>
              </a:rPr>
              <a:t>Economic statecraft, including </a:t>
            </a:r>
            <a:r>
              <a:rPr lang="en-US" u="sng" dirty="0">
                <a:solidFill>
                  <a:schemeClr val="tx2"/>
                </a:solidFill>
              </a:rPr>
              <a:t>sanctions and trade</a:t>
            </a:r>
            <a:r>
              <a:rPr lang="en-US" dirty="0">
                <a:solidFill>
                  <a:schemeClr val="tx2"/>
                </a:solidFill>
              </a:rPr>
              <a:t>, will continue to reshape domestic energy markets, patterns of investment, infrastructure build out, pace of energy development and energy trade flows</a:t>
            </a:r>
          </a:p>
          <a:p>
            <a:endParaRPr lang="en-US" dirty="0"/>
          </a:p>
        </p:txBody>
      </p:sp>
      <p:sp>
        <p:nvSpPr>
          <p:cNvPr id="4"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noProof="0" dirty="0">
                <a:solidFill>
                  <a:srgbClr val="5B9BD5"/>
                </a:solidFill>
                <a:latin typeface="+mn-lt"/>
              </a:rPr>
              <a:t>Areas of Uncertainty</a:t>
            </a:r>
            <a:endParaRPr kumimoji="0" lang="en-US" sz="3200" b="0" i="1" u="none" strike="noStrike" kern="1200" cap="none" spc="0" normalizeH="0" baseline="0" noProof="0" dirty="0">
              <a:ln>
                <a:noFill/>
              </a:ln>
              <a:solidFill>
                <a:prstClr val="white">
                  <a:lumMod val="85000"/>
                </a:prstClr>
              </a:solidFill>
              <a:effectLst/>
              <a:uLnTx/>
              <a:uFillTx/>
              <a:latin typeface="+mn-lt"/>
              <a:ea typeface="+mj-ea"/>
            </a:endParaRPr>
          </a:p>
        </p:txBody>
      </p:sp>
    </p:spTree>
    <p:extLst>
      <p:ext uri="{BB962C8B-B14F-4D97-AF65-F5344CB8AC3E}">
        <p14:creationId xmlns:p14="http://schemas.microsoft.com/office/powerpoint/2010/main" val="801820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grayscl/>
          </a:blip>
          <a:stretch>
            <a:fillRect/>
          </a:stretch>
        </p:blipFill>
        <p:spPr>
          <a:xfrm>
            <a:off x="-36286" y="1"/>
            <a:ext cx="12228287" cy="6858000"/>
          </a:xfrm>
          <a:prstGeom prst="rect">
            <a:avLst/>
          </a:prstGeom>
        </p:spPr>
      </p:pic>
      <p:sp>
        <p:nvSpPr>
          <p:cNvPr id="4" name="Title 1"/>
          <p:cNvSpPr txBox="1">
            <a:spLocks/>
          </p:cNvSpPr>
          <p:nvPr/>
        </p:nvSpPr>
        <p:spPr>
          <a:xfrm>
            <a:off x="-36287" y="27897"/>
            <a:ext cx="12359451" cy="9881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effectLst>
                  <a:outerShdw blurRad="50800" dist="38100" dir="18900000" algn="bl" rotWithShape="0">
                    <a:prstClr val="black">
                      <a:alpha val="40000"/>
                    </a:prstClr>
                  </a:outerShdw>
                </a:effectLst>
              </a:rPr>
              <a:t>The Great Global Awakening </a:t>
            </a:r>
          </a:p>
          <a:p>
            <a:r>
              <a:rPr lang="en-US" sz="2400" b="1" dirty="0">
                <a:solidFill>
                  <a:schemeClr val="bg1"/>
                </a:solidFill>
                <a:effectLst>
                  <a:outerShdw blurRad="50800" dist="38100" dir="18900000" algn="bl" rotWithShape="0">
                    <a:prstClr val="black">
                      <a:alpha val="40000"/>
                    </a:prstClr>
                  </a:outerShdw>
                </a:effectLst>
              </a:rPr>
              <a:t>Challenges the Legitimacy of All Nation States and the Future World Order </a:t>
            </a:r>
          </a:p>
          <a:p>
            <a:endParaRPr lang="en-US" sz="2400" b="1" dirty="0">
              <a:solidFill>
                <a:schemeClr val="bg1"/>
              </a:solidFill>
              <a:effectLst>
                <a:outerShdw blurRad="50800" dist="38100" dir="18900000" algn="bl" rotWithShape="0">
                  <a:prstClr val="black">
                    <a:alpha val="40000"/>
                  </a:prstClr>
                </a:outerShdw>
              </a:effectLst>
            </a:endParaRPr>
          </a:p>
        </p:txBody>
      </p:sp>
      <p:sp>
        <p:nvSpPr>
          <p:cNvPr id="6" name="Chevron 5"/>
          <p:cNvSpPr/>
          <p:nvPr/>
        </p:nvSpPr>
        <p:spPr>
          <a:xfrm>
            <a:off x="1267581" y="4012067"/>
            <a:ext cx="5118708" cy="762000"/>
          </a:xfrm>
          <a:prstGeom prst="chevron">
            <a:avLst/>
          </a:prstGeom>
          <a:solidFill>
            <a:schemeClr val="bg1">
              <a:lumMod val="85000"/>
            </a:schemeClr>
          </a:solidFill>
          <a:effectLst>
            <a:outerShdw blurRad="40000" dist="20000" dir="5400000" rotWithShape="0">
              <a:srgbClr val="000000">
                <a:alpha val="38000"/>
              </a:srgbClr>
            </a:outerShdw>
            <a:softEdge rad="88900"/>
          </a:effectLst>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chemeClr val="tx1"/>
                </a:solidFill>
              </a:rPr>
              <a:t>Populism</a:t>
            </a:r>
          </a:p>
        </p:txBody>
      </p:sp>
      <p:sp>
        <p:nvSpPr>
          <p:cNvPr id="7" name="Chevron 6"/>
          <p:cNvSpPr/>
          <p:nvPr/>
        </p:nvSpPr>
        <p:spPr>
          <a:xfrm>
            <a:off x="1267580" y="3003324"/>
            <a:ext cx="5118707" cy="762000"/>
          </a:xfrm>
          <a:prstGeom prst="chevron">
            <a:avLst/>
          </a:prstGeom>
          <a:solidFill>
            <a:schemeClr val="bg1">
              <a:lumMod val="85000"/>
            </a:schemeClr>
          </a:solidFill>
          <a:effectLst>
            <a:outerShdw blurRad="40000" dist="20000" dir="5400000" rotWithShape="0">
              <a:srgbClr val="000000">
                <a:alpha val="38000"/>
              </a:srgbClr>
            </a:outerShdw>
            <a:softEdge rad="88900"/>
          </a:effectLst>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chemeClr val="tx1"/>
                </a:solidFill>
              </a:rPr>
              <a:t>Isolationism</a:t>
            </a:r>
          </a:p>
        </p:txBody>
      </p:sp>
      <p:sp>
        <p:nvSpPr>
          <p:cNvPr id="8" name="Chevron 7"/>
          <p:cNvSpPr/>
          <p:nvPr/>
        </p:nvSpPr>
        <p:spPr>
          <a:xfrm>
            <a:off x="1267580" y="2026470"/>
            <a:ext cx="5312229" cy="762000"/>
          </a:xfrm>
          <a:prstGeom prst="chevron">
            <a:avLst/>
          </a:prstGeom>
          <a:solidFill>
            <a:schemeClr val="bg1">
              <a:lumMod val="85000"/>
            </a:schemeClr>
          </a:solidFill>
          <a:effectLst>
            <a:outerShdw blurRad="40000" dist="20000" dir="5400000" rotWithShape="0">
              <a:srgbClr val="000000">
                <a:alpha val="38000"/>
              </a:srgbClr>
            </a:outerShdw>
            <a:softEdge rad="88900"/>
          </a:effectLst>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chemeClr val="tx1"/>
                </a:solidFill>
              </a:rPr>
              <a:t>Radicalization</a:t>
            </a:r>
          </a:p>
        </p:txBody>
      </p:sp>
      <p:sp>
        <p:nvSpPr>
          <p:cNvPr id="10" name="Oval 9"/>
          <p:cNvSpPr/>
          <p:nvPr/>
        </p:nvSpPr>
        <p:spPr>
          <a:xfrm>
            <a:off x="7136191" y="1424991"/>
            <a:ext cx="3967237" cy="1202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Realism </a:t>
            </a:r>
            <a:r>
              <a:rPr lang="en-US" dirty="0" err="1"/>
              <a:t>Redux</a:t>
            </a:r>
            <a:endParaRPr lang="en-US" dirty="0"/>
          </a:p>
        </p:txBody>
      </p:sp>
      <p:sp>
        <p:nvSpPr>
          <p:cNvPr id="11" name="Oval 10"/>
          <p:cNvSpPr/>
          <p:nvPr/>
        </p:nvSpPr>
        <p:spPr>
          <a:xfrm>
            <a:off x="7136191" y="3003325"/>
            <a:ext cx="3967237" cy="1202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Liberal Resilience</a:t>
            </a:r>
          </a:p>
        </p:txBody>
      </p:sp>
      <p:sp>
        <p:nvSpPr>
          <p:cNvPr id="12" name="Chevron 11"/>
          <p:cNvSpPr/>
          <p:nvPr/>
        </p:nvSpPr>
        <p:spPr>
          <a:xfrm>
            <a:off x="1267581" y="4944609"/>
            <a:ext cx="5118708" cy="762000"/>
          </a:xfrm>
          <a:prstGeom prst="chevron">
            <a:avLst/>
          </a:prstGeom>
          <a:solidFill>
            <a:schemeClr val="bg1">
              <a:lumMod val="85000"/>
            </a:schemeClr>
          </a:solidFill>
          <a:effectLst>
            <a:outerShdw blurRad="40000" dist="20000" dir="5400000" rotWithShape="0">
              <a:srgbClr val="000000">
                <a:alpha val="38000"/>
              </a:srgbClr>
            </a:outerShdw>
            <a:softEdge rad="88900"/>
          </a:effectLst>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chemeClr val="tx1"/>
                </a:solidFill>
              </a:rPr>
              <a:t>Curbing Capitalism</a:t>
            </a:r>
          </a:p>
        </p:txBody>
      </p:sp>
      <p:sp>
        <p:nvSpPr>
          <p:cNvPr id="13" name="Chevron 12"/>
          <p:cNvSpPr/>
          <p:nvPr/>
        </p:nvSpPr>
        <p:spPr>
          <a:xfrm>
            <a:off x="1267581" y="1043990"/>
            <a:ext cx="5118708" cy="762000"/>
          </a:xfrm>
          <a:prstGeom prst="chevron">
            <a:avLst/>
          </a:prstGeom>
          <a:solidFill>
            <a:schemeClr val="bg1">
              <a:lumMod val="85000"/>
            </a:schemeClr>
          </a:solidFill>
          <a:effectLst>
            <a:outerShdw blurRad="40000" dist="20000" dir="5400000" rotWithShape="0">
              <a:srgbClr val="000000">
                <a:alpha val="38000"/>
              </a:srgbClr>
            </a:outerShdw>
            <a:softEdge rad="88900"/>
          </a:effectLst>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chemeClr val="tx1"/>
                </a:solidFill>
              </a:rPr>
              <a:t>Backlash to Globalization</a:t>
            </a:r>
          </a:p>
        </p:txBody>
      </p:sp>
      <p:sp>
        <p:nvSpPr>
          <p:cNvPr id="14" name="Oval 13"/>
          <p:cNvSpPr/>
          <p:nvPr/>
        </p:nvSpPr>
        <p:spPr>
          <a:xfrm>
            <a:off x="7136191" y="4503651"/>
            <a:ext cx="3967237" cy="1202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Opportunistic Chaos</a:t>
            </a:r>
          </a:p>
        </p:txBody>
      </p:sp>
    </p:spTree>
    <p:extLst>
      <p:ext uri="{BB962C8B-B14F-4D97-AF65-F5344CB8AC3E}">
        <p14:creationId xmlns:p14="http://schemas.microsoft.com/office/powerpoint/2010/main" val="2941835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687" y="817902"/>
            <a:ext cx="11215240" cy="5746837"/>
          </a:xfrm>
        </p:spPr>
        <p:txBody>
          <a:bodyPr>
            <a:normAutofit fontScale="62500" lnSpcReduction="20000"/>
          </a:bodyPr>
          <a:lstStyle/>
          <a:p>
            <a:pPr marL="0" indent="0">
              <a:buNone/>
            </a:pPr>
            <a:endParaRPr lang="en-US" b="1" dirty="0">
              <a:solidFill>
                <a:schemeClr val="tx2"/>
              </a:solidFill>
            </a:endParaRPr>
          </a:p>
          <a:p>
            <a:r>
              <a:rPr lang="en-US" u="sng" dirty="0">
                <a:solidFill>
                  <a:schemeClr val="tx2"/>
                </a:solidFill>
              </a:rPr>
              <a:t>Economic optimism masks potential headwinds</a:t>
            </a:r>
            <a:r>
              <a:rPr lang="en-US" dirty="0">
                <a:solidFill>
                  <a:schemeClr val="tx2"/>
                </a:solidFill>
              </a:rPr>
              <a:t> as near-term energy demand growth picks up pace and </a:t>
            </a:r>
            <a:r>
              <a:rPr lang="en-US" u="sng" dirty="0">
                <a:solidFill>
                  <a:schemeClr val="tx2"/>
                </a:solidFill>
              </a:rPr>
              <a:t>energy-intensity</a:t>
            </a:r>
            <a:r>
              <a:rPr lang="en-US" dirty="0">
                <a:solidFill>
                  <a:schemeClr val="tx2"/>
                </a:solidFill>
              </a:rPr>
              <a:t> of economic growth an area of increasing importance</a:t>
            </a:r>
          </a:p>
          <a:p>
            <a:pPr marL="0" indent="0">
              <a:buNone/>
            </a:pPr>
            <a:endParaRPr lang="en-US" dirty="0">
              <a:solidFill>
                <a:schemeClr val="tx2"/>
              </a:solidFill>
            </a:endParaRPr>
          </a:p>
          <a:p>
            <a:r>
              <a:rPr lang="en-US" u="sng" dirty="0">
                <a:solidFill>
                  <a:schemeClr val="tx2"/>
                </a:solidFill>
              </a:rPr>
              <a:t>Oil and gas markets continue toward a fragile rebalance</a:t>
            </a:r>
            <a:r>
              <a:rPr lang="en-US" dirty="0">
                <a:solidFill>
                  <a:schemeClr val="tx2"/>
                </a:solidFill>
              </a:rPr>
              <a:t> and, absent a supply disruption, prices likely to remain lower for longer, even with extended OPEC agreement</a:t>
            </a:r>
          </a:p>
          <a:p>
            <a:pPr marL="0" indent="0">
              <a:buNone/>
            </a:pPr>
            <a:endParaRPr lang="en-US" dirty="0">
              <a:solidFill>
                <a:schemeClr val="tx2"/>
              </a:solidFill>
            </a:endParaRPr>
          </a:p>
          <a:p>
            <a:r>
              <a:rPr lang="en-US" dirty="0">
                <a:solidFill>
                  <a:schemeClr val="tx2"/>
                </a:solidFill>
              </a:rPr>
              <a:t>Technological, policy, and market changes continue to </a:t>
            </a:r>
            <a:r>
              <a:rPr lang="en-US" u="sng" dirty="0">
                <a:solidFill>
                  <a:schemeClr val="tx2"/>
                </a:solidFill>
              </a:rPr>
              <a:t>reshape established and developing electric power sectors</a:t>
            </a:r>
            <a:r>
              <a:rPr lang="en-US" dirty="0">
                <a:solidFill>
                  <a:schemeClr val="tx2"/>
                </a:solidFill>
              </a:rPr>
              <a:t> in terms of generation mix, efficiency, and nature of the grid</a:t>
            </a:r>
          </a:p>
          <a:p>
            <a:endParaRPr lang="en-US" u="sng" dirty="0">
              <a:solidFill>
                <a:schemeClr val="tx2"/>
              </a:solidFill>
            </a:endParaRPr>
          </a:p>
          <a:p>
            <a:r>
              <a:rPr lang="en-US" u="sng" dirty="0">
                <a:solidFill>
                  <a:schemeClr val="tx2"/>
                </a:solidFill>
              </a:rPr>
              <a:t>Growing consensus that current climate efforts fall short of Paris Climate Agreement</a:t>
            </a:r>
            <a:r>
              <a:rPr lang="en-US" dirty="0">
                <a:solidFill>
                  <a:schemeClr val="tx2"/>
                </a:solidFill>
              </a:rPr>
              <a:t> as action moves from government policymakers to investors and courts</a:t>
            </a:r>
          </a:p>
          <a:p>
            <a:pPr marL="0" indent="0">
              <a:buNone/>
            </a:pPr>
            <a:endParaRPr lang="en-US" dirty="0">
              <a:solidFill>
                <a:schemeClr val="tx2"/>
              </a:solidFill>
            </a:endParaRPr>
          </a:p>
          <a:p>
            <a:r>
              <a:rPr lang="en-US" u="sng" dirty="0">
                <a:solidFill>
                  <a:schemeClr val="tx2"/>
                </a:solidFill>
              </a:rPr>
              <a:t>Resurgence of great power politics and “proxy wars</a:t>
            </a:r>
            <a:r>
              <a:rPr lang="en-US" dirty="0">
                <a:solidFill>
                  <a:schemeClr val="tx2"/>
                </a:solidFill>
              </a:rPr>
              <a:t>” complicate global engagement</a:t>
            </a:r>
          </a:p>
          <a:p>
            <a:pPr marL="0" indent="0">
              <a:buNone/>
            </a:pPr>
            <a:endParaRPr lang="en-US" dirty="0">
              <a:solidFill>
                <a:schemeClr val="tx2"/>
              </a:solidFill>
            </a:endParaRPr>
          </a:p>
          <a:p>
            <a:r>
              <a:rPr lang="en-US" dirty="0">
                <a:solidFill>
                  <a:schemeClr val="tx2"/>
                </a:solidFill>
              </a:rPr>
              <a:t>Transnational trends – </a:t>
            </a:r>
            <a:r>
              <a:rPr lang="en-US" u="sng" dirty="0">
                <a:solidFill>
                  <a:schemeClr val="tx2"/>
                </a:solidFill>
              </a:rPr>
              <a:t>populism, anti-globalization, radicalization, and migration – undermine institutions, governance and relationships</a:t>
            </a:r>
          </a:p>
          <a:p>
            <a:pPr marL="0" indent="0">
              <a:buNone/>
            </a:pPr>
            <a:endParaRPr lang="en-US" dirty="0">
              <a:solidFill>
                <a:schemeClr val="tx2"/>
              </a:solidFill>
            </a:endParaRPr>
          </a:p>
          <a:p>
            <a:r>
              <a:rPr lang="en-US" b="1" dirty="0">
                <a:solidFill>
                  <a:schemeClr val="tx2"/>
                </a:solidFill>
              </a:rPr>
              <a:t>Economic statecraft, including </a:t>
            </a:r>
            <a:r>
              <a:rPr lang="en-US" b="1" u="sng" dirty="0">
                <a:solidFill>
                  <a:schemeClr val="tx2"/>
                </a:solidFill>
              </a:rPr>
              <a:t>sanctions and trade</a:t>
            </a:r>
            <a:r>
              <a:rPr lang="en-US" b="1" dirty="0">
                <a:solidFill>
                  <a:schemeClr val="tx2"/>
                </a:solidFill>
              </a:rPr>
              <a:t>, will continue to reshape domestic energy markets, patterns of investment, infrastructure build out, pace of energy development and energy trade flows</a:t>
            </a:r>
          </a:p>
          <a:p>
            <a:endParaRPr lang="en-US" dirty="0"/>
          </a:p>
        </p:txBody>
      </p:sp>
      <p:sp>
        <p:nvSpPr>
          <p:cNvPr id="4"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3200" b="1" dirty="0">
                <a:solidFill>
                  <a:srgbClr val="5B9BD5"/>
                </a:solidFill>
              </a:rPr>
              <a:t>Areas of Risk, Opportunity, and Uncertainty</a:t>
            </a:r>
            <a:endParaRPr lang="en-US" sz="3200" i="1" dirty="0">
              <a:solidFill>
                <a:prstClr val="white">
                  <a:lumMod val="85000"/>
                </a:prstClr>
              </a:solidFill>
            </a:endParaRPr>
          </a:p>
        </p:txBody>
      </p:sp>
    </p:spTree>
    <p:extLst>
      <p:ext uri="{BB962C8B-B14F-4D97-AF65-F5344CB8AC3E}">
        <p14:creationId xmlns:p14="http://schemas.microsoft.com/office/powerpoint/2010/main" val="28239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52095" y="1764946"/>
            <a:ext cx="2971968" cy="4412017"/>
          </a:xfrm>
        </p:spPr>
        <p:txBody>
          <a:bodyPr>
            <a:normAutofit/>
          </a:bodyPr>
          <a:lstStyle/>
          <a:p>
            <a:r>
              <a:rPr lang="en-US" dirty="0"/>
              <a:t>Successful pressure on North Korea</a:t>
            </a:r>
          </a:p>
          <a:p>
            <a:r>
              <a:rPr lang="en-US" dirty="0"/>
              <a:t>Hot potato on Russia</a:t>
            </a:r>
          </a:p>
          <a:p>
            <a:r>
              <a:rPr lang="en-US" dirty="0"/>
              <a:t>Action forcing on Iran</a:t>
            </a:r>
          </a:p>
          <a:p>
            <a:r>
              <a:rPr lang="en-US" dirty="0"/>
              <a:t>Potential tipping point in Venezuela</a:t>
            </a:r>
          </a:p>
          <a:p>
            <a:endParaRPr lang="en-US" dirty="0"/>
          </a:p>
        </p:txBody>
      </p:sp>
      <p:sp>
        <p:nvSpPr>
          <p:cNvPr id="4" name="Content Placeholder 3"/>
          <p:cNvSpPr>
            <a:spLocks noGrp="1"/>
          </p:cNvSpPr>
          <p:nvPr>
            <p:ph sz="half" idx="2"/>
          </p:nvPr>
        </p:nvSpPr>
        <p:spPr>
          <a:xfrm>
            <a:off x="4557722" y="1764945"/>
            <a:ext cx="3062614" cy="4649127"/>
          </a:xfrm>
        </p:spPr>
        <p:txBody>
          <a:bodyPr>
            <a:normAutofit/>
          </a:bodyPr>
          <a:lstStyle/>
          <a:p>
            <a:r>
              <a:rPr lang="en-US" dirty="0"/>
              <a:t>New Asian free trade block</a:t>
            </a:r>
          </a:p>
          <a:p>
            <a:r>
              <a:rPr lang="en-US" dirty="0"/>
              <a:t>NAFTA modernization</a:t>
            </a:r>
          </a:p>
          <a:p>
            <a:r>
              <a:rPr lang="en-US" dirty="0"/>
              <a:t>Tariffs on solar panels </a:t>
            </a:r>
          </a:p>
          <a:p>
            <a:r>
              <a:rPr lang="en-US" dirty="0"/>
              <a:t>Tariffs on steel and aluminum</a:t>
            </a:r>
          </a:p>
          <a:p>
            <a:r>
              <a:rPr lang="en-US" dirty="0"/>
              <a:t>Chinese IPR tariff escalation</a:t>
            </a:r>
          </a:p>
        </p:txBody>
      </p:sp>
      <p:sp>
        <p:nvSpPr>
          <p:cNvPr id="5" name="Title 1">
            <a:extLst>
              <a:ext uri="{FF2B5EF4-FFF2-40B4-BE49-F238E27FC236}">
                <a16:creationId xmlns:a16="http://schemas.microsoft.com/office/drawing/2014/main" id="{C79B28E7-290A-46AB-A1AA-556CD18B8678}"/>
              </a:ext>
            </a:extLst>
          </p:cNvPr>
          <p:cNvSpPr txBox="1">
            <a:spLocks noGrp="1"/>
          </p:cNvSpPr>
          <p:nvPr>
            <p:ph type="title"/>
          </p:nvPr>
        </p:nvSpPr>
        <p:spPr>
          <a:xfrm>
            <a:off x="838200" y="365127"/>
            <a:ext cx="10515600" cy="732583"/>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noProof="0" dirty="0">
                <a:latin typeface="+mn-lt"/>
              </a:rPr>
              <a:t>Economic Statecraft</a:t>
            </a:r>
            <a:r>
              <a:rPr kumimoji="0" lang="en-US" sz="3200" b="1" i="0" u="none" strike="noStrike" kern="1200" cap="none" spc="0" normalizeH="0" baseline="0" noProof="0" dirty="0">
                <a:ln>
                  <a:noFill/>
                </a:ln>
                <a:solidFill>
                  <a:srgbClr val="5B9BD5"/>
                </a:solidFill>
                <a:effectLst/>
                <a:uLnTx/>
                <a:uFillTx/>
                <a:latin typeface="+mn-lt"/>
                <a:ea typeface="+mj-ea"/>
                <a:cs typeface="+mj-cs"/>
              </a:rPr>
              <a:t/>
            </a:r>
            <a:br>
              <a:rPr kumimoji="0" lang="en-US" sz="3200" b="1" i="0" u="none" strike="noStrike" kern="1200" cap="none" spc="0" normalizeH="0" baseline="0" noProof="0" dirty="0">
                <a:ln>
                  <a:noFill/>
                </a:ln>
                <a:solidFill>
                  <a:srgbClr val="5B9BD5"/>
                </a:solidFill>
                <a:effectLst/>
                <a:uLnTx/>
                <a:uFillTx/>
                <a:latin typeface="+mn-lt"/>
                <a:ea typeface="+mj-ea"/>
                <a:cs typeface="+mj-cs"/>
              </a:rPr>
            </a:br>
            <a:endParaRPr kumimoji="0" lang="en-US" sz="3200" b="1" i="0" u="none" strike="noStrike" kern="1200" cap="none" spc="0" normalizeH="0" baseline="0" noProof="0" dirty="0">
              <a:ln>
                <a:noFill/>
              </a:ln>
              <a:solidFill>
                <a:srgbClr val="5B9BD5"/>
              </a:solidFill>
              <a:effectLst/>
              <a:uLnTx/>
              <a:uFillTx/>
              <a:latin typeface="+mn-lt"/>
              <a:ea typeface="+mj-ea"/>
              <a:cs typeface="+mj-cs"/>
            </a:endParaRPr>
          </a:p>
        </p:txBody>
      </p:sp>
      <p:sp>
        <p:nvSpPr>
          <p:cNvPr id="6" name="TextBox 5"/>
          <p:cNvSpPr txBox="1"/>
          <p:nvPr/>
        </p:nvSpPr>
        <p:spPr>
          <a:xfrm>
            <a:off x="710370" y="990092"/>
            <a:ext cx="3013693" cy="1077218"/>
          </a:xfrm>
          <a:prstGeom prst="rect">
            <a:avLst/>
          </a:prstGeom>
          <a:noFill/>
        </p:spPr>
        <p:txBody>
          <a:bodyPr wrap="square" rtlCol="0">
            <a:spAutoFit/>
          </a:bodyPr>
          <a:lstStyle/>
          <a:p>
            <a:pPr algn="ctr"/>
            <a:r>
              <a:rPr lang="en-US" sz="3200" u="sng" dirty="0">
                <a:ln>
                  <a:solidFill>
                    <a:schemeClr val="tx1"/>
                  </a:solidFill>
                </a:ln>
              </a:rPr>
              <a:t>Sanctions</a:t>
            </a:r>
          </a:p>
          <a:p>
            <a:pPr algn="ctr"/>
            <a:endParaRPr lang="en-US" sz="3200" dirty="0">
              <a:ln>
                <a:solidFill>
                  <a:schemeClr val="tx1"/>
                </a:solidFill>
              </a:ln>
            </a:endParaRPr>
          </a:p>
        </p:txBody>
      </p:sp>
      <p:sp>
        <p:nvSpPr>
          <p:cNvPr id="7" name="TextBox 6"/>
          <p:cNvSpPr txBox="1"/>
          <p:nvPr/>
        </p:nvSpPr>
        <p:spPr>
          <a:xfrm>
            <a:off x="4250984" y="990092"/>
            <a:ext cx="3377926" cy="1077218"/>
          </a:xfrm>
          <a:prstGeom prst="rect">
            <a:avLst/>
          </a:prstGeom>
          <a:noFill/>
        </p:spPr>
        <p:txBody>
          <a:bodyPr wrap="square" rtlCol="0">
            <a:spAutoFit/>
          </a:bodyPr>
          <a:lstStyle/>
          <a:p>
            <a:pPr algn="ctr"/>
            <a:r>
              <a:rPr lang="en-US" sz="3200" u="sng" dirty="0">
                <a:ln>
                  <a:solidFill>
                    <a:schemeClr val="tx1"/>
                  </a:solidFill>
                </a:ln>
              </a:rPr>
              <a:t>Trade &amp; Tariffs</a:t>
            </a:r>
          </a:p>
          <a:p>
            <a:pPr algn="ctr"/>
            <a:endParaRPr lang="en-US" sz="3200" dirty="0">
              <a:ln>
                <a:solidFill>
                  <a:schemeClr val="tx1"/>
                </a:solidFill>
              </a:ln>
            </a:endParaRPr>
          </a:p>
        </p:txBody>
      </p:sp>
      <p:sp>
        <p:nvSpPr>
          <p:cNvPr id="8" name="TextBox 7"/>
          <p:cNvSpPr txBox="1"/>
          <p:nvPr/>
        </p:nvSpPr>
        <p:spPr>
          <a:xfrm>
            <a:off x="8484823" y="627656"/>
            <a:ext cx="3013693" cy="1569660"/>
          </a:xfrm>
          <a:prstGeom prst="rect">
            <a:avLst/>
          </a:prstGeom>
          <a:noFill/>
        </p:spPr>
        <p:txBody>
          <a:bodyPr wrap="square" rtlCol="0">
            <a:spAutoFit/>
          </a:bodyPr>
          <a:lstStyle/>
          <a:p>
            <a:pPr algn="ctr"/>
            <a:r>
              <a:rPr lang="en-US" sz="3200" u="sng" dirty="0">
                <a:ln>
                  <a:solidFill>
                    <a:schemeClr val="tx1"/>
                  </a:solidFill>
                </a:ln>
              </a:rPr>
              <a:t>Growth and Export Strategy </a:t>
            </a:r>
          </a:p>
          <a:p>
            <a:pPr algn="ctr"/>
            <a:endParaRPr lang="en-US" sz="3200" dirty="0">
              <a:ln>
                <a:solidFill>
                  <a:schemeClr val="tx1"/>
                </a:solidFill>
              </a:ln>
            </a:endParaRPr>
          </a:p>
        </p:txBody>
      </p:sp>
      <p:sp>
        <p:nvSpPr>
          <p:cNvPr id="9" name="Content Placeholder 3"/>
          <p:cNvSpPr txBox="1">
            <a:spLocks/>
          </p:cNvSpPr>
          <p:nvPr/>
        </p:nvSpPr>
        <p:spPr>
          <a:xfrm>
            <a:off x="8455711" y="1917345"/>
            <a:ext cx="3062614" cy="46491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China’s Belt &amp; Road Initiative</a:t>
            </a:r>
          </a:p>
          <a:p>
            <a:r>
              <a:rPr lang="en-US" dirty="0"/>
              <a:t>Saudi Vision 2030</a:t>
            </a:r>
          </a:p>
          <a:p>
            <a:r>
              <a:rPr lang="en-US" dirty="0"/>
              <a:t>U.S. energy dominance</a:t>
            </a:r>
          </a:p>
          <a:p>
            <a:r>
              <a:rPr lang="en-US" dirty="0"/>
              <a:t>Made in India</a:t>
            </a:r>
          </a:p>
          <a:p>
            <a:r>
              <a:rPr lang="en-US" dirty="0"/>
              <a:t>Russia investment in the Middle East</a:t>
            </a:r>
          </a:p>
        </p:txBody>
      </p:sp>
    </p:spTree>
    <p:extLst>
      <p:ext uri="{BB962C8B-B14F-4D97-AF65-F5344CB8AC3E}">
        <p14:creationId xmlns:p14="http://schemas.microsoft.com/office/powerpoint/2010/main" val="192332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14237" y="259159"/>
            <a:ext cx="11563523" cy="670407"/>
          </a:xfrm>
        </p:spPr>
        <p:txBody>
          <a:bodyPr anchor="ctr">
            <a:noAutofit/>
          </a:bodyPr>
          <a:lstStyle/>
          <a:p>
            <a:r>
              <a:rPr lang="en-US" sz="3200" b="1" dirty="0">
                <a:solidFill>
                  <a:srgbClr val="5B9BD5"/>
                </a:solidFill>
                <a:latin typeface="+mn-lt"/>
              </a:rPr>
              <a:t>U.S. Oil Exports </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endParaRPr lang="en-US" sz="3200" i="1" dirty="0">
              <a:solidFill>
                <a:schemeClr val="bg1">
                  <a:lumMod val="85000"/>
                </a:schemeClr>
              </a:solidFill>
              <a:latin typeface="+mn-lt"/>
            </a:endParaRPr>
          </a:p>
        </p:txBody>
      </p:sp>
      <p:sp>
        <p:nvSpPr>
          <p:cNvPr id="13" name="Text Placeholder 9">
            <a:extLst>
              <a:ext uri="{FF2B5EF4-FFF2-40B4-BE49-F238E27FC236}">
                <a16:creationId xmlns:a16="http://schemas.microsoft.com/office/drawing/2014/main" id="{2749DC98-82CE-4FF2-86EF-B4CF009E319B}"/>
              </a:ext>
            </a:extLst>
          </p:cNvPr>
          <p:cNvSpPr txBox="1">
            <a:spLocks/>
          </p:cNvSpPr>
          <p:nvPr/>
        </p:nvSpPr>
        <p:spPr>
          <a:xfrm>
            <a:off x="609599" y="527928"/>
            <a:ext cx="2338410" cy="467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Million barrels per day</a:t>
            </a:r>
          </a:p>
        </p:txBody>
      </p:sp>
      <p:sp>
        <p:nvSpPr>
          <p:cNvPr id="16" name="TextBox 15">
            <a:extLst>
              <a:ext uri="{FF2B5EF4-FFF2-40B4-BE49-F238E27FC236}">
                <a16:creationId xmlns:a16="http://schemas.microsoft.com/office/drawing/2014/main" id="{97AF3488-A2A0-4066-B442-52B08B54152A}"/>
              </a:ext>
            </a:extLst>
          </p:cNvPr>
          <p:cNvSpPr txBox="1"/>
          <p:nvPr/>
        </p:nvSpPr>
        <p:spPr>
          <a:xfrm>
            <a:off x="9543392" y="106042"/>
            <a:ext cx="252139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Data source: EIA</a:t>
            </a:r>
          </a:p>
        </p:txBody>
      </p:sp>
      <p:sp>
        <p:nvSpPr>
          <p:cNvPr id="15" name="TextBox 14">
            <a:extLst>
              <a:ext uri="{FF2B5EF4-FFF2-40B4-BE49-F238E27FC236}">
                <a16:creationId xmlns:a16="http://schemas.microsoft.com/office/drawing/2014/main" id="{921F169C-5AE6-4E35-97F3-F2C28BBC07B0}"/>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graphicFrame>
        <p:nvGraphicFramePr>
          <p:cNvPr id="14" name="Chart 13">
            <a:extLst>
              <a:ext uri="{FF2B5EF4-FFF2-40B4-BE49-F238E27FC236}">
                <a16:creationId xmlns:a16="http://schemas.microsoft.com/office/drawing/2014/main" id="{93D6B558-24DD-47DB-BCDA-5C6E51D9C8FE}"/>
              </a:ext>
            </a:extLst>
          </p:cNvPr>
          <p:cNvGraphicFramePr>
            <a:graphicFrameLocks/>
          </p:cNvGraphicFramePr>
          <p:nvPr>
            <p:extLst>
              <p:ext uri="{D42A27DB-BD31-4B8C-83A1-F6EECF244321}">
                <p14:modId xmlns:p14="http://schemas.microsoft.com/office/powerpoint/2010/main" val="1318471238"/>
              </p:ext>
            </p:extLst>
          </p:nvPr>
        </p:nvGraphicFramePr>
        <p:xfrm>
          <a:off x="609599" y="825500"/>
          <a:ext cx="11112501" cy="53089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1227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7" dur="1000"/>
                                        <p:tgtEl>
                                          <p:spTgt spid="14">
                                            <p:graphicEl>
                                              <a:chart seriesIdx="0" categoryIdx="-4" bldStep="series"/>
                                            </p:graphic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graphicEl>
                                              <a:chart seriesIdx="1" categoryIdx="-4" bldStep="series"/>
                                            </p:graphicEl>
                                          </p:spTgt>
                                        </p:tgtEl>
                                        <p:attrNameLst>
                                          <p:attrName>style.visibility</p:attrName>
                                        </p:attrNameLst>
                                      </p:cBhvr>
                                      <p:to>
                                        <p:strVal val="visible"/>
                                      </p:to>
                                    </p:set>
                                    <p:animEffect transition="in" filter="wipe(left)">
                                      <p:cBhvr>
                                        <p:cTn id="11" dur="1000"/>
                                        <p:tgtEl>
                                          <p:spTgt spid="14">
                                            <p:graphicEl>
                                              <a:chart seriesIdx="1" categoryIdx="-4" bldStep="series"/>
                                            </p:graphic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graphicEl>
                                              <a:chart seriesIdx="2" categoryIdx="-4" bldStep="series"/>
                                            </p:graphicEl>
                                          </p:spTgt>
                                        </p:tgtEl>
                                        <p:attrNameLst>
                                          <p:attrName>style.visibility</p:attrName>
                                        </p:attrNameLst>
                                      </p:cBhvr>
                                      <p:to>
                                        <p:strVal val="visible"/>
                                      </p:to>
                                    </p:set>
                                    <p:animEffect transition="in" filter="wipe(left)">
                                      <p:cBhvr>
                                        <p:cTn id="15" dur="1000"/>
                                        <p:tgtEl>
                                          <p:spTgt spid="14">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Chart bld="series" animBg="0"/>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graphicFrame>
        <p:nvGraphicFramePr>
          <p:cNvPr id="4" name="Chart 3">
            <a:extLst>
              <a:ext uri="{FF2B5EF4-FFF2-40B4-BE49-F238E27FC236}">
                <a16:creationId xmlns:a16="http://schemas.microsoft.com/office/drawing/2014/main" id="{41017256-243C-463E-9294-8D609F762387}"/>
              </a:ext>
            </a:extLst>
          </p:cNvPr>
          <p:cNvGraphicFramePr>
            <a:graphicFrameLocks/>
          </p:cNvGraphicFramePr>
          <p:nvPr>
            <p:extLst>
              <p:ext uri="{D42A27DB-BD31-4B8C-83A1-F6EECF244321}">
                <p14:modId xmlns:p14="http://schemas.microsoft.com/office/powerpoint/2010/main" val="4281479450"/>
              </p:ext>
            </p:extLst>
          </p:nvPr>
        </p:nvGraphicFramePr>
        <p:xfrm>
          <a:off x="314237" y="718536"/>
          <a:ext cx="11563523" cy="5415939"/>
        </p:xfrm>
        <a:graphic>
          <a:graphicData uri="http://schemas.openxmlformats.org/drawingml/2006/chart">
            <c:chart xmlns:c="http://schemas.openxmlformats.org/drawingml/2006/chart" xmlns:r="http://schemas.openxmlformats.org/officeDocument/2006/relationships" r:id="rId4"/>
          </a:graphicData>
        </a:graphic>
      </p:graphicFrame>
      <p:sp>
        <p:nvSpPr>
          <p:cNvPr id="13" name="Title 1">
            <a:extLst>
              <a:ext uri="{FF2B5EF4-FFF2-40B4-BE49-F238E27FC236}">
                <a16:creationId xmlns:a16="http://schemas.microsoft.com/office/drawing/2014/main" id="{C79B28E7-290A-46AB-A1AA-556CD18B8678}"/>
              </a:ext>
            </a:extLst>
          </p:cNvPr>
          <p:cNvSpPr txBox="1">
            <a:spLocks/>
          </p:cNvSpPr>
          <p:nvPr/>
        </p:nvSpPr>
        <p:spPr>
          <a:xfrm>
            <a:off x="314237" y="259160"/>
            <a:ext cx="11563523" cy="68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5B9BD5"/>
                </a:solidFill>
                <a:latin typeface="+mn-lt"/>
              </a:rPr>
              <a:t>Demand Growth Centers Are Shifting</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endParaRPr lang="en-US" sz="3200" i="1" dirty="0">
              <a:solidFill>
                <a:schemeClr val="bg1">
                  <a:lumMod val="85000"/>
                </a:schemeClr>
              </a:solidFill>
              <a:latin typeface="+mn-lt"/>
            </a:endParaRPr>
          </a:p>
        </p:txBody>
      </p:sp>
      <p:sp>
        <p:nvSpPr>
          <p:cNvPr id="8" name="TextBox 7">
            <a:extLst>
              <a:ext uri="{FF2B5EF4-FFF2-40B4-BE49-F238E27FC236}">
                <a16:creationId xmlns:a16="http://schemas.microsoft.com/office/drawing/2014/main" id="{89AD9398-4B6C-4F77-914B-4762CDD20EDA}"/>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Data source: IEA</a:t>
            </a:r>
          </a:p>
        </p:txBody>
      </p:sp>
      <p:sp>
        <p:nvSpPr>
          <p:cNvPr id="11" name="TextBox 10">
            <a:extLst>
              <a:ext uri="{FF2B5EF4-FFF2-40B4-BE49-F238E27FC236}">
                <a16:creationId xmlns:a16="http://schemas.microsoft.com/office/drawing/2014/main" id="{21DCE894-1DD7-4F93-8955-C2B43B79B582}"/>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317812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right)">
                                      <p:cBhvr>
                                        <p:cTn id="7" dur="500"/>
                                        <p:tgtEl>
                                          <p:spTgt spid="4">
                                            <p:graphicEl>
                                              <a:chart seriesIdx="-4" categoryIdx="0" bldStep="category"/>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left)">
                                      <p:cBhvr>
                                        <p:cTn id="11" dur="500"/>
                                        <p:tgtEl>
                                          <p:spTgt spid="4">
                                            <p:graphicEl>
                                              <a:chart seriesIdx="-4" categoryIdx="1" bldStep="category"/>
                                            </p:graphic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right)">
                                      <p:cBhvr>
                                        <p:cTn id="15" dur="500"/>
                                        <p:tgtEl>
                                          <p:spTgt spid="4">
                                            <p:graphicEl>
                                              <a:chart seriesIdx="-4" categoryIdx="2"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left)">
                                      <p:cBhvr>
                                        <p:cTn id="19" dur="500"/>
                                        <p:tgtEl>
                                          <p:spTgt spid="4">
                                            <p:graphicEl>
                                              <a:chart seriesIdx="-4" categoryIdx="3"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left)">
                                      <p:cBhvr>
                                        <p:cTn id="23" dur="500"/>
                                        <p:tgtEl>
                                          <p:spTgt spid="4">
                                            <p:graphicEl>
                                              <a:chart seriesIdx="-4" categoryIdx="4" bldStep="category"/>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wipe(left)">
                                      <p:cBhvr>
                                        <p:cTn id="27" dur="500"/>
                                        <p:tgtEl>
                                          <p:spTgt spid="4">
                                            <p:graphicEl>
                                              <a:chart seriesIdx="-4" categoryIdx="5" bldStep="category"/>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
                                            <p:graphicEl>
                                              <a:chart seriesIdx="-4" categoryIdx="6" bldStep="category"/>
                                            </p:graphicEl>
                                          </p:spTgt>
                                        </p:tgtEl>
                                        <p:attrNameLst>
                                          <p:attrName>style.visibility</p:attrName>
                                        </p:attrNameLst>
                                      </p:cBhvr>
                                      <p:to>
                                        <p:strVal val="visible"/>
                                      </p:to>
                                    </p:set>
                                    <p:animEffect transition="in" filter="wipe(left)">
                                      <p:cBhvr>
                                        <p:cTn id="31" dur="500"/>
                                        <p:tgtEl>
                                          <p:spTgt spid="4">
                                            <p:graphicEl>
                                              <a:chart seriesIdx="-4" categoryIdx="6" bldStep="category"/>
                                            </p:graphic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
                                            <p:graphicEl>
                                              <a:chart seriesIdx="-4" categoryIdx="7" bldStep="category"/>
                                            </p:graphicEl>
                                          </p:spTgt>
                                        </p:tgtEl>
                                        <p:attrNameLst>
                                          <p:attrName>style.visibility</p:attrName>
                                        </p:attrNameLst>
                                      </p:cBhvr>
                                      <p:to>
                                        <p:strVal val="visible"/>
                                      </p:to>
                                    </p:set>
                                    <p:animEffect transition="in" filter="wipe(left)">
                                      <p:cBhvr>
                                        <p:cTn id="35" dur="500"/>
                                        <p:tgtEl>
                                          <p:spTgt spid="4">
                                            <p:graphicEl>
                                              <a:chart seriesIdx="-4" categoryIdx="7" bldStep="category"/>
                                            </p:graphic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
                                            <p:graphicEl>
                                              <a:chart seriesIdx="-4" categoryIdx="8" bldStep="category"/>
                                            </p:graphicEl>
                                          </p:spTgt>
                                        </p:tgtEl>
                                        <p:attrNameLst>
                                          <p:attrName>style.visibility</p:attrName>
                                        </p:attrNameLst>
                                      </p:cBhvr>
                                      <p:to>
                                        <p:strVal val="visible"/>
                                      </p:to>
                                    </p:set>
                                    <p:animEffect transition="in" filter="wipe(left)">
                                      <p:cBhvr>
                                        <p:cTn id="39" dur="500"/>
                                        <p:tgtEl>
                                          <p:spTgt spid="4">
                                            <p:graphicEl>
                                              <a:chart seriesIdx="-4" categoryIdx="8" bldStep="category"/>
                                            </p:graphic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4">
                                            <p:graphicEl>
                                              <a:chart seriesIdx="-4" categoryIdx="9" bldStep="category"/>
                                            </p:graphicEl>
                                          </p:spTgt>
                                        </p:tgtEl>
                                        <p:attrNameLst>
                                          <p:attrName>style.visibility</p:attrName>
                                        </p:attrNameLst>
                                      </p:cBhvr>
                                      <p:to>
                                        <p:strVal val="visible"/>
                                      </p:to>
                                    </p:set>
                                    <p:animEffect transition="in" filter="wipe(left)">
                                      <p:cBhvr>
                                        <p:cTn id="43" dur="500"/>
                                        <p:tgtEl>
                                          <p:spTgt spid="4">
                                            <p:graphicEl>
                                              <a:chart seriesIdx="-4" categoryIdx="9"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animBg="0"/>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3" name="Title 1">
            <a:extLst>
              <a:ext uri="{FF2B5EF4-FFF2-40B4-BE49-F238E27FC236}">
                <a16:creationId xmlns:a16="http://schemas.microsoft.com/office/drawing/2014/main" id="{C79B28E7-290A-46AB-A1AA-556CD18B8678}"/>
              </a:ext>
            </a:extLst>
          </p:cNvPr>
          <p:cNvSpPr txBox="1">
            <a:spLocks/>
          </p:cNvSpPr>
          <p:nvPr/>
        </p:nvSpPr>
        <p:spPr>
          <a:xfrm>
            <a:off x="314237" y="259160"/>
            <a:ext cx="11563523" cy="68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Calibri" panose="020F0502020204030204"/>
                <a:ea typeface="+mj-ea"/>
                <a:cs typeface="+mj-cs"/>
              </a:rPr>
              <a:t>U.S. Crude Oil Exports 2016</a:t>
            </a:r>
            <a: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Calibri" panose="020F0502020204030204"/>
              <a:ea typeface="+mj-ea"/>
              <a:cs typeface="+mj-cs"/>
            </a:endParaRPr>
          </a:p>
        </p:txBody>
      </p:sp>
      <p:sp>
        <p:nvSpPr>
          <p:cNvPr id="8" name="TextBox 7">
            <a:extLst>
              <a:ext uri="{FF2B5EF4-FFF2-40B4-BE49-F238E27FC236}">
                <a16:creationId xmlns:a16="http://schemas.microsoft.com/office/drawing/2014/main" id="{89AD9398-4B6C-4F77-914B-4762CDD20EDA}"/>
              </a:ext>
            </a:extLst>
          </p:cNvPr>
          <p:cNvSpPr txBox="1"/>
          <p:nvPr/>
        </p:nvSpPr>
        <p:spPr>
          <a:xfrm>
            <a:off x="145606" y="5876265"/>
            <a:ext cx="25213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Data source: EIA</a:t>
            </a:r>
          </a:p>
        </p:txBody>
      </p:sp>
      <p:sp>
        <p:nvSpPr>
          <p:cNvPr id="11" name="TextBox 10">
            <a:extLst>
              <a:ext uri="{FF2B5EF4-FFF2-40B4-BE49-F238E27FC236}">
                <a16:creationId xmlns:a16="http://schemas.microsoft.com/office/drawing/2014/main" id="{21DCE894-1DD7-4F93-8955-C2B43B79B582}"/>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pic>
        <p:nvPicPr>
          <p:cNvPr id="9" name="Picture 8">
            <a:extLst>
              <a:ext uri="{FF2B5EF4-FFF2-40B4-BE49-F238E27FC236}">
                <a16:creationId xmlns:a16="http://schemas.microsoft.com/office/drawing/2014/main" id="{0D5049D5-36AF-4981-B615-974AB069BEE7}"/>
              </a:ext>
            </a:extLst>
          </p:cNvPr>
          <p:cNvPicPr>
            <a:picLocks noChangeAspect="1"/>
          </p:cNvPicPr>
          <p:nvPr/>
        </p:nvPicPr>
        <p:blipFill rotWithShape="1">
          <a:blip r:embed="rId4"/>
          <a:srcRect l="10826" t="10065" r="6366" b="13517"/>
          <a:stretch/>
        </p:blipFill>
        <p:spPr>
          <a:xfrm>
            <a:off x="1270000" y="664421"/>
            <a:ext cx="10058400" cy="5376569"/>
          </a:xfrm>
          <a:prstGeom prst="rect">
            <a:avLst/>
          </a:prstGeom>
        </p:spPr>
      </p:pic>
      <p:sp>
        <p:nvSpPr>
          <p:cNvPr id="2" name="Rectangle 1">
            <a:extLst>
              <a:ext uri="{FF2B5EF4-FFF2-40B4-BE49-F238E27FC236}">
                <a16:creationId xmlns:a16="http://schemas.microsoft.com/office/drawing/2014/main" id="{F098E518-ED43-4865-A6AE-18082FCE6F8D}"/>
              </a:ext>
            </a:extLst>
          </p:cNvPr>
          <p:cNvSpPr/>
          <p:nvPr/>
        </p:nvSpPr>
        <p:spPr>
          <a:xfrm>
            <a:off x="1270000" y="5765800"/>
            <a:ext cx="927100" cy="275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878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8" name="TextBox 7">
            <a:extLst>
              <a:ext uri="{FF2B5EF4-FFF2-40B4-BE49-F238E27FC236}">
                <a16:creationId xmlns:a16="http://schemas.microsoft.com/office/drawing/2014/main" id="{89AD9398-4B6C-4F77-914B-4762CDD20EDA}"/>
              </a:ext>
            </a:extLst>
          </p:cNvPr>
          <p:cNvSpPr txBox="1"/>
          <p:nvPr/>
        </p:nvSpPr>
        <p:spPr>
          <a:xfrm>
            <a:off x="145606" y="5876265"/>
            <a:ext cx="25213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Data source: EIA</a:t>
            </a:r>
          </a:p>
        </p:txBody>
      </p:sp>
      <p:sp>
        <p:nvSpPr>
          <p:cNvPr id="11" name="TextBox 10">
            <a:extLst>
              <a:ext uri="{FF2B5EF4-FFF2-40B4-BE49-F238E27FC236}">
                <a16:creationId xmlns:a16="http://schemas.microsoft.com/office/drawing/2014/main" id="{21DCE894-1DD7-4F93-8955-C2B43B79B582}"/>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pic>
        <p:nvPicPr>
          <p:cNvPr id="12" name="Picture 11">
            <a:extLst>
              <a:ext uri="{FF2B5EF4-FFF2-40B4-BE49-F238E27FC236}">
                <a16:creationId xmlns:a16="http://schemas.microsoft.com/office/drawing/2014/main" id="{359DC4F6-56CC-40F9-BEC1-58EDA6B2CA1B}"/>
              </a:ext>
            </a:extLst>
          </p:cNvPr>
          <p:cNvPicPr>
            <a:picLocks noChangeAspect="1"/>
          </p:cNvPicPr>
          <p:nvPr/>
        </p:nvPicPr>
        <p:blipFill rotWithShape="1">
          <a:blip r:embed="rId4"/>
          <a:srcRect l="8137" t="15370" r="5902" b="14073"/>
          <a:stretch/>
        </p:blipFill>
        <p:spPr>
          <a:xfrm>
            <a:off x="1014734" y="662933"/>
            <a:ext cx="10162527" cy="5213332"/>
          </a:xfrm>
          <a:prstGeom prst="rect">
            <a:avLst/>
          </a:prstGeom>
        </p:spPr>
      </p:pic>
      <p:sp>
        <p:nvSpPr>
          <p:cNvPr id="15" name="Title 1">
            <a:extLst>
              <a:ext uri="{FF2B5EF4-FFF2-40B4-BE49-F238E27FC236}">
                <a16:creationId xmlns:a16="http://schemas.microsoft.com/office/drawing/2014/main" id="{D9BADD66-5103-4FB5-8A1E-595AD615B61A}"/>
              </a:ext>
            </a:extLst>
          </p:cNvPr>
          <p:cNvSpPr txBox="1">
            <a:spLocks/>
          </p:cNvSpPr>
          <p:nvPr/>
        </p:nvSpPr>
        <p:spPr>
          <a:xfrm>
            <a:off x="314237" y="259160"/>
            <a:ext cx="11563523" cy="68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Calibri" panose="020F0502020204030204"/>
                <a:ea typeface="+mj-ea"/>
                <a:cs typeface="+mj-cs"/>
              </a:rPr>
              <a:t>U.S. Product Exports 2016</a:t>
            </a:r>
            <a: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Calibri" panose="020F0502020204030204"/>
              <a:ea typeface="+mj-ea"/>
              <a:cs typeface="+mj-cs"/>
            </a:endParaRPr>
          </a:p>
        </p:txBody>
      </p:sp>
      <p:sp>
        <p:nvSpPr>
          <p:cNvPr id="16" name="Rectangle 15">
            <a:extLst>
              <a:ext uri="{FF2B5EF4-FFF2-40B4-BE49-F238E27FC236}">
                <a16:creationId xmlns:a16="http://schemas.microsoft.com/office/drawing/2014/main" id="{CAA3E971-89DD-4ACC-952C-A64C8E14E88D}"/>
              </a:ext>
            </a:extLst>
          </p:cNvPr>
          <p:cNvSpPr/>
          <p:nvPr/>
        </p:nvSpPr>
        <p:spPr>
          <a:xfrm>
            <a:off x="1004916" y="5602775"/>
            <a:ext cx="1255683" cy="273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01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0B6DA48-CD9F-4627-BDCF-53EE191393D9}"/>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2" name="Title 1">
            <a:extLst>
              <a:ext uri="{FF2B5EF4-FFF2-40B4-BE49-F238E27FC236}">
                <a16:creationId xmlns:a16="http://schemas.microsoft.com/office/drawing/2014/main" id="{09D97067-50A3-4391-9FBA-56B8CA2A2667}"/>
              </a:ext>
            </a:extLst>
          </p:cNvPr>
          <p:cNvSpPr>
            <a:spLocks noGrp="1"/>
          </p:cNvSpPr>
          <p:nvPr>
            <p:ph type="ctrTitle"/>
          </p:nvPr>
        </p:nvSpPr>
        <p:spPr>
          <a:xfrm>
            <a:off x="314237" y="259159"/>
            <a:ext cx="11563523" cy="670407"/>
          </a:xfrm>
        </p:spPr>
        <p:txBody>
          <a:bodyPr anchor="ctr">
            <a:noAutofit/>
          </a:bodyPr>
          <a:lstStyle/>
          <a:p>
            <a:r>
              <a:rPr lang="en-US" sz="3200" b="1" dirty="0">
                <a:solidFill>
                  <a:srgbClr val="5B9BD5"/>
                </a:solidFill>
                <a:latin typeface="+mn-lt"/>
              </a:rPr>
              <a:t>Natural Gas Consumption and Production Scenarios</a:t>
            </a:r>
            <a:r>
              <a:rPr lang="en-US" sz="3200" b="1" dirty="0">
                <a:solidFill>
                  <a:srgbClr val="004165"/>
                </a:solidFill>
                <a:latin typeface="+mn-lt"/>
                <a:cs typeface="Calibri Light" panose="020F0302020204030204" pitchFamily="34" charset="0"/>
              </a:rPr>
              <a:t/>
            </a:r>
            <a:br>
              <a:rPr lang="en-US" sz="3200" b="1" dirty="0">
                <a:solidFill>
                  <a:srgbClr val="004165"/>
                </a:solidFill>
                <a:latin typeface="+mn-lt"/>
                <a:cs typeface="Calibri Light" panose="020F0302020204030204" pitchFamily="34" charset="0"/>
              </a:rPr>
            </a:br>
            <a:endParaRPr lang="en-US" sz="3200" i="1" dirty="0">
              <a:solidFill>
                <a:schemeClr val="bg1">
                  <a:lumMod val="85000"/>
                </a:schemeClr>
              </a:solidFill>
              <a:latin typeface="+mn-lt"/>
            </a:endParaRPr>
          </a:p>
        </p:txBody>
      </p:sp>
      <p:sp>
        <p:nvSpPr>
          <p:cNvPr id="16" name="TextBox 15">
            <a:extLst>
              <a:ext uri="{FF2B5EF4-FFF2-40B4-BE49-F238E27FC236}">
                <a16:creationId xmlns:a16="http://schemas.microsoft.com/office/drawing/2014/main" id="{97AF3488-A2A0-4066-B442-52B08B54152A}"/>
              </a:ext>
            </a:extLst>
          </p:cNvPr>
          <p:cNvSpPr txBox="1"/>
          <p:nvPr/>
        </p:nvSpPr>
        <p:spPr>
          <a:xfrm>
            <a:off x="9543392" y="106042"/>
            <a:ext cx="252139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Data source: EIA</a:t>
            </a:r>
          </a:p>
        </p:txBody>
      </p:sp>
      <p:sp>
        <p:nvSpPr>
          <p:cNvPr id="15" name="TextBox 14">
            <a:extLst>
              <a:ext uri="{FF2B5EF4-FFF2-40B4-BE49-F238E27FC236}">
                <a16:creationId xmlns:a16="http://schemas.microsoft.com/office/drawing/2014/main" id="{921F169C-5AE6-4E35-97F3-F2C28BBC07B0}"/>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graphicFrame>
        <p:nvGraphicFramePr>
          <p:cNvPr id="18" name="Chart 17">
            <a:extLst>
              <a:ext uri="{FF2B5EF4-FFF2-40B4-BE49-F238E27FC236}">
                <a16:creationId xmlns:a16="http://schemas.microsoft.com/office/drawing/2014/main" id="{DB947EE7-7E24-49B3-AAF9-52E68B163E1D}"/>
              </a:ext>
            </a:extLst>
          </p:cNvPr>
          <p:cNvGraphicFramePr/>
          <p:nvPr>
            <p:extLst>
              <p:ext uri="{D42A27DB-BD31-4B8C-83A1-F6EECF244321}">
                <p14:modId xmlns:p14="http://schemas.microsoft.com/office/powerpoint/2010/main" val="520636348"/>
              </p:ext>
            </p:extLst>
          </p:nvPr>
        </p:nvGraphicFramePr>
        <p:xfrm>
          <a:off x="609598" y="929566"/>
          <a:ext cx="11268162" cy="50982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142596E6-9367-46EE-8FB6-70E64FFF89F8}"/>
              </a:ext>
            </a:extLst>
          </p:cNvPr>
          <p:cNvGraphicFramePr/>
          <p:nvPr>
            <p:extLst>
              <p:ext uri="{D42A27DB-BD31-4B8C-83A1-F6EECF244321}">
                <p14:modId xmlns:p14="http://schemas.microsoft.com/office/powerpoint/2010/main" val="4215802275"/>
              </p:ext>
            </p:extLst>
          </p:nvPr>
        </p:nvGraphicFramePr>
        <p:xfrm>
          <a:off x="5150130" y="1241375"/>
          <a:ext cx="4032199" cy="4763444"/>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 Box 9">
            <a:extLst>
              <a:ext uri="{FF2B5EF4-FFF2-40B4-BE49-F238E27FC236}">
                <a16:creationId xmlns:a16="http://schemas.microsoft.com/office/drawing/2014/main" id="{63B5A05A-DC2B-47C9-921A-54F1FAF62268}"/>
              </a:ext>
            </a:extLst>
          </p:cNvPr>
          <p:cNvSpPr txBox="1"/>
          <p:nvPr/>
        </p:nvSpPr>
        <p:spPr>
          <a:xfrm>
            <a:off x="1003341" y="1394284"/>
            <a:ext cx="3753047" cy="411378"/>
          </a:xfrm>
          <a:prstGeom prst="rect">
            <a:avLst/>
          </a:prstGeom>
          <a:solidFill>
            <a:schemeClr val="lt1">
              <a:alpha val="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algn="ctr">
              <a:lnSpc>
                <a:spcPct val="115000"/>
              </a:lnSpc>
              <a:spcBef>
                <a:spcPts val="0"/>
              </a:spcBef>
              <a:spcAft>
                <a:spcPts val="1000"/>
              </a:spcAft>
            </a:pPr>
            <a:r>
              <a:rPr lang="en-US" sz="1600" b="1" u="none" dirty="0">
                <a:solidFill>
                  <a:srgbClr val="004165"/>
                </a:solidFill>
                <a:effectLst/>
                <a:latin typeface="Calibri" panose="020F0502020204030204" pitchFamily="34" charset="0"/>
                <a:ea typeface="Calibri" panose="020F0502020204030204" pitchFamily="34" charset="0"/>
                <a:cs typeface="Times New Roman" panose="02020603050405020304" pitchFamily="18" charset="0"/>
              </a:rPr>
              <a:t>Consumption</a:t>
            </a:r>
            <a:endParaRPr lang="en-US" sz="1600" u="none" dirty="0">
              <a:solidFill>
                <a:srgbClr val="00416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9">
            <a:extLst>
              <a:ext uri="{FF2B5EF4-FFF2-40B4-BE49-F238E27FC236}">
                <a16:creationId xmlns:a16="http://schemas.microsoft.com/office/drawing/2014/main" id="{AFA6A71D-D3E7-4B7B-8D32-057D8D76983B}"/>
              </a:ext>
            </a:extLst>
          </p:cNvPr>
          <p:cNvSpPr txBox="1"/>
          <p:nvPr/>
        </p:nvSpPr>
        <p:spPr>
          <a:xfrm>
            <a:off x="5242165" y="1394283"/>
            <a:ext cx="3525253" cy="411379"/>
          </a:xfrm>
          <a:prstGeom prst="rect">
            <a:avLst/>
          </a:prstGeom>
          <a:solidFill>
            <a:schemeClr val="lt1">
              <a:alpha val="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algn="ctr">
              <a:lnSpc>
                <a:spcPct val="115000"/>
              </a:lnSpc>
              <a:spcBef>
                <a:spcPts val="0"/>
              </a:spcBef>
              <a:spcAft>
                <a:spcPts val="1000"/>
              </a:spcAft>
            </a:pPr>
            <a:r>
              <a:rPr lang="en-US" sz="1600" b="1" u="none" dirty="0">
                <a:solidFill>
                  <a:srgbClr val="004165"/>
                </a:solidFill>
                <a:effectLst/>
                <a:latin typeface="Calibri" panose="020F0502020204030204" pitchFamily="34" charset="0"/>
                <a:ea typeface="Calibri" panose="020F0502020204030204" pitchFamily="34" charset="0"/>
                <a:cs typeface="Times New Roman" panose="02020603050405020304" pitchFamily="18" charset="0"/>
              </a:rPr>
              <a:t>Production</a:t>
            </a:r>
            <a:endParaRPr lang="en-US" sz="1600" u="none" dirty="0">
              <a:solidFill>
                <a:srgbClr val="00416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9">
            <a:extLst>
              <a:ext uri="{FF2B5EF4-FFF2-40B4-BE49-F238E27FC236}">
                <a16:creationId xmlns:a16="http://schemas.microsoft.com/office/drawing/2014/main" id="{2749DC98-82CE-4FF2-86EF-B4CF009E319B}"/>
              </a:ext>
            </a:extLst>
          </p:cNvPr>
          <p:cNvSpPr txBox="1">
            <a:spLocks/>
          </p:cNvSpPr>
          <p:nvPr/>
        </p:nvSpPr>
        <p:spPr>
          <a:xfrm>
            <a:off x="683111" y="815095"/>
            <a:ext cx="2879559" cy="467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1000" b="0" i="0" u="none" strike="noStrike" kern="1200" baseline="0">
                <a:solidFill>
                  <a:prstClr val="black">
                    <a:lumMod val="65000"/>
                    <a:lumOff val="35000"/>
                  </a:prstClr>
                </a:solidFill>
                <a:latin typeface="+mn-lt"/>
                <a:ea typeface="+mn-ea"/>
                <a:cs typeface="+mn-cs"/>
              </a:defRPr>
            </a:pPr>
            <a:r>
              <a:rPr lang="en-US" sz="1600" dirty="0">
                <a:solidFill>
                  <a:schemeClr val="tx1">
                    <a:lumMod val="65000"/>
                    <a:lumOff val="35000"/>
                  </a:schemeClr>
                </a:solidFill>
              </a:rPr>
              <a:t>Trillion Cubic Feet per Year</a:t>
            </a:r>
          </a:p>
        </p:txBody>
      </p:sp>
    </p:spTree>
    <p:extLst>
      <p:ext uri="{BB962C8B-B14F-4D97-AF65-F5344CB8AC3E}">
        <p14:creationId xmlns:p14="http://schemas.microsoft.com/office/powerpoint/2010/main" val="2090816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60D448-A2BE-4281-BCFD-7389E67214DE}"/>
              </a:ext>
            </a:extLst>
          </p:cNvPr>
          <p:cNvSpPr txBox="1">
            <a:spLocks/>
          </p:cNvSpPr>
          <p:nvPr/>
        </p:nvSpPr>
        <p:spPr>
          <a:xfrm>
            <a:off x="445110" y="23936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noProof="0" dirty="0">
                <a:solidFill>
                  <a:srgbClr val="5B9BD5"/>
                </a:solidFill>
                <a:latin typeface="+mn-lt"/>
              </a:rPr>
              <a:t>Even small changes can have big consequences…</a:t>
            </a:r>
            <a:endParaRPr kumimoji="0" lang="en-US" sz="3200" b="0" i="1" u="none" strike="noStrike" kern="1200" cap="none" spc="0" normalizeH="0" baseline="0" noProof="0" dirty="0">
              <a:ln>
                <a:noFill/>
              </a:ln>
              <a:solidFill>
                <a:prstClr val="white">
                  <a:lumMod val="85000"/>
                </a:prstClr>
              </a:solidFill>
              <a:effectLst/>
              <a:uLnTx/>
              <a:uFillTx/>
              <a:latin typeface="+mn-lt"/>
              <a:ea typeface="+mj-ea"/>
            </a:endParaRPr>
          </a:p>
        </p:txBody>
      </p:sp>
      <p:pic>
        <p:nvPicPr>
          <p:cNvPr id="5" name="Picture 4" descr="Screen Shot 2017-05-07 at 1.56.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59" y="1099750"/>
            <a:ext cx="11406854" cy="5399903"/>
          </a:xfrm>
          <a:prstGeom prst="rect">
            <a:avLst/>
          </a:prstGeom>
        </p:spPr>
      </p:pic>
    </p:spTree>
    <p:extLst>
      <p:ext uri="{BB962C8B-B14F-4D97-AF65-F5344CB8AC3E}">
        <p14:creationId xmlns:p14="http://schemas.microsoft.com/office/powerpoint/2010/main" val="3892019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8" name="TextBox 7">
            <a:extLst>
              <a:ext uri="{FF2B5EF4-FFF2-40B4-BE49-F238E27FC236}">
                <a16:creationId xmlns:a16="http://schemas.microsoft.com/office/drawing/2014/main" id="{89AD9398-4B6C-4F77-914B-4762CDD20EDA}"/>
              </a:ext>
            </a:extLst>
          </p:cNvPr>
          <p:cNvSpPr txBox="1"/>
          <p:nvPr/>
        </p:nvSpPr>
        <p:spPr>
          <a:xfrm>
            <a:off x="145606" y="5876265"/>
            <a:ext cx="25213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Data source: FERC</a:t>
            </a:r>
          </a:p>
        </p:txBody>
      </p:sp>
      <p:sp>
        <p:nvSpPr>
          <p:cNvPr id="11" name="TextBox 10">
            <a:extLst>
              <a:ext uri="{FF2B5EF4-FFF2-40B4-BE49-F238E27FC236}">
                <a16:creationId xmlns:a16="http://schemas.microsoft.com/office/drawing/2014/main" id="{21DCE894-1DD7-4F93-8955-C2B43B79B582}"/>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
        <p:nvSpPr>
          <p:cNvPr id="15" name="Title 1">
            <a:extLst>
              <a:ext uri="{FF2B5EF4-FFF2-40B4-BE49-F238E27FC236}">
                <a16:creationId xmlns:a16="http://schemas.microsoft.com/office/drawing/2014/main" id="{D9BADD66-5103-4FB5-8A1E-595AD615B61A}"/>
              </a:ext>
            </a:extLst>
          </p:cNvPr>
          <p:cNvSpPr txBox="1">
            <a:spLocks/>
          </p:cNvSpPr>
          <p:nvPr/>
        </p:nvSpPr>
        <p:spPr>
          <a:xfrm>
            <a:off x="314237" y="259160"/>
            <a:ext cx="11563523" cy="68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Calibri" panose="020F0502020204030204"/>
                <a:ea typeface="+mj-ea"/>
                <a:cs typeface="+mj-cs"/>
              </a:rPr>
              <a:t>LNG Export Terminals</a:t>
            </a:r>
            <a: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Calibri" panose="020F0502020204030204"/>
              <a:ea typeface="+mj-ea"/>
              <a:cs typeface="+mj-cs"/>
            </a:endParaRPr>
          </a:p>
        </p:txBody>
      </p:sp>
      <p:sp>
        <p:nvSpPr>
          <p:cNvPr id="16" name="Rectangle 15">
            <a:extLst>
              <a:ext uri="{FF2B5EF4-FFF2-40B4-BE49-F238E27FC236}">
                <a16:creationId xmlns:a16="http://schemas.microsoft.com/office/drawing/2014/main" id="{CAA3E971-89DD-4ACC-952C-A64C8E14E88D}"/>
              </a:ext>
            </a:extLst>
          </p:cNvPr>
          <p:cNvSpPr/>
          <p:nvPr/>
        </p:nvSpPr>
        <p:spPr>
          <a:xfrm>
            <a:off x="1004916" y="5602775"/>
            <a:ext cx="1255683" cy="273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Chart 12">
            <a:extLst>
              <a:ext uri="{FF2B5EF4-FFF2-40B4-BE49-F238E27FC236}">
                <a16:creationId xmlns:a16="http://schemas.microsoft.com/office/drawing/2014/main" id="{6D386299-ADF0-4830-9ADF-FE8BA2D057EF}"/>
              </a:ext>
            </a:extLst>
          </p:cNvPr>
          <p:cNvGraphicFramePr/>
          <p:nvPr>
            <p:extLst>
              <p:ext uri="{D42A27DB-BD31-4B8C-83A1-F6EECF244321}">
                <p14:modId xmlns:p14="http://schemas.microsoft.com/office/powerpoint/2010/main" val="1536819895"/>
              </p:ext>
            </p:extLst>
          </p:nvPr>
        </p:nvGraphicFramePr>
        <p:xfrm>
          <a:off x="314237" y="493848"/>
          <a:ext cx="6495637" cy="5559960"/>
        </p:xfrm>
        <a:graphic>
          <a:graphicData uri="http://schemas.openxmlformats.org/drawingml/2006/chart">
            <c:chart xmlns:c="http://schemas.openxmlformats.org/drawingml/2006/chart" xmlns:r="http://schemas.openxmlformats.org/officeDocument/2006/relationships" r:id="rId4"/>
          </a:graphicData>
        </a:graphic>
      </p:graphicFrame>
      <p:pic>
        <p:nvPicPr>
          <p:cNvPr id="17" name="Picture 16">
            <a:extLst>
              <a:ext uri="{FF2B5EF4-FFF2-40B4-BE49-F238E27FC236}">
                <a16:creationId xmlns:a16="http://schemas.microsoft.com/office/drawing/2014/main" id="{5006B6F0-5F05-43E1-AA56-26B69D843999}"/>
              </a:ext>
            </a:extLst>
          </p:cNvPr>
          <p:cNvPicPr>
            <a:picLocks noChangeAspect="1"/>
          </p:cNvPicPr>
          <p:nvPr/>
        </p:nvPicPr>
        <p:blipFill>
          <a:blip r:embed="rId5"/>
          <a:stretch>
            <a:fillRect/>
          </a:stretch>
        </p:blipFill>
        <p:spPr>
          <a:xfrm>
            <a:off x="6439210" y="1462285"/>
            <a:ext cx="5535374" cy="3771451"/>
          </a:xfrm>
          <a:prstGeom prst="rect">
            <a:avLst/>
          </a:prstGeom>
        </p:spPr>
      </p:pic>
      <p:sp>
        <p:nvSpPr>
          <p:cNvPr id="18" name="TextBox 17">
            <a:extLst>
              <a:ext uri="{FF2B5EF4-FFF2-40B4-BE49-F238E27FC236}">
                <a16:creationId xmlns:a16="http://schemas.microsoft.com/office/drawing/2014/main" id="{F2955C81-92B4-4B71-91C2-5E3AE3FE28BF}"/>
              </a:ext>
            </a:extLst>
          </p:cNvPr>
          <p:cNvSpPr txBox="1"/>
          <p:nvPr/>
        </p:nvSpPr>
        <p:spPr>
          <a:xfrm>
            <a:off x="7337143" y="937310"/>
            <a:ext cx="37395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52D3A"/>
                </a:solidFill>
                <a:effectLst/>
                <a:uLnTx/>
                <a:uFillTx/>
                <a:latin typeface="Calibri" panose="020F0502020204030204"/>
                <a:ea typeface="+mn-ea"/>
                <a:cs typeface="+mn-cs"/>
              </a:rPr>
              <a:t>Total Possible Capacity: 43.6 bcf/d</a:t>
            </a:r>
          </a:p>
        </p:txBody>
      </p:sp>
    </p:spTree>
    <p:extLst>
      <p:ext uri="{BB962C8B-B14F-4D97-AF65-F5344CB8AC3E}">
        <p14:creationId xmlns:p14="http://schemas.microsoft.com/office/powerpoint/2010/main" val="3730742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1" name="TextBox 10">
            <a:extLst>
              <a:ext uri="{FF2B5EF4-FFF2-40B4-BE49-F238E27FC236}">
                <a16:creationId xmlns:a16="http://schemas.microsoft.com/office/drawing/2014/main" id="{21DCE894-1DD7-4F93-8955-C2B43B79B582}"/>
              </a:ext>
            </a:extLst>
          </p:cNvPr>
          <p:cNvSpPr txBox="1"/>
          <p:nvPr/>
        </p:nvSpPr>
        <p:spPr>
          <a:xfrm>
            <a:off x="145607" y="6234628"/>
            <a:ext cx="2645720"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
        <p:nvSpPr>
          <p:cNvPr id="15" name="Title 1">
            <a:extLst>
              <a:ext uri="{FF2B5EF4-FFF2-40B4-BE49-F238E27FC236}">
                <a16:creationId xmlns:a16="http://schemas.microsoft.com/office/drawing/2014/main" id="{D9BADD66-5103-4FB5-8A1E-595AD615B61A}"/>
              </a:ext>
            </a:extLst>
          </p:cNvPr>
          <p:cNvSpPr txBox="1">
            <a:spLocks/>
          </p:cNvSpPr>
          <p:nvPr/>
        </p:nvSpPr>
        <p:spPr>
          <a:xfrm>
            <a:off x="314237" y="259160"/>
            <a:ext cx="11563523" cy="68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Calibri" panose="020F0502020204030204"/>
                <a:ea typeface="+mj-ea"/>
                <a:cs typeface="+mj-cs"/>
              </a:rPr>
              <a:t>U.S. LNG Exports</a:t>
            </a:r>
            <a: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Calibri" panose="020F0502020204030204"/>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Calibri" panose="020F0502020204030204"/>
              <a:ea typeface="+mj-ea"/>
              <a:cs typeface="+mj-cs"/>
            </a:endParaRPr>
          </a:p>
        </p:txBody>
      </p:sp>
      <p:sp>
        <p:nvSpPr>
          <p:cNvPr id="16" name="Rectangle 15">
            <a:extLst>
              <a:ext uri="{FF2B5EF4-FFF2-40B4-BE49-F238E27FC236}">
                <a16:creationId xmlns:a16="http://schemas.microsoft.com/office/drawing/2014/main" id="{CAA3E971-89DD-4ACC-952C-A64C8E14E88D}"/>
              </a:ext>
            </a:extLst>
          </p:cNvPr>
          <p:cNvSpPr/>
          <p:nvPr/>
        </p:nvSpPr>
        <p:spPr>
          <a:xfrm>
            <a:off x="1004916" y="5602775"/>
            <a:ext cx="1255683" cy="273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D93C40F-80D3-412F-A9D7-AC6743BB93AF}"/>
              </a:ext>
            </a:extLst>
          </p:cNvPr>
          <p:cNvSpPr txBox="1"/>
          <p:nvPr/>
        </p:nvSpPr>
        <p:spPr>
          <a:xfrm>
            <a:off x="9543392" y="106042"/>
            <a:ext cx="252139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Data Source: EIA</a:t>
            </a:r>
          </a:p>
        </p:txBody>
      </p:sp>
      <p:pic>
        <p:nvPicPr>
          <p:cNvPr id="19" name="Content Placeholder 5">
            <a:extLst>
              <a:ext uri="{FF2B5EF4-FFF2-40B4-BE49-F238E27FC236}">
                <a16:creationId xmlns:a16="http://schemas.microsoft.com/office/drawing/2014/main" id="{CB504BD8-437B-428D-90EE-554D76B2976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99085" y="865249"/>
            <a:ext cx="4190091" cy="5119610"/>
          </a:xfrm>
        </p:spPr>
      </p:pic>
      <p:graphicFrame>
        <p:nvGraphicFramePr>
          <p:cNvPr id="20" name="Chart 19">
            <a:extLst>
              <a:ext uri="{FF2B5EF4-FFF2-40B4-BE49-F238E27FC236}">
                <a16:creationId xmlns:a16="http://schemas.microsoft.com/office/drawing/2014/main" id="{9F52958E-C9B7-40A8-96F0-2AFE42785392}"/>
              </a:ext>
            </a:extLst>
          </p:cNvPr>
          <p:cNvGraphicFramePr/>
          <p:nvPr>
            <p:extLst>
              <p:ext uri="{D42A27DB-BD31-4B8C-83A1-F6EECF244321}">
                <p14:modId xmlns:p14="http://schemas.microsoft.com/office/powerpoint/2010/main" val="951072589"/>
              </p:ext>
            </p:extLst>
          </p:nvPr>
        </p:nvGraphicFramePr>
        <p:xfrm>
          <a:off x="419101" y="589546"/>
          <a:ext cx="5692942" cy="5544929"/>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1">
            <a:extLst>
              <a:ext uri="{FF2B5EF4-FFF2-40B4-BE49-F238E27FC236}">
                <a16:creationId xmlns:a16="http://schemas.microsoft.com/office/drawing/2014/main" id="{FFAB7C16-A059-4A6E-98D4-62F548A03F07}"/>
              </a:ext>
            </a:extLst>
          </p:cNvPr>
          <p:cNvSpPr txBox="1"/>
          <p:nvPr/>
        </p:nvSpPr>
        <p:spPr>
          <a:xfrm>
            <a:off x="4312414" y="1573004"/>
            <a:ext cx="1562100" cy="3100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C00000"/>
                </a:solidFill>
                <a:ea typeface="Times New Roman" charset="0"/>
                <a:cs typeface="Times New Roman" charset="0"/>
              </a:rPr>
              <a:t>Net Exports</a:t>
            </a:r>
            <a:endParaRPr lang="en-US" sz="1600" dirty="0"/>
          </a:p>
        </p:txBody>
      </p:sp>
      <p:sp>
        <p:nvSpPr>
          <p:cNvPr id="22" name="Text Placeholder 9">
            <a:extLst>
              <a:ext uri="{FF2B5EF4-FFF2-40B4-BE49-F238E27FC236}">
                <a16:creationId xmlns:a16="http://schemas.microsoft.com/office/drawing/2014/main" id="{6019EF9E-522E-4F55-A67C-94A3EED2B21F}"/>
              </a:ext>
            </a:extLst>
          </p:cNvPr>
          <p:cNvSpPr txBox="1">
            <a:spLocks/>
          </p:cNvSpPr>
          <p:nvPr/>
        </p:nvSpPr>
        <p:spPr>
          <a:xfrm>
            <a:off x="419101" y="713514"/>
            <a:ext cx="2675022" cy="467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tx1">
                    <a:lumMod val="65000"/>
                    <a:lumOff val="35000"/>
                  </a:schemeClr>
                </a:solidFill>
              </a:rPr>
              <a:t>Billion Cubic Feet per Day</a:t>
            </a:r>
          </a:p>
        </p:txBody>
      </p:sp>
    </p:spTree>
    <p:extLst>
      <p:ext uri="{BB962C8B-B14F-4D97-AF65-F5344CB8AC3E}">
        <p14:creationId xmlns:p14="http://schemas.microsoft.com/office/powerpoint/2010/main" val="26023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graphicEl>
                                              <a:chart seriesIdx="0" categoryIdx="-4" bldStep="series"/>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graphicEl>
                                              <a:chart seriesIdx="1"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graphicEl>
                                              <a:chart seriesIdx="2"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graphicEl>
                                              <a:chart seriesIdx="3" categoryIdx="-4" bldStep="series"/>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graphicEl>
                                              <a:chart seriesIdx="4"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graphicEl>
                                              <a:chart seriesIdx="5"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graphicEl>
                                              <a:chart seriesIdx="6" categoryIdx="-4" bldStep="series"/>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graphicEl>
                                              <a:chart seriesIdx="7" categoryIdx="-4" bldStep="series"/>
                                            </p:graphic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Sub>
          <a:bldChart bld="series" animBg="0"/>
        </p:bldSub>
      </p:bldGraphic>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l="-17000" r="-1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1899160"/>
            <a:ext cx="12192000" cy="495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t>Developing countries</a:t>
            </a:r>
          </a:p>
          <a:p>
            <a:pPr lvl="1"/>
            <a:r>
              <a:rPr lang="en-US"/>
              <a:t>Power of consumer choice</a:t>
            </a:r>
          </a:p>
          <a:p>
            <a:pPr lvl="1"/>
            <a:r>
              <a:rPr lang="en-US"/>
              <a:t>The “China model”</a:t>
            </a:r>
            <a:endParaRPr lang="en-US" dirty="0"/>
          </a:p>
        </p:txBody>
      </p:sp>
      <p:sp>
        <p:nvSpPr>
          <p:cNvPr id="108" name="Rectangle 107">
            <a:extLst>
              <a:ext uri="{FF2B5EF4-FFF2-40B4-BE49-F238E27FC236}">
                <a16:creationId xmlns:a16="http://schemas.microsoft.com/office/drawing/2014/main" id="{FDC0D247-DBF5-4868-B57F-79D2E2298A8F}"/>
              </a:ext>
            </a:extLst>
          </p:cNvPr>
          <p:cNvSpPr/>
          <p:nvPr/>
        </p:nvSpPr>
        <p:spPr>
          <a:xfrm>
            <a:off x="6131901" y="4783681"/>
            <a:ext cx="241618" cy="220777"/>
          </a:xfrm>
          <a:prstGeom prst="rect">
            <a:avLst/>
          </a:prstGeom>
          <a:solidFill>
            <a:srgbClr val="FFFFFF"/>
          </a:solidFill>
          <a:ln w="25400" cap="flat" cmpd="sng" algn="ctr">
            <a:noFill/>
            <a:prstDash val="solid"/>
          </a:ln>
          <a:effectLst/>
        </p:spPr>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a typeface="+mn-ea"/>
              <a:cs typeface="+mn-cs"/>
            </a:endParaRPr>
          </a:p>
        </p:txBody>
      </p:sp>
      <p:sp>
        <p:nvSpPr>
          <p:cNvPr id="24" name="Title 1">
            <a:extLst>
              <a:ext uri="{FF2B5EF4-FFF2-40B4-BE49-F238E27FC236}">
                <a16:creationId xmlns:a16="http://schemas.microsoft.com/office/drawing/2014/main" id="{39F4BF73-2214-4282-8FA2-E813F0024B18}"/>
              </a:ext>
            </a:extLst>
          </p:cNvPr>
          <p:cNvSpPr txBox="1">
            <a:spLocks/>
          </p:cNvSpPr>
          <p:nvPr/>
        </p:nvSpPr>
        <p:spPr>
          <a:xfrm>
            <a:off x="745552" y="0"/>
            <a:ext cx="11129963" cy="163773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1" u="none" strike="noStrike" kern="1200" cap="none" spc="0" normalizeH="0" baseline="0" noProof="0" dirty="0">
                <a:ln>
                  <a:noFill/>
                </a:ln>
                <a:solidFill>
                  <a:schemeClr val="bg1"/>
                </a:solidFill>
                <a:effectLst/>
                <a:uLnTx/>
                <a:uFillTx/>
                <a:latin typeface="+mn-lt"/>
                <a:ea typeface="+mj-ea"/>
                <a:cs typeface="+mj-cs"/>
              </a:rPr>
              <a:t>The Three C’s Shaping Energy Markets </a:t>
            </a:r>
          </a:p>
        </p:txBody>
      </p:sp>
      <p:sp>
        <p:nvSpPr>
          <p:cNvPr id="71" name="Oval 70">
            <a:extLst>
              <a:ext uri="{FF2B5EF4-FFF2-40B4-BE49-F238E27FC236}">
                <a16:creationId xmlns:a16="http://schemas.microsoft.com/office/drawing/2014/main" id="{2B0CEAF4-7270-4125-B022-2275460AA5E2}"/>
              </a:ext>
            </a:extLst>
          </p:cNvPr>
          <p:cNvSpPr/>
          <p:nvPr/>
        </p:nvSpPr>
        <p:spPr>
          <a:xfrm>
            <a:off x="946977" y="5458104"/>
            <a:ext cx="653750" cy="596010"/>
          </a:xfrm>
          <a:prstGeom prst="ellipse">
            <a:avLst/>
          </a:prstGeom>
          <a:solidFill>
            <a:srgbClr val="00B0F0"/>
          </a:solidFill>
          <a:ln w="25400" cap="flat" cmpd="sng" algn="ctr">
            <a:noFill/>
            <a:prstDash val="solid"/>
          </a:ln>
          <a:effectLst/>
        </p:spPr>
        <p:txBody>
          <a:bodyPr lIns="91440" tIns="27432"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Arial" pitchFamily="34" charset="0"/>
            </a:endParaRPr>
          </a:p>
        </p:txBody>
      </p:sp>
      <p:sp>
        <p:nvSpPr>
          <p:cNvPr id="73" name="Content Placeholder 2">
            <a:extLst>
              <a:ext uri="{FF2B5EF4-FFF2-40B4-BE49-F238E27FC236}">
                <a16:creationId xmlns:a16="http://schemas.microsoft.com/office/drawing/2014/main" id="{763936A5-11D7-43B2-8222-2717D4C76FC2}"/>
              </a:ext>
            </a:extLst>
          </p:cNvPr>
          <p:cNvSpPr txBox="1">
            <a:spLocks/>
          </p:cNvSpPr>
          <p:nvPr/>
        </p:nvSpPr>
        <p:spPr>
          <a:xfrm>
            <a:off x="1337026" y="784962"/>
            <a:ext cx="7242628" cy="25784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ea typeface="+mn-ea"/>
              <a:cs typeface="+mn-cs"/>
            </a:endParaRPr>
          </a:p>
        </p:txBody>
      </p:sp>
      <p:grpSp>
        <p:nvGrpSpPr>
          <p:cNvPr id="6" name="Group 5">
            <a:extLst>
              <a:ext uri="{FF2B5EF4-FFF2-40B4-BE49-F238E27FC236}">
                <a16:creationId xmlns:a16="http://schemas.microsoft.com/office/drawing/2014/main" id="{333F480B-894D-4EAA-B751-AA67EFC5AA20}"/>
              </a:ext>
            </a:extLst>
          </p:cNvPr>
          <p:cNvGrpSpPr/>
          <p:nvPr/>
        </p:nvGrpSpPr>
        <p:grpSpPr>
          <a:xfrm>
            <a:off x="974072" y="3811465"/>
            <a:ext cx="653750" cy="621209"/>
            <a:chOff x="6574142" y="5157971"/>
            <a:chExt cx="653750" cy="621209"/>
          </a:xfrm>
        </p:grpSpPr>
        <p:sp>
          <p:nvSpPr>
            <p:cNvPr id="70" name="Oval 69">
              <a:extLst>
                <a:ext uri="{FF2B5EF4-FFF2-40B4-BE49-F238E27FC236}">
                  <a16:creationId xmlns:a16="http://schemas.microsoft.com/office/drawing/2014/main" id="{41BDBC82-5CE3-4B70-9B04-2371E4BD85D2}"/>
                </a:ext>
              </a:extLst>
            </p:cNvPr>
            <p:cNvSpPr/>
            <p:nvPr/>
          </p:nvSpPr>
          <p:spPr>
            <a:xfrm>
              <a:off x="6574142" y="5161679"/>
              <a:ext cx="653750" cy="596010"/>
            </a:xfrm>
            <a:prstGeom prst="ellipse">
              <a:avLst/>
            </a:prstGeom>
            <a:solidFill>
              <a:srgbClr val="00B0F0"/>
            </a:solidFill>
            <a:ln w="25400" cap="flat" cmpd="sng" algn="ctr">
              <a:noFill/>
              <a:prstDash val="solid"/>
            </a:ln>
            <a:effectLst/>
          </p:spPr>
          <p:txBody>
            <a:bodyPr lIns="91440" tIns="27432"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Arial" pitchFamily="34" charset="0"/>
              </a:endParaRPr>
            </a:p>
          </p:txBody>
        </p:sp>
        <p:pic>
          <p:nvPicPr>
            <p:cNvPr id="20" name="Graphic 19" descr="Atom">
              <a:extLst>
                <a:ext uri="{FF2B5EF4-FFF2-40B4-BE49-F238E27FC236}">
                  <a16:creationId xmlns:a16="http://schemas.microsoft.com/office/drawing/2014/main" id="{D1F3CFFE-3883-443A-9B01-CD238FDD8B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06683" y="5157971"/>
              <a:ext cx="621209" cy="621209"/>
            </a:xfrm>
            <a:prstGeom prst="rect">
              <a:avLst/>
            </a:prstGeom>
          </p:spPr>
        </p:pic>
      </p:grpSp>
      <p:grpSp>
        <p:nvGrpSpPr>
          <p:cNvPr id="5" name="Group 4">
            <a:extLst>
              <a:ext uri="{FF2B5EF4-FFF2-40B4-BE49-F238E27FC236}">
                <a16:creationId xmlns:a16="http://schemas.microsoft.com/office/drawing/2014/main" id="{7EE9448E-5B79-408A-A14A-607EF1974183}"/>
              </a:ext>
            </a:extLst>
          </p:cNvPr>
          <p:cNvGrpSpPr/>
          <p:nvPr/>
        </p:nvGrpSpPr>
        <p:grpSpPr>
          <a:xfrm>
            <a:off x="946977" y="2096152"/>
            <a:ext cx="653750" cy="769441"/>
            <a:chOff x="6574142" y="4210586"/>
            <a:chExt cx="653750" cy="769441"/>
          </a:xfrm>
        </p:grpSpPr>
        <p:sp>
          <p:nvSpPr>
            <p:cNvPr id="69" name="Oval 68">
              <a:extLst>
                <a:ext uri="{FF2B5EF4-FFF2-40B4-BE49-F238E27FC236}">
                  <a16:creationId xmlns:a16="http://schemas.microsoft.com/office/drawing/2014/main" id="{C3F78392-3E0B-428F-83ED-AC9AF88A0941}"/>
                </a:ext>
              </a:extLst>
            </p:cNvPr>
            <p:cNvSpPr/>
            <p:nvPr/>
          </p:nvSpPr>
          <p:spPr>
            <a:xfrm>
              <a:off x="6574142" y="4304459"/>
              <a:ext cx="653750" cy="596010"/>
            </a:xfrm>
            <a:prstGeom prst="ellipse">
              <a:avLst/>
            </a:prstGeom>
            <a:solidFill>
              <a:srgbClr val="00B0F0"/>
            </a:solidFill>
            <a:ln w="25400" cap="flat" cmpd="sng" algn="ctr">
              <a:noFill/>
              <a:prstDash val="solid"/>
            </a:ln>
            <a:effectLst/>
          </p:spPr>
          <p:txBody>
            <a:bodyPr lIns="91440" tIns="27432"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Arial" pitchFamily="34" charset="0"/>
              </a:endParaRPr>
            </a:p>
          </p:txBody>
        </p:sp>
        <p:sp>
          <p:nvSpPr>
            <p:cNvPr id="74" name="TextBox 73">
              <a:extLst>
                <a:ext uri="{FF2B5EF4-FFF2-40B4-BE49-F238E27FC236}">
                  <a16:creationId xmlns:a16="http://schemas.microsoft.com/office/drawing/2014/main" id="{6BCF0C7B-0992-4A31-9691-03924BF180D2}"/>
                </a:ext>
              </a:extLst>
            </p:cNvPr>
            <p:cNvSpPr txBox="1"/>
            <p:nvPr/>
          </p:nvSpPr>
          <p:spPr>
            <a:xfrm>
              <a:off x="6677664" y="4210586"/>
              <a:ext cx="48624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ea typeface="+mn-ea"/>
                  <a:cs typeface="+mn-cs"/>
                </a:rPr>
                <a:t>$</a:t>
              </a:r>
            </a:p>
          </p:txBody>
        </p:sp>
      </p:grpSp>
      <p:sp>
        <p:nvSpPr>
          <p:cNvPr id="88" name="TextBox 87">
            <a:extLst>
              <a:ext uri="{FF2B5EF4-FFF2-40B4-BE49-F238E27FC236}">
                <a16:creationId xmlns:a16="http://schemas.microsoft.com/office/drawing/2014/main" id="{1D79E587-BD11-4E51-8AAD-324ED2749F3A}"/>
              </a:ext>
            </a:extLst>
          </p:cNvPr>
          <p:cNvSpPr txBox="1"/>
          <p:nvPr/>
        </p:nvSpPr>
        <p:spPr>
          <a:xfrm>
            <a:off x="1853735" y="2220877"/>
            <a:ext cx="4242265" cy="523220"/>
          </a:xfrm>
          <a:prstGeom prst="rect">
            <a:avLst/>
          </a:prstGeom>
          <a:noFill/>
        </p:spPr>
        <p:txBody>
          <a:bodyPr wrap="square" lIns="9144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2060"/>
                </a:solidFill>
                <a:effectLst/>
                <a:uLnTx/>
                <a:uFillTx/>
                <a:ea typeface="+mn-ea"/>
                <a:cs typeface="Arial" pitchFamily="34" charset="0"/>
              </a:rPr>
              <a:t>Competition</a:t>
            </a:r>
          </a:p>
        </p:txBody>
      </p:sp>
      <p:sp>
        <p:nvSpPr>
          <p:cNvPr id="36" name="TextBox 35">
            <a:extLst>
              <a:ext uri="{FF2B5EF4-FFF2-40B4-BE49-F238E27FC236}">
                <a16:creationId xmlns:a16="http://schemas.microsoft.com/office/drawing/2014/main" id="{0A32E263-BA07-4780-BC39-575B9CB652BA}"/>
              </a:ext>
            </a:extLst>
          </p:cNvPr>
          <p:cNvSpPr txBox="1"/>
          <p:nvPr/>
        </p:nvSpPr>
        <p:spPr>
          <a:xfrm>
            <a:off x="1859027" y="3923458"/>
            <a:ext cx="4242265" cy="523220"/>
          </a:xfrm>
          <a:prstGeom prst="rect">
            <a:avLst/>
          </a:prstGeom>
          <a:noFill/>
        </p:spPr>
        <p:txBody>
          <a:bodyPr wrap="square" lIns="9144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2060"/>
                </a:solidFill>
                <a:effectLst/>
                <a:uLnTx/>
                <a:uFillTx/>
                <a:ea typeface="+mn-ea"/>
                <a:cs typeface="Arial" pitchFamily="34" charset="0"/>
              </a:rPr>
              <a:t>Crises</a:t>
            </a:r>
          </a:p>
        </p:txBody>
      </p:sp>
      <p:sp>
        <p:nvSpPr>
          <p:cNvPr id="37" name="TextBox 36">
            <a:extLst>
              <a:ext uri="{FF2B5EF4-FFF2-40B4-BE49-F238E27FC236}">
                <a16:creationId xmlns:a16="http://schemas.microsoft.com/office/drawing/2014/main" id="{BE539CA4-BA1C-44E2-B05F-732DA0222C22}"/>
              </a:ext>
            </a:extLst>
          </p:cNvPr>
          <p:cNvSpPr txBox="1"/>
          <p:nvPr/>
        </p:nvSpPr>
        <p:spPr>
          <a:xfrm>
            <a:off x="1867135" y="5458104"/>
            <a:ext cx="4242265" cy="523220"/>
          </a:xfrm>
          <a:prstGeom prst="rect">
            <a:avLst/>
          </a:prstGeom>
          <a:noFill/>
        </p:spPr>
        <p:txBody>
          <a:bodyPr wrap="square" lIns="9144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2060"/>
                </a:solidFill>
                <a:effectLst/>
                <a:uLnTx/>
                <a:uFillTx/>
                <a:ea typeface="+mn-ea"/>
                <a:cs typeface="Arial" pitchFamily="34" charset="0"/>
              </a:rPr>
              <a:t>Consumers</a:t>
            </a:r>
          </a:p>
        </p:txBody>
      </p:sp>
      <p:sp>
        <p:nvSpPr>
          <p:cNvPr id="7" name="TextBox 6">
            <a:extLst>
              <a:ext uri="{FF2B5EF4-FFF2-40B4-BE49-F238E27FC236}">
                <a16:creationId xmlns:a16="http://schemas.microsoft.com/office/drawing/2014/main" id="{F6367E1D-7551-4A01-B45B-9673782E2868}"/>
              </a:ext>
            </a:extLst>
          </p:cNvPr>
          <p:cNvSpPr txBox="1"/>
          <p:nvPr/>
        </p:nvSpPr>
        <p:spPr>
          <a:xfrm>
            <a:off x="6621190" y="1951672"/>
            <a:ext cx="4917989" cy="1477328"/>
          </a:xfrm>
          <a:prstGeom prst="rect">
            <a:avLst/>
          </a:prstGeom>
          <a:noFill/>
        </p:spPr>
        <p:txBody>
          <a:bodyPr wrap="square" rtlCol="0">
            <a:spAutoFit/>
          </a:bodyPr>
          <a:lstStyle/>
          <a:p>
            <a:pPr marL="742950" lvl="1" indent="-285750">
              <a:buFont typeface="Arial" panose="020B0604020202020204" pitchFamily="34" charset="0"/>
              <a:buChar char="•"/>
            </a:pPr>
            <a:r>
              <a:rPr lang="en-US" dirty="0"/>
              <a:t>Oil markets</a:t>
            </a:r>
          </a:p>
          <a:p>
            <a:pPr marL="742950" lvl="1" indent="-285750">
              <a:buFont typeface="Arial" panose="020B0604020202020204" pitchFamily="34" charset="0"/>
              <a:buChar char="•"/>
            </a:pPr>
            <a:r>
              <a:rPr lang="en-US" dirty="0"/>
              <a:t>Natural gas markets</a:t>
            </a:r>
          </a:p>
          <a:p>
            <a:pPr marL="742950" lvl="1" indent="-285750">
              <a:buFont typeface="Arial" panose="020B0604020202020204" pitchFamily="34" charset="0"/>
              <a:buChar char="•"/>
            </a:pPr>
            <a:r>
              <a:rPr lang="en-US" dirty="0"/>
              <a:t>Declining markets</a:t>
            </a:r>
          </a:p>
          <a:p>
            <a:pPr marL="742950" lvl="1" indent="-285750">
              <a:buFont typeface="Arial" panose="020B0604020202020204" pitchFamily="34" charset="0"/>
              <a:buChar char="•"/>
            </a:pPr>
            <a:r>
              <a:rPr lang="en-US" dirty="0"/>
              <a:t>Advanced energy technologies</a:t>
            </a:r>
          </a:p>
          <a:p>
            <a:endParaRPr lang="en-US" dirty="0"/>
          </a:p>
        </p:txBody>
      </p:sp>
      <p:sp>
        <p:nvSpPr>
          <p:cNvPr id="39" name="TextBox 38">
            <a:extLst>
              <a:ext uri="{FF2B5EF4-FFF2-40B4-BE49-F238E27FC236}">
                <a16:creationId xmlns:a16="http://schemas.microsoft.com/office/drawing/2014/main" id="{37E9EDC9-2C36-45A0-86F6-91CD42B4D129}"/>
              </a:ext>
            </a:extLst>
          </p:cNvPr>
          <p:cNvSpPr txBox="1"/>
          <p:nvPr/>
        </p:nvSpPr>
        <p:spPr>
          <a:xfrm>
            <a:off x="6621189" y="3656217"/>
            <a:ext cx="4917989" cy="1477328"/>
          </a:xfrm>
          <a:prstGeom prst="rect">
            <a:avLst/>
          </a:prstGeom>
          <a:noFill/>
        </p:spPr>
        <p:txBody>
          <a:bodyPr wrap="square" rtlCol="0">
            <a:spAutoFit/>
          </a:bodyPr>
          <a:lstStyle/>
          <a:p>
            <a:pPr marL="742950" lvl="1" indent="-285750">
              <a:buFont typeface="Arial" panose="020B0604020202020204" pitchFamily="34" charset="0"/>
              <a:buChar char="•"/>
            </a:pPr>
            <a:r>
              <a:rPr lang="en-US" dirty="0"/>
              <a:t>Regional or global conflict</a:t>
            </a:r>
          </a:p>
          <a:p>
            <a:pPr marL="742950" lvl="1" indent="-285750">
              <a:buFont typeface="Arial" panose="020B0604020202020204" pitchFamily="34" charset="0"/>
              <a:buChar char="•"/>
            </a:pPr>
            <a:r>
              <a:rPr lang="en-US" dirty="0"/>
              <a:t>Trade and sanctions escalation</a:t>
            </a:r>
          </a:p>
          <a:p>
            <a:pPr marL="742950" lvl="1" indent="-285750">
              <a:buFont typeface="Arial" panose="020B0604020202020204" pitchFamily="34" charset="0"/>
              <a:buChar char="•"/>
            </a:pPr>
            <a:r>
              <a:rPr lang="en-US" dirty="0"/>
              <a:t>Resilience and climate change</a:t>
            </a:r>
          </a:p>
          <a:p>
            <a:pPr marL="742950" lvl="1" indent="-285750">
              <a:buFont typeface="Arial" panose="020B0604020202020204" pitchFamily="34" charset="0"/>
              <a:buChar char="•"/>
            </a:pPr>
            <a:r>
              <a:rPr lang="en-US" dirty="0"/>
              <a:t>Cybersecurity</a:t>
            </a:r>
          </a:p>
          <a:p>
            <a:endParaRPr lang="en-US" dirty="0"/>
          </a:p>
        </p:txBody>
      </p:sp>
      <p:sp>
        <p:nvSpPr>
          <p:cNvPr id="41" name="TextBox 40">
            <a:extLst>
              <a:ext uri="{FF2B5EF4-FFF2-40B4-BE49-F238E27FC236}">
                <a16:creationId xmlns:a16="http://schemas.microsoft.com/office/drawing/2014/main" id="{C2666096-A556-43E1-BC68-760FB1A21A3A}"/>
              </a:ext>
            </a:extLst>
          </p:cNvPr>
          <p:cNvSpPr txBox="1"/>
          <p:nvPr/>
        </p:nvSpPr>
        <p:spPr>
          <a:xfrm>
            <a:off x="6621188" y="5337521"/>
            <a:ext cx="4917989" cy="1200329"/>
          </a:xfrm>
          <a:prstGeom prst="rect">
            <a:avLst/>
          </a:prstGeom>
          <a:noFill/>
        </p:spPr>
        <p:txBody>
          <a:bodyPr wrap="square" rtlCol="0">
            <a:spAutoFit/>
          </a:bodyPr>
          <a:lstStyle/>
          <a:p>
            <a:pPr marL="742950" lvl="1" indent="-285750">
              <a:buFont typeface="Arial" panose="020B0604020202020204" pitchFamily="34" charset="0"/>
              <a:buChar char="•"/>
            </a:pPr>
            <a:r>
              <a:rPr lang="en-US" dirty="0"/>
              <a:t>Developing countries</a:t>
            </a:r>
          </a:p>
          <a:p>
            <a:pPr marL="742950" lvl="1" indent="-285750">
              <a:buFont typeface="Arial" panose="020B0604020202020204" pitchFamily="34" charset="0"/>
              <a:buChar char="•"/>
            </a:pPr>
            <a:r>
              <a:rPr lang="en-US" dirty="0"/>
              <a:t>Power of consumer choice</a:t>
            </a:r>
          </a:p>
          <a:p>
            <a:pPr marL="742950" lvl="1" indent="-285750">
              <a:buFont typeface="Arial" panose="020B0604020202020204" pitchFamily="34" charset="0"/>
              <a:buChar char="•"/>
            </a:pPr>
            <a:r>
              <a:rPr lang="en-US" dirty="0"/>
              <a:t>The “China model”</a:t>
            </a:r>
          </a:p>
          <a:p>
            <a:endParaRPr lang="en-US" dirty="0"/>
          </a:p>
        </p:txBody>
      </p:sp>
      <p:cxnSp>
        <p:nvCxnSpPr>
          <p:cNvPr id="10" name="Straight Connector 9">
            <a:extLst>
              <a:ext uri="{FF2B5EF4-FFF2-40B4-BE49-F238E27FC236}">
                <a16:creationId xmlns:a16="http://schemas.microsoft.com/office/drawing/2014/main" id="{CEFA2FFC-5093-451A-ACEC-FD7B04E3BD7B}"/>
              </a:ext>
            </a:extLst>
          </p:cNvPr>
          <p:cNvCxnSpPr/>
          <p:nvPr/>
        </p:nvCxnSpPr>
        <p:spPr>
          <a:xfrm>
            <a:off x="1293619" y="3363430"/>
            <a:ext cx="8328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9E6E34-8927-46F1-9AEC-6137ED35FD17}"/>
              </a:ext>
            </a:extLst>
          </p:cNvPr>
          <p:cNvCxnSpPr/>
          <p:nvPr/>
        </p:nvCxnSpPr>
        <p:spPr>
          <a:xfrm>
            <a:off x="1161814" y="5133545"/>
            <a:ext cx="8328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02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randombar(horizontal)">
                                      <p:cBhvr>
                                        <p:cTn id="11" dur="500"/>
                                        <p:tgtEl>
                                          <p:spTgt spid="7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8" grpId="0"/>
      <p:bldP spid="36" grpId="0"/>
      <p:bldP spid="3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l="-17000" r="-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4722CE-C1D9-43AE-93FC-A2361B80DF93}"/>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8" name="Title 1">
            <a:extLst>
              <a:ext uri="{FF2B5EF4-FFF2-40B4-BE49-F238E27FC236}">
                <a16:creationId xmlns:a16="http://schemas.microsoft.com/office/drawing/2014/main" id="{F90C1B28-37E2-4AF0-9560-4DA1F76D18C9}"/>
              </a:ext>
            </a:extLst>
          </p:cNvPr>
          <p:cNvSpPr>
            <a:spLocks noGrp="1"/>
          </p:cNvSpPr>
          <p:nvPr>
            <p:ph type="ctrTitle"/>
          </p:nvPr>
        </p:nvSpPr>
        <p:spPr>
          <a:xfrm>
            <a:off x="2224663" y="318579"/>
            <a:ext cx="6429905" cy="1455621"/>
          </a:xfrm>
        </p:spPr>
        <p:txBody>
          <a:bodyPr>
            <a:normAutofit/>
          </a:bodyPr>
          <a:lstStyle/>
          <a:p>
            <a:pPr algn="l"/>
            <a:r>
              <a:rPr lang="en-US" sz="4800" b="1" dirty="0">
                <a:solidFill>
                  <a:schemeClr val="bg1"/>
                </a:solidFill>
                <a:latin typeface="+mn-lt"/>
              </a:rPr>
              <a:t>About Us</a:t>
            </a:r>
            <a:endParaRPr lang="en-US" sz="4800" b="1" dirty="0">
              <a:solidFill>
                <a:schemeClr val="accent5">
                  <a:lumMod val="60000"/>
                  <a:lumOff val="40000"/>
                </a:schemeClr>
              </a:solidFill>
              <a:latin typeface="+mn-lt"/>
            </a:endParaRPr>
          </a:p>
        </p:txBody>
      </p:sp>
      <p:sp>
        <p:nvSpPr>
          <p:cNvPr id="9" name="TextBox 8">
            <a:extLst>
              <a:ext uri="{FF2B5EF4-FFF2-40B4-BE49-F238E27FC236}">
                <a16:creationId xmlns:a16="http://schemas.microsoft.com/office/drawing/2014/main" id="{3FB797EE-BD57-4EDF-A85C-EBB419564C51}"/>
              </a:ext>
            </a:extLst>
          </p:cNvPr>
          <p:cNvSpPr txBox="1"/>
          <p:nvPr/>
        </p:nvSpPr>
        <p:spPr>
          <a:xfrm>
            <a:off x="2224663" y="1774200"/>
            <a:ext cx="7742674"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The CSIS Energy &amp; National Security Program is a leader in understanding and analyzing the shifting global and domestic energy landscape. Our approach seeks to analyze and explain the intersection of policy, markets, and technologies. The team is comprised of scholars with a wide range of professional experience in the private and public sectors as well as firsthand regional expertise, who work together to formulate innovative yet pragmatic policy recommendations.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Continuing its collaboration with leaders in industry, government, academia, and nonprofits, the CSIS Energy &amp; National Security Program has events and projects designed to help decision-makers craft smart energy policies that balance economic, environmental, and security priorities.</a:t>
            </a:r>
          </a:p>
        </p:txBody>
      </p:sp>
      <p:pic>
        <p:nvPicPr>
          <p:cNvPr id="6" name="Picture 5">
            <a:extLst>
              <a:ext uri="{FF2B5EF4-FFF2-40B4-BE49-F238E27FC236}">
                <a16:creationId xmlns:a16="http://schemas.microsoft.com/office/drawing/2014/main" id="{C5254A53-AF70-4969-BEF6-5C5A1E5F8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7485" y="6190546"/>
            <a:ext cx="3529419" cy="491288"/>
          </a:xfrm>
          <a:prstGeom prst="rect">
            <a:avLst/>
          </a:prstGeom>
        </p:spPr>
      </p:pic>
    </p:spTree>
    <p:extLst>
      <p:ext uri="{BB962C8B-B14F-4D97-AF65-F5344CB8AC3E}">
        <p14:creationId xmlns:p14="http://schemas.microsoft.com/office/powerpoint/2010/main" val="886809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t="12430" b="12433"/>
          <a:stretch>
            <a:fillRect/>
          </a:stretch>
        </p:blipFill>
        <p:spPr bwMode="auto">
          <a:xfrm>
            <a:off x="0" y="-1"/>
            <a:ext cx="12192000" cy="6866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6C82B58-780A-4FC7-9B40-69F5C3DCF9AA}"/>
              </a:ext>
            </a:extLst>
          </p:cNvPr>
          <p:cNvSpPr txBox="1">
            <a:spLocks/>
          </p:cNvSpPr>
          <p:nvPr/>
        </p:nvSpPr>
        <p:spPr>
          <a:xfrm>
            <a:off x="0" y="2165684"/>
            <a:ext cx="12192000" cy="17927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b="1" dirty="0">
                <a:solidFill>
                  <a:schemeClr val="bg1"/>
                </a:solidFill>
                <a:latin typeface="Century Gothic" panose="020B0502020202020204" pitchFamily="34" charset="0"/>
              </a:rPr>
              <a:t>Energy Outlook</a:t>
            </a:r>
            <a:endParaRPr lang="en-US" sz="11500" b="1" dirty="0">
              <a:solidFill>
                <a:schemeClr val="accent5">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454892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graphicFrame>
        <p:nvGraphicFramePr>
          <p:cNvPr id="15" name="Chart Placeholder 17">
            <a:extLst>
              <a:ext uri="{FF2B5EF4-FFF2-40B4-BE49-F238E27FC236}">
                <a16:creationId xmlns:a16="http://schemas.microsoft.com/office/drawing/2014/main" id="{D0D04BA5-4B6E-4254-9EEF-B7262B2E2E49}"/>
              </a:ext>
            </a:extLst>
          </p:cNvPr>
          <p:cNvGraphicFramePr>
            <a:graphicFrameLocks/>
          </p:cNvGraphicFramePr>
          <p:nvPr>
            <p:extLst>
              <p:ext uri="{D42A27DB-BD31-4B8C-83A1-F6EECF244321}">
                <p14:modId xmlns:p14="http://schemas.microsoft.com/office/powerpoint/2010/main" val="1266506133"/>
              </p:ext>
            </p:extLst>
          </p:nvPr>
        </p:nvGraphicFramePr>
        <p:xfrm>
          <a:off x="622301" y="815266"/>
          <a:ext cx="10807700" cy="5204910"/>
        </p:xfrm>
        <a:graphic>
          <a:graphicData uri="http://schemas.openxmlformats.org/drawingml/2006/chart">
            <c:chart xmlns:c="http://schemas.openxmlformats.org/drawingml/2006/chart" xmlns:r="http://schemas.openxmlformats.org/officeDocument/2006/relationships" r:id="rId4"/>
          </a:graphicData>
        </a:graphic>
      </p:graphicFrame>
      <p:sp>
        <p:nvSpPr>
          <p:cNvPr id="16"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mn-lt"/>
                <a:ea typeface="+mj-ea"/>
              </a:rPr>
              <a:t>Global Primary Energy Consumption by Source</a:t>
            </a:r>
            <a:r>
              <a:rPr kumimoji="0" lang="en-US" sz="3200" b="1" i="0" u="none" strike="noStrike" kern="1200" cap="none" spc="0" normalizeH="0" baseline="0" noProof="0" dirty="0">
                <a:ln>
                  <a:noFill/>
                </a:ln>
                <a:solidFill>
                  <a:srgbClr val="004165"/>
                </a:solidFill>
                <a:effectLst/>
                <a:uLnTx/>
                <a:uFillTx/>
                <a:latin typeface="+mn-lt"/>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mn-lt"/>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mn-lt"/>
              <a:ea typeface="+mj-ea"/>
            </a:endParaRPr>
          </a:p>
        </p:txBody>
      </p:sp>
      <p:sp>
        <p:nvSpPr>
          <p:cNvPr id="17" name="TextBox 1">
            <a:extLst>
              <a:ext uri="{FF2B5EF4-FFF2-40B4-BE49-F238E27FC236}">
                <a16:creationId xmlns:a16="http://schemas.microsoft.com/office/drawing/2014/main" id="{9B12F12E-5D4A-47BC-9379-A94599B2582B}"/>
              </a:ext>
            </a:extLst>
          </p:cNvPr>
          <p:cNvSpPr txBox="1"/>
          <p:nvPr/>
        </p:nvSpPr>
        <p:spPr>
          <a:xfrm>
            <a:off x="3641679" y="2243528"/>
            <a:ext cx="3273436" cy="41753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165"/>
                </a:solidFill>
                <a:effectLst/>
                <a:uLnTx/>
                <a:uFillTx/>
                <a:ea typeface="+mn-ea"/>
                <a:cs typeface="Arial" panose="020B0604020202020204" pitchFamily="34" charset="0"/>
              </a:rPr>
              <a:t>Petroleum and other liquids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4165"/>
              </a:solidFill>
              <a:effectLst/>
              <a:uLnTx/>
              <a:uFillTx/>
              <a:ea typeface="+mn-ea"/>
            </a:endParaRPr>
          </a:p>
        </p:txBody>
      </p:sp>
      <p:sp>
        <p:nvSpPr>
          <p:cNvPr id="18" name="TextBox 1">
            <a:extLst>
              <a:ext uri="{FF2B5EF4-FFF2-40B4-BE49-F238E27FC236}">
                <a16:creationId xmlns:a16="http://schemas.microsoft.com/office/drawing/2014/main" id="{2E6A0FD5-A69E-43E7-943F-C6EB8B65B232}"/>
              </a:ext>
            </a:extLst>
          </p:cNvPr>
          <p:cNvSpPr txBox="1"/>
          <p:nvPr/>
        </p:nvSpPr>
        <p:spPr>
          <a:xfrm>
            <a:off x="4503863" y="3332805"/>
            <a:ext cx="1549068" cy="3851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ea typeface="+mn-ea"/>
                <a:cs typeface="Arial" panose="020B0604020202020204" pitchFamily="34" charset="0"/>
              </a:rPr>
              <a:t>Natural gas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F0"/>
              </a:solidFill>
              <a:effectLst/>
              <a:uLnTx/>
              <a:uFillTx/>
              <a:ea typeface="+mn-ea"/>
            </a:endParaRPr>
          </a:p>
        </p:txBody>
      </p:sp>
      <p:sp>
        <p:nvSpPr>
          <p:cNvPr id="19" name="TextBox 3">
            <a:extLst>
              <a:ext uri="{FF2B5EF4-FFF2-40B4-BE49-F238E27FC236}">
                <a16:creationId xmlns:a16="http://schemas.microsoft.com/office/drawing/2014/main" id="{9418E6A6-9872-4837-8179-BBFEAFEE919D}"/>
              </a:ext>
            </a:extLst>
          </p:cNvPr>
          <p:cNvSpPr txBox="1"/>
          <p:nvPr/>
        </p:nvSpPr>
        <p:spPr>
          <a:xfrm>
            <a:off x="4757357" y="2858916"/>
            <a:ext cx="521040" cy="39614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ea typeface="+mn-ea"/>
                <a:cs typeface="Arial" panose="020B0604020202020204" pitchFamily="34" charset="0"/>
              </a:rPr>
              <a:t>Coal</a:t>
            </a:r>
          </a:p>
        </p:txBody>
      </p:sp>
      <p:sp>
        <p:nvSpPr>
          <p:cNvPr id="20" name="TextBox 1">
            <a:extLst>
              <a:ext uri="{FF2B5EF4-FFF2-40B4-BE49-F238E27FC236}">
                <a16:creationId xmlns:a16="http://schemas.microsoft.com/office/drawing/2014/main" id="{FAEE1CC0-64E7-49A5-B832-DA83077A5CD0}"/>
              </a:ext>
            </a:extLst>
          </p:cNvPr>
          <p:cNvSpPr txBox="1"/>
          <p:nvPr/>
        </p:nvSpPr>
        <p:spPr>
          <a:xfrm rot="20830791">
            <a:off x="4777396" y="4196578"/>
            <a:ext cx="1849738" cy="37423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0BC9F"/>
                </a:solidFill>
                <a:effectLst/>
                <a:uLnTx/>
                <a:uFillTx/>
                <a:ea typeface="+mn-ea"/>
                <a:cs typeface="Arial" panose="020B0604020202020204" pitchFamily="34" charset="0"/>
              </a:rPr>
              <a:t>Renewables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0BC9F"/>
              </a:solidFill>
              <a:effectLst/>
              <a:uLnTx/>
              <a:uFillTx/>
              <a:ea typeface="+mn-ea"/>
            </a:endParaRPr>
          </a:p>
        </p:txBody>
      </p:sp>
      <p:sp>
        <p:nvSpPr>
          <p:cNvPr id="21" name="TextBox 1">
            <a:extLst>
              <a:ext uri="{FF2B5EF4-FFF2-40B4-BE49-F238E27FC236}">
                <a16:creationId xmlns:a16="http://schemas.microsoft.com/office/drawing/2014/main" id="{D32ED7EA-E04D-4F34-875F-DB2D49B7B406}"/>
              </a:ext>
            </a:extLst>
          </p:cNvPr>
          <p:cNvSpPr txBox="1"/>
          <p:nvPr/>
        </p:nvSpPr>
        <p:spPr>
          <a:xfrm>
            <a:off x="4985337" y="4828935"/>
            <a:ext cx="809821" cy="3809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ea typeface="+mn-ea"/>
                <a:cs typeface="Arial" panose="020B0604020202020204" pitchFamily="34" charset="0"/>
              </a:rPr>
              <a:t>Nuclear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C000"/>
              </a:solidFill>
              <a:effectLst/>
              <a:uLnTx/>
              <a:uFillTx/>
              <a:ea typeface="+mn-ea"/>
            </a:endParaRPr>
          </a:p>
        </p:txBody>
      </p:sp>
      <p:cxnSp>
        <p:nvCxnSpPr>
          <p:cNvPr id="22" name="Straight Connector 21">
            <a:extLst>
              <a:ext uri="{FF2B5EF4-FFF2-40B4-BE49-F238E27FC236}">
                <a16:creationId xmlns:a16="http://schemas.microsoft.com/office/drawing/2014/main" id="{FC9B536F-85E5-4C16-8FD9-C6A3526A159E}"/>
              </a:ext>
            </a:extLst>
          </p:cNvPr>
          <p:cNvCxnSpPr>
            <a:cxnSpLocks/>
          </p:cNvCxnSpPr>
          <p:nvPr/>
        </p:nvCxnSpPr>
        <p:spPr>
          <a:xfrm flipV="1">
            <a:off x="6205410" y="1508399"/>
            <a:ext cx="0" cy="408215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0509EFD-D75D-473E-A27B-C6FF86674400}"/>
              </a:ext>
            </a:extLst>
          </p:cNvPr>
          <p:cNvSpPr/>
          <p:nvPr/>
        </p:nvSpPr>
        <p:spPr>
          <a:xfrm rot="21291358">
            <a:off x="6272989" y="1668522"/>
            <a:ext cx="5006542" cy="6223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5"/>
                </a:solidFill>
                <a:effectLst/>
                <a:uLnTx/>
                <a:uFillTx/>
                <a:ea typeface="+mn-ea"/>
                <a:cs typeface="+mn-cs"/>
              </a:rPr>
              <a:t>Electric vehicles; fuel switching; efficiency gains </a:t>
            </a:r>
          </a:p>
        </p:txBody>
      </p:sp>
      <p:sp>
        <p:nvSpPr>
          <p:cNvPr id="25" name="Rectangle 24">
            <a:extLst>
              <a:ext uri="{FF2B5EF4-FFF2-40B4-BE49-F238E27FC236}">
                <a16:creationId xmlns:a16="http://schemas.microsoft.com/office/drawing/2014/main" id="{E60A2E68-E566-416D-86D4-28A85EDD9FB2}"/>
              </a:ext>
            </a:extLst>
          </p:cNvPr>
          <p:cNvSpPr/>
          <p:nvPr/>
        </p:nvSpPr>
        <p:spPr>
          <a:xfrm>
            <a:off x="6272989" y="2525894"/>
            <a:ext cx="5006542" cy="6223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ea typeface="+mn-ea"/>
                <a:cs typeface="+mn-cs"/>
              </a:rPr>
              <a:t>More rapid global phase out of coal</a:t>
            </a:r>
          </a:p>
        </p:txBody>
      </p:sp>
      <p:sp>
        <p:nvSpPr>
          <p:cNvPr id="27" name="Rectangle 26">
            <a:extLst>
              <a:ext uri="{FF2B5EF4-FFF2-40B4-BE49-F238E27FC236}">
                <a16:creationId xmlns:a16="http://schemas.microsoft.com/office/drawing/2014/main" id="{30AC6D20-79C2-415A-A6E2-835BCC0E4ED5}"/>
              </a:ext>
            </a:extLst>
          </p:cNvPr>
          <p:cNvSpPr/>
          <p:nvPr/>
        </p:nvSpPr>
        <p:spPr>
          <a:xfrm rot="21111856">
            <a:off x="6272145" y="2394187"/>
            <a:ext cx="5071214" cy="80048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F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ea typeface="+mn-ea"/>
                <a:cs typeface="+mn-cs"/>
              </a:rPr>
              <a:t>Less coal likely means more gas</a:t>
            </a:r>
          </a:p>
        </p:txBody>
      </p:sp>
      <p:sp>
        <p:nvSpPr>
          <p:cNvPr id="28" name="Rectangle 27">
            <a:extLst>
              <a:ext uri="{FF2B5EF4-FFF2-40B4-BE49-F238E27FC236}">
                <a16:creationId xmlns:a16="http://schemas.microsoft.com/office/drawing/2014/main" id="{A6B3B64E-E9FF-4CA0-9150-72BA28726C31}"/>
              </a:ext>
            </a:extLst>
          </p:cNvPr>
          <p:cNvSpPr/>
          <p:nvPr/>
        </p:nvSpPr>
        <p:spPr>
          <a:xfrm rot="20964034">
            <a:off x="6219931" y="3558078"/>
            <a:ext cx="5006542" cy="6223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0BC9F"/>
                </a:solidFill>
                <a:effectLst/>
                <a:uLnTx/>
                <a:uFillTx/>
                <a:ea typeface="+mn-ea"/>
                <a:cs typeface="Arial" panose="020B0604020202020204" pitchFamily="34" charset="0"/>
              </a:rPr>
              <a:t>Forecasts have consistently underestimated renewables growth</a:t>
            </a:r>
          </a:p>
        </p:txBody>
      </p:sp>
      <p:sp>
        <p:nvSpPr>
          <p:cNvPr id="29" name="Rectangle 28">
            <a:extLst>
              <a:ext uri="{FF2B5EF4-FFF2-40B4-BE49-F238E27FC236}">
                <a16:creationId xmlns:a16="http://schemas.microsoft.com/office/drawing/2014/main" id="{4E91E3AE-0E02-4D8D-9674-FF1101A0676A}"/>
              </a:ext>
            </a:extLst>
          </p:cNvPr>
          <p:cNvSpPr/>
          <p:nvPr/>
        </p:nvSpPr>
        <p:spPr>
          <a:xfrm>
            <a:off x="6249429" y="4659290"/>
            <a:ext cx="5006542" cy="6223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C000"/>
                </a:solidFill>
              </a:rPr>
              <a:t>Changing</a:t>
            </a:r>
            <a:r>
              <a:rPr kumimoji="0" lang="en-US" sz="1800" b="0" i="0" u="none" strike="noStrike" kern="1200" cap="none" spc="0" normalizeH="0" baseline="0" noProof="0" dirty="0">
                <a:ln>
                  <a:noFill/>
                </a:ln>
                <a:solidFill>
                  <a:srgbClr val="FFC000"/>
                </a:solidFill>
                <a:effectLst/>
                <a:uLnTx/>
                <a:uFillTx/>
                <a:ea typeface="+mn-ea"/>
                <a:cs typeface="+mn-cs"/>
              </a:rPr>
              <a:t> attitudes on nuclear </a:t>
            </a:r>
          </a:p>
        </p:txBody>
      </p:sp>
      <p:sp>
        <p:nvSpPr>
          <p:cNvPr id="24" name="TextBox 23">
            <a:extLst>
              <a:ext uri="{FF2B5EF4-FFF2-40B4-BE49-F238E27FC236}">
                <a16:creationId xmlns:a16="http://schemas.microsoft.com/office/drawing/2014/main" id="{2A1B4CDF-57AC-41C4-935E-6F1538FF5DBA}"/>
              </a:ext>
            </a:extLst>
          </p:cNvPr>
          <p:cNvSpPr txBox="1"/>
          <p:nvPr/>
        </p:nvSpPr>
        <p:spPr>
          <a:xfrm>
            <a:off x="9543392" y="106042"/>
            <a:ext cx="2521394" cy="246221"/>
          </a:xfrm>
          <a:prstGeom prst="rect">
            <a:avLst/>
          </a:prstGeom>
          <a:noFill/>
        </p:spPr>
        <p:txBody>
          <a:bodyPr wrap="square" rtlCol="0">
            <a:spAutoFit/>
          </a:bodyPr>
          <a:lstStyle/>
          <a:p>
            <a:pPr algn="r"/>
            <a:r>
              <a:rPr lang="en-US" sz="1000" dirty="0">
                <a:solidFill>
                  <a:schemeClr val="tx1">
                    <a:lumMod val="50000"/>
                    <a:lumOff val="50000"/>
                  </a:schemeClr>
                </a:solidFill>
              </a:rPr>
              <a:t>Data source: EIA</a:t>
            </a:r>
          </a:p>
        </p:txBody>
      </p:sp>
      <p:sp>
        <p:nvSpPr>
          <p:cNvPr id="30" name="TextBox 29">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199656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75E47-C2BA-4679-A3A7-2CDA18921AF2}"/>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a:extLst>
              <a:ext uri="{FF2B5EF4-FFF2-40B4-BE49-F238E27FC236}">
                <a16:creationId xmlns:a16="http://schemas.microsoft.com/office/drawing/2014/main" id="{31BB8E15-FDD2-4FEA-B5F3-8B053B60E1F6}"/>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a:extLst>
              <a:ext uri="{FF2B5EF4-FFF2-40B4-BE49-F238E27FC236}">
                <a16:creationId xmlns:a16="http://schemas.microsoft.com/office/drawing/2014/main" id="{65DFCCA3-0E12-4D9A-BC8A-5D531A7C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sp>
        <p:nvSpPr>
          <p:cNvPr id="13" name="Title 1">
            <a:extLst>
              <a:ext uri="{FF2B5EF4-FFF2-40B4-BE49-F238E27FC236}">
                <a16:creationId xmlns:a16="http://schemas.microsoft.com/office/drawing/2014/main" id="{C79B28E7-290A-46AB-A1AA-556CD18B8678}"/>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5B9BD5"/>
                </a:solidFill>
                <a:latin typeface="Expo Serif Pro" panose="02040502060300020003" pitchFamily="18" charset="0"/>
                <a:ea typeface="+mj-ea"/>
                <a:cs typeface="+mj-cs"/>
              </a:defRPr>
            </a:lvl1pPr>
          </a:lstStyle>
          <a:p>
            <a:r>
              <a:rPr lang="en-US" dirty="0">
                <a:latin typeface="+mn-lt"/>
              </a:rPr>
              <a:t>All Energy Demand Growth Will Come From Developing Economies</a:t>
            </a:r>
            <a:br>
              <a:rPr lang="en-US" dirty="0">
                <a:latin typeface="+mn-lt"/>
              </a:rPr>
            </a:br>
            <a:endParaRPr lang="en-US" dirty="0">
              <a:latin typeface="+mn-lt"/>
            </a:endParaRPr>
          </a:p>
        </p:txBody>
      </p:sp>
      <p:graphicFrame>
        <p:nvGraphicFramePr>
          <p:cNvPr id="8" name="Chart 7">
            <a:extLst>
              <a:ext uri="{FF2B5EF4-FFF2-40B4-BE49-F238E27FC236}">
                <a16:creationId xmlns:a16="http://schemas.microsoft.com/office/drawing/2014/main" id="{A24FC57F-9C06-457A-8A89-8EE1149C56C3}"/>
              </a:ext>
            </a:extLst>
          </p:cNvPr>
          <p:cNvGraphicFramePr/>
          <p:nvPr>
            <p:extLst>
              <p:ext uri="{D42A27DB-BD31-4B8C-83A1-F6EECF244321}">
                <p14:modId xmlns:p14="http://schemas.microsoft.com/office/powerpoint/2010/main" val="2772738515"/>
              </p:ext>
            </p:extLst>
          </p:nvPr>
        </p:nvGraphicFramePr>
        <p:xfrm>
          <a:off x="8999423" y="1373158"/>
          <a:ext cx="2570887" cy="44767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7705CFE5-5AB2-4C29-BECC-B675004E3C46}"/>
              </a:ext>
            </a:extLst>
          </p:cNvPr>
          <p:cNvGraphicFramePr>
            <a:graphicFrameLocks/>
          </p:cNvGraphicFramePr>
          <p:nvPr>
            <p:extLst>
              <p:ext uri="{D42A27DB-BD31-4B8C-83A1-F6EECF244321}">
                <p14:modId xmlns:p14="http://schemas.microsoft.com/office/powerpoint/2010/main" val="3499637326"/>
              </p:ext>
            </p:extLst>
          </p:nvPr>
        </p:nvGraphicFramePr>
        <p:xfrm>
          <a:off x="660391" y="1379029"/>
          <a:ext cx="2527817" cy="45910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F7C61A34-6144-4F91-B95F-599DBC02701E}"/>
              </a:ext>
            </a:extLst>
          </p:cNvPr>
          <p:cNvGraphicFramePr>
            <a:graphicFrameLocks/>
          </p:cNvGraphicFramePr>
          <p:nvPr>
            <p:extLst>
              <p:ext uri="{D42A27DB-BD31-4B8C-83A1-F6EECF244321}">
                <p14:modId xmlns:p14="http://schemas.microsoft.com/office/powerpoint/2010/main" val="756722450"/>
              </p:ext>
            </p:extLst>
          </p:nvPr>
        </p:nvGraphicFramePr>
        <p:xfrm>
          <a:off x="3500931" y="1343920"/>
          <a:ext cx="2523744" cy="46471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AB92B417-F904-4009-A75A-6320F0985B8E}"/>
              </a:ext>
            </a:extLst>
          </p:cNvPr>
          <p:cNvGraphicFramePr>
            <a:graphicFrameLocks/>
          </p:cNvGraphicFramePr>
          <p:nvPr>
            <p:extLst>
              <p:ext uri="{D42A27DB-BD31-4B8C-83A1-F6EECF244321}">
                <p14:modId xmlns:p14="http://schemas.microsoft.com/office/powerpoint/2010/main" val="31884244"/>
              </p:ext>
            </p:extLst>
          </p:nvPr>
        </p:nvGraphicFramePr>
        <p:xfrm>
          <a:off x="6299475" y="1373836"/>
          <a:ext cx="2523744" cy="4581628"/>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4A6A563C-9DC0-480A-85A6-803921ACF532}"/>
              </a:ext>
            </a:extLst>
          </p:cNvPr>
          <p:cNvSpPr/>
          <p:nvPr/>
        </p:nvSpPr>
        <p:spPr>
          <a:xfrm>
            <a:off x="513984" y="989148"/>
            <a:ext cx="1872780" cy="523220"/>
          </a:xfrm>
          <a:prstGeom prst="rect">
            <a:avLst/>
          </a:prstGeom>
        </p:spPr>
        <p:txBody>
          <a:bodyPr wrap="square">
            <a:spAutoFit/>
          </a:bodyPr>
          <a:lstStyle/>
          <a:p>
            <a:pPr>
              <a:defRPr sz="1400" b="0" i="0" u="none" strike="noStrike" kern="1200" spc="0" baseline="0">
                <a:solidFill>
                  <a:prstClr val="black"/>
                </a:solidFill>
                <a:latin typeface="+mn-lt"/>
                <a:ea typeface="+mn-ea"/>
                <a:cs typeface="+mn-cs"/>
              </a:defRPr>
            </a:pPr>
            <a:r>
              <a:rPr lang="en-US" sz="1400" b="1" dirty="0">
                <a:solidFill>
                  <a:srgbClr val="003D65"/>
                </a:solidFill>
                <a:cs typeface="Arial" panose="020B0604020202020204" pitchFamily="34" charset="0"/>
              </a:rPr>
              <a:t>Population</a:t>
            </a:r>
          </a:p>
          <a:p>
            <a:pPr>
              <a:defRPr sz="1400" b="0" i="0" u="none" strike="noStrike" kern="1200" spc="0" baseline="0">
                <a:solidFill>
                  <a:prstClr val="black"/>
                </a:solidFill>
                <a:latin typeface="+mn-lt"/>
                <a:ea typeface="+mn-ea"/>
                <a:cs typeface="+mn-cs"/>
              </a:defRPr>
            </a:pPr>
            <a:r>
              <a:rPr lang="en-US" sz="1400" dirty="0">
                <a:cs typeface="Arial" panose="020B0604020202020204" pitchFamily="34" charset="0"/>
              </a:rPr>
              <a:t>Million people</a:t>
            </a:r>
          </a:p>
        </p:txBody>
      </p:sp>
      <p:sp>
        <p:nvSpPr>
          <p:cNvPr id="17" name="Rectangle 16">
            <a:extLst>
              <a:ext uri="{FF2B5EF4-FFF2-40B4-BE49-F238E27FC236}">
                <a16:creationId xmlns:a16="http://schemas.microsoft.com/office/drawing/2014/main" id="{5CE6326A-A341-4659-9A1F-582D004A2708}"/>
              </a:ext>
            </a:extLst>
          </p:cNvPr>
          <p:cNvSpPr/>
          <p:nvPr/>
        </p:nvSpPr>
        <p:spPr>
          <a:xfrm>
            <a:off x="3395553" y="1007041"/>
            <a:ext cx="3514802" cy="523220"/>
          </a:xfrm>
          <a:prstGeom prst="rect">
            <a:avLst/>
          </a:prstGeom>
        </p:spPr>
        <p:txBody>
          <a:bodyPr wrap="square">
            <a:spAutoFit/>
          </a:bodyPr>
          <a:lstStyle/>
          <a:p>
            <a:r>
              <a:rPr lang="en-US" sz="1400" b="1" dirty="0">
                <a:solidFill>
                  <a:srgbClr val="003D65"/>
                </a:solidFill>
                <a:cs typeface="Arial" panose="020B0604020202020204" pitchFamily="34" charset="0"/>
              </a:rPr>
              <a:t>Per capita GDP</a:t>
            </a:r>
          </a:p>
          <a:p>
            <a:r>
              <a:rPr lang="en-US" sz="1400" dirty="0">
                <a:cs typeface="Arial" panose="020B0604020202020204" pitchFamily="34" charset="0"/>
              </a:rPr>
              <a:t>Thousand dollars</a:t>
            </a:r>
            <a:endParaRPr lang="en-US" sz="1400" dirty="0"/>
          </a:p>
        </p:txBody>
      </p:sp>
      <p:sp>
        <p:nvSpPr>
          <p:cNvPr id="18" name="Rectangle 17">
            <a:extLst>
              <a:ext uri="{FF2B5EF4-FFF2-40B4-BE49-F238E27FC236}">
                <a16:creationId xmlns:a16="http://schemas.microsoft.com/office/drawing/2014/main" id="{A336597C-CCF6-4D14-AD33-48CF55BDF546}"/>
              </a:ext>
            </a:extLst>
          </p:cNvPr>
          <p:cNvSpPr/>
          <p:nvPr/>
        </p:nvSpPr>
        <p:spPr>
          <a:xfrm>
            <a:off x="6143602" y="956965"/>
            <a:ext cx="2025752" cy="523220"/>
          </a:xfrm>
          <a:prstGeom prst="rect">
            <a:avLst/>
          </a:prstGeom>
        </p:spPr>
        <p:txBody>
          <a:bodyPr wrap="square">
            <a:spAutoFit/>
          </a:bodyPr>
          <a:lstStyle/>
          <a:p>
            <a:r>
              <a:rPr lang="en-US" sz="1400" b="1" dirty="0">
                <a:solidFill>
                  <a:srgbClr val="003D65"/>
                </a:solidFill>
                <a:cs typeface="Arial" panose="020B0604020202020204" pitchFamily="34" charset="0"/>
              </a:rPr>
              <a:t>Energy intensity</a:t>
            </a:r>
          </a:p>
          <a:p>
            <a:r>
              <a:rPr lang="en-US" sz="1400" dirty="0">
                <a:cs typeface="Arial" panose="020B0604020202020204" pitchFamily="34" charset="0"/>
              </a:rPr>
              <a:t>Thousand Btu per dollar</a:t>
            </a:r>
          </a:p>
        </p:txBody>
      </p:sp>
      <p:sp>
        <p:nvSpPr>
          <p:cNvPr id="22" name="TextBox 1">
            <a:extLst>
              <a:ext uri="{FF2B5EF4-FFF2-40B4-BE49-F238E27FC236}">
                <a16:creationId xmlns:a16="http://schemas.microsoft.com/office/drawing/2014/main" id="{AEB535B6-22E2-4C78-9838-A0FB4BFE6465}"/>
              </a:ext>
            </a:extLst>
          </p:cNvPr>
          <p:cNvSpPr txBox="1"/>
          <p:nvPr/>
        </p:nvSpPr>
        <p:spPr>
          <a:xfrm>
            <a:off x="1317718" y="2524364"/>
            <a:ext cx="1126175" cy="32573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C00000"/>
                </a:solidFill>
                <a:cs typeface="Arial" panose="020B0604020202020204" pitchFamily="34" charset="0"/>
              </a:rPr>
              <a:t>Non-OECD</a:t>
            </a:r>
          </a:p>
        </p:txBody>
      </p:sp>
      <p:sp>
        <p:nvSpPr>
          <p:cNvPr id="23" name="TextBox 1">
            <a:extLst>
              <a:ext uri="{FF2B5EF4-FFF2-40B4-BE49-F238E27FC236}">
                <a16:creationId xmlns:a16="http://schemas.microsoft.com/office/drawing/2014/main" id="{4C159A5F-D4C0-4CD7-8E3D-12275EE4E4E3}"/>
              </a:ext>
            </a:extLst>
          </p:cNvPr>
          <p:cNvSpPr txBox="1"/>
          <p:nvPr/>
        </p:nvSpPr>
        <p:spPr>
          <a:xfrm>
            <a:off x="2047023" y="4646897"/>
            <a:ext cx="719927" cy="30753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003D65"/>
                </a:solidFill>
                <a:cs typeface="Arial" panose="020B0604020202020204" pitchFamily="34" charset="0"/>
              </a:rPr>
              <a:t>OECD</a:t>
            </a:r>
          </a:p>
        </p:txBody>
      </p:sp>
      <p:sp>
        <p:nvSpPr>
          <p:cNvPr id="24" name="Rectangle 23">
            <a:extLst>
              <a:ext uri="{FF2B5EF4-FFF2-40B4-BE49-F238E27FC236}">
                <a16:creationId xmlns:a16="http://schemas.microsoft.com/office/drawing/2014/main" id="{C299D184-F7E1-4D82-9782-EFFF216B9627}"/>
              </a:ext>
            </a:extLst>
          </p:cNvPr>
          <p:cNvSpPr/>
          <p:nvPr/>
        </p:nvSpPr>
        <p:spPr>
          <a:xfrm>
            <a:off x="8999423" y="1008072"/>
            <a:ext cx="3121543" cy="523220"/>
          </a:xfrm>
          <a:prstGeom prst="rect">
            <a:avLst/>
          </a:prstGeom>
        </p:spPr>
        <p:txBody>
          <a:bodyPr wrap="square">
            <a:spAutoFit/>
          </a:bodyPr>
          <a:lstStyle/>
          <a:p>
            <a:r>
              <a:rPr lang="en-US" sz="1400" b="1" dirty="0">
                <a:solidFill>
                  <a:srgbClr val="003D65"/>
                </a:solidFill>
                <a:cs typeface="Arial" panose="020B0604020202020204" pitchFamily="34" charset="0"/>
              </a:rPr>
              <a:t>Primary Energy Demand</a:t>
            </a:r>
          </a:p>
          <a:p>
            <a:r>
              <a:rPr lang="en-US" sz="1400" dirty="0">
                <a:cs typeface="Calibri" panose="020F0502020204030204" pitchFamily="34" charset="0"/>
              </a:rPr>
              <a:t>Million </a:t>
            </a:r>
            <a:r>
              <a:rPr lang="en-US" sz="1400" dirty="0" err="1">
                <a:cs typeface="Calibri" panose="020F0502020204030204" pitchFamily="34" charset="0"/>
              </a:rPr>
              <a:t>Tonnes</a:t>
            </a:r>
            <a:r>
              <a:rPr lang="en-US" sz="1400" dirty="0">
                <a:cs typeface="Calibri" panose="020F0502020204030204" pitchFamily="34" charset="0"/>
              </a:rPr>
              <a:t> of Oil Equivalent</a:t>
            </a:r>
          </a:p>
        </p:txBody>
      </p:sp>
      <p:sp>
        <p:nvSpPr>
          <p:cNvPr id="19" name="TextBox 18">
            <a:extLst>
              <a:ext uri="{FF2B5EF4-FFF2-40B4-BE49-F238E27FC236}">
                <a16:creationId xmlns:a16="http://schemas.microsoft.com/office/drawing/2014/main" id="{081867AB-F60C-4B97-A151-12D2DFD66707}"/>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Data source: EIA &amp; IEA</a:t>
            </a:r>
          </a:p>
        </p:txBody>
      </p:sp>
      <p:sp>
        <p:nvSpPr>
          <p:cNvPr id="20" name="TextBox 19">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128312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2" grpId="0">
        <p:bldAsOne/>
      </p:bldGraphic>
      <p:bldGraphic spid="15" grpId="0">
        <p:bldAsOne/>
      </p:bldGraphic>
      <p:bldP spid="16" grpId="0"/>
      <p:bldP spid="17" grpId="0"/>
      <p:bldP spid="18"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811C3A-A9E3-4A2C-829B-082907005E7A}"/>
              </a:ext>
            </a:extLst>
          </p:cNvPr>
          <p:cNvSpPr/>
          <p:nvPr/>
        </p:nvSpPr>
        <p:spPr>
          <a:xfrm>
            <a:off x="0" y="0"/>
            <a:ext cx="12192000" cy="6858000"/>
          </a:xfrm>
          <a:prstGeom prst="rect">
            <a:avLst/>
          </a:prstGeom>
          <a:solidFill>
            <a:srgbClr val="0065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Rectangle 3">
            <a:extLst>
              <a:ext uri="{FF2B5EF4-FFF2-40B4-BE49-F238E27FC236}">
                <a16:creationId xmlns:a16="http://schemas.microsoft.com/office/drawing/2014/main" id="{3EB9E845-ED88-428E-B61E-367EFEDA77FF}"/>
              </a:ext>
            </a:extLst>
          </p:cNvPr>
          <p:cNvSpPr/>
          <p:nvPr/>
        </p:nvSpPr>
        <p:spPr>
          <a:xfrm>
            <a:off x="0" y="0"/>
            <a:ext cx="12192000" cy="6134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0" name="Picture 9">
            <a:extLst>
              <a:ext uri="{FF2B5EF4-FFF2-40B4-BE49-F238E27FC236}">
                <a16:creationId xmlns:a16="http://schemas.microsoft.com/office/drawing/2014/main" id="{B4C3C666-A9EE-4A63-A3BA-C9DC7FF02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485" y="6266560"/>
            <a:ext cx="3529419" cy="491288"/>
          </a:xfrm>
          <a:prstGeom prst="rect">
            <a:avLst/>
          </a:prstGeom>
        </p:spPr>
      </p:pic>
      <p:graphicFrame>
        <p:nvGraphicFramePr>
          <p:cNvPr id="33" name="Chart 32">
            <a:extLst>
              <a:ext uri="{FF2B5EF4-FFF2-40B4-BE49-F238E27FC236}">
                <a16:creationId xmlns:a16="http://schemas.microsoft.com/office/drawing/2014/main" id="{21B06399-E883-4EAE-8DD8-135BEDE2F8D0}"/>
              </a:ext>
            </a:extLst>
          </p:cNvPr>
          <p:cNvGraphicFramePr>
            <a:graphicFrameLocks/>
          </p:cNvGraphicFramePr>
          <p:nvPr>
            <p:extLst>
              <p:ext uri="{D42A27DB-BD31-4B8C-83A1-F6EECF244321}">
                <p14:modId xmlns:p14="http://schemas.microsoft.com/office/powerpoint/2010/main" val="3825584269"/>
              </p:ext>
            </p:extLst>
          </p:nvPr>
        </p:nvGraphicFramePr>
        <p:xfrm>
          <a:off x="587021" y="717747"/>
          <a:ext cx="11100239" cy="5392328"/>
        </p:xfrm>
        <a:graphic>
          <a:graphicData uri="http://schemas.openxmlformats.org/drawingml/2006/chart">
            <c:chart xmlns:c="http://schemas.openxmlformats.org/drawingml/2006/chart" xmlns:r="http://schemas.openxmlformats.org/officeDocument/2006/relationships" r:id="rId4"/>
          </a:graphicData>
        </a:graphic>
      </p:graphicFrame>
      <p:sp>
        <p:nvSpPr>
          <p:cNvPr id="16" name="Title 1">
            <a:extLst>
              <a:ext uri="{FF2B5EF4-FFF2-40B4-BE49-F238E27FC236}">
                <a16:creationId xmlns:a16="http://schemas.microsoft.com/office/drawing/2014/main" id="{9460D448-A2BE-4281-BCFD-7389E67214DE}"/>
              </a:ext>
            </a:extLst>
          </p:cNvPr>
          <p:cNvSpPr txBox="1">
            <a:spLocks/>
          </p:cNvSpPr>
          <p:nvPr/>
        </p:nvSpPr>
        <p:spPr>
          <a:xfrm>
            <a:off x="314237" y="259159"/>
            <a:ext cx="11563523" cy="670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mn-lt"/>
                <a:ea typeface="+mj-ea"/>
              </a:rPr>
              <a:t>Global Primary Energy Consumption by Region</a:t>
            </a:r>
            <a:r>
              <a:rPr kumimoji="0" lang="en-US" sz="3200" b="1" i="0" u="none" strike="noStrike" kern="1200" cap="none" spc="0" normalizeH="0" baseline="0" noProof="0" dirty="0">
                <a:ln>
                  <a:noFill/>
                </a:ln>
                <a:solidFill>
                  <a:srgbClr val="004165"/>
                </a:solidFill>
                <a:effectLst/>
                <a:uLnTx/>
                <a:uFillTx/>
                <a:latin typeface="+mn-lt"/>
                <a:ea typeface="+mj-ea"/>
                <a:cs typeface="Calibri Light" panose="020F0302020204030204" pitchFamily="34" charset="0"/>
              </a:rPr>
              <a:t/>
            </a:r>
            <a:br>
              <a:rPr kumimoji="0" lang="en-US" sz="3200" b="1" i="0" u="none" strike="noStrike" kern="1200" cap="none" spc="0" normalizeH="0" baseline="0" noProof="0" dirty="0">
                <a:ln>
                  <a:noFill/>
                </a:ln>
                <a:solidFill>
                  <a:srgbClr val="004165"/>
                </a:solidFill>
                <a:effectLst/>
                <a:uLnTx/>
                <a:uFillTx/>
                <a:latin typeface="+mn-lt"/>
                <a:ea typeface="+mj-ea"/>
                <a:cs typeface="Calibri Light" panose="020F0302020204030204" pitchFamily="34" charset="0"/>
              </a:rPr>
            </a:br>
            <a:endParaRPr kumimoji="0" lang="en-US" sz="3200" b="0" i="1" u="none" strike="noStrike" kern="1200" cap="none" spc="0" normalizeH="0" baseline="0" noProof="0" dirty="0">
              <a:ln>
                <a:noFill/>
              </a:ln>
              <a:solidFill>
                <a:prstClr val="white">
                  <a:lumMod val="85000"/>
                </a:prstClr>
              </a:solidFill>
              <a:effectLst/>
              <a:uLnTx/>
              <a:uFillTx/>
              <a:latin typeface="+mn-lt"/>
              <a:ea typeface="+mj-ea"/>
            </a:endParaRPr>
          </a:p>
        </p:txBody>
      </p:sp>
      <p:cxnSp>
        <p:nvCxnSpPr>
          <p:cNvPr id="22" name="Straight Connector 21">
            <a:extLst>
              <a:ext uri="{FF2B5EF4-FFF2-40B4-BE49-F238E27FC236}">
                <a16:creationId xmlns:a16="http://schemas.microsoft.com/office/drawing/2014/main" id="{FC9B536F-85E5-4C16-8FD9-C6A3526A159E}"/>
              </a:ext>
            </a:extLst>
          </p:cNvPr>
          <p:cNvCxnSpPr>
            <a:cxnSpLocks/>
          </p:cNvCxnSpPr>
          <p:nvPr/>
        </p:nvCxnSpPr>
        <p:spPr>
          <a:xfrm flipV="1">
            <a:off x="5855132" y="1414234"/>
            <a:ext cx="0" cy="408215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 name="TextBox 1">
            <a:extLst>
              <a:ext uri="{FF2B5EF4-FFF2-40B4-BE49-F238E27FC236}">
                <a16:creationId xmlns:a16="http://schemas.microsoft.com/office/drawing/2014/main" id="{39355D87-6C38-4F96-A594-1152212129D6}"/>
              </a:ext>
            </a:extLst>
          </p:cNvPr>
          <p:cNvSpPr txBox="1"/>
          <p:nvPr/>
        </p:nvSpPr>
        <p:spPr>
          <a:xfrm>
            <a:off x="9257945" y="863065"/>
            <a:ext cx="1569097" cy="40245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FF2D26"/>
              </a:solidFill>
              <a:cs typeface="Arial" panose="020B0604020202020204" pitchFamily="34" charset="0"/>
            </a:endParaRPr>
          </a:p>
          <a:p>
            <a:endParaRPr lang="en-US" sz="1800" b="1" dirty="0">
              <a:solidFill>
                <a:srgbClr val="FF2D26"/>
              </a:solidFill>
              <a:cs typeface="Arial" panose="020B0604020202020204" pitchFamily="34" charset="0"/>
            </a:endParaRPr>
          </a:p>
          <a:p>
            <a:endParaRPr lang="en-US" sz="1800" b="1" dirty="0">
              <a:solidFill>
                <a:srgbClr val="FF2D26"/>
              </a:solidFill>
              <a:cs typeface="Arial" panose="020B0604020202020204" pitchFamily="34" charset="0"/>
            </a:endParaRPr>
          </a:p>
          <a:p>
            <a:endParaRPr lang="en-US" sz="1800" b="1" dirty="0">
              <a:solidFill>
                <a:srgbClr val="FF2D26"/>
              </a:solidFill>
              <a:cs typeface="Arial" panose="020B0604020202020204" pitchFamily="34" charset="0"/>
            </a:endParaRPr>
          </a:p>
          <a:p>
            <a:endParaRPr lang="en-US" sz="1800" b="1" dirty="0">
              <a:solidFill>
                <a:srgbClr val="FF2D26"/>
              </a:solidFill>
              <a:cs typeface="Arial" panose="020B0604020202020204" pitchFamily="34" charset="0"/>
            </a:endParaRPr>
          </a:p>
          <a:p>
            <a:endParaRPr lang="en-US" sz="1800" b="1" dirty="0">
              <a:solidFill>
                <a:srgbClr val="FF2D26"/>
              </a:solidFill>
              <a:cs typeface="Arial" panose="020B0604020202020204" pitchFamily="34" charset="0"/>
            </a:endParaRPr>
          </a:p>
          <a:p>
            <a:endParaRPr lang="en-US" sz="1800" b="1" dirty="0">
              <a:solidFill>
                <a:srgbClr val="FF2D26"/>
              </a:solidFill>
              <a:cs typeface="Arial" panose="020B0604020202020204" pitchFamily="34" charset="0"/>
            </a:endParaRPr>
          </a:p>
          <a:p>
            <a:r>
              <a:rPr lang="en-US" sz="2800" b="1" dirty="0">
                <a:cs typeface="Arial" panose="020B0604020202020204" pitchFamily="34" charset="0"/>
              </a:rPr>
              <a:t>Non-OECD</a:t>
            </a: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p:txBody>
      </p:sp>
      <p:sp>
        <p:nvSpPr>
          <p:cNvPr id="36" name="TextBox 1">
            <a:extLst>
              <a:ext uri="{FF2B5EF4-FFF2-40B4-BE49-F238E27FC236}">
                <a16:creationId xmlns:a16="http://schemas.microsoft.com/office/drawing/2014/main" id="{014DE96A-CE9D-417E-ABF9-9F443BF877FD}"/>
              </a:ext>
            </a:extLst>
          </p:cNvPr>
          <p:cNvSpPr txBox="1"/>
          <p:nvPr/>
        </p:nvSpPr>
        <p:spPr>
          <a:xfrm>
            <a:off x="9257945" y="4364413"/>
            <a:ext cx="1695566"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dirty="0">
                <a:solidFill>
                  <a:srgbClr val="004165"/>
                </a:solidFill>
                <a:cs typeface="Arial" panose="020B0604020202020204" pitchFamily="34" charset="0"/>
              </a:rPr>
              <a:t>OECD</a:t>
            </a:r>
            <a:endParaRPr lang="en-US" sz="2800" dirty="0"/>
          </a:p>
        </p:txBody>
      </p:sp>
      <p:sp>
        <p:nvSpPr>
          <p:cNvPr id="37" name="TextBox 1">
            <a:extLst>
              <a:ext uri="{FF2B5EF4-FFF2-40B4-BE49-F238E27FC236}">
                <a16:creationId xmlns:a16="http://schemas.microsoft.com/office/drawing/2014/main" id="{F20D4E61-8901-49CA-9371-D8F60F065A06}"/>
              </a:ext>
            </a:extLst>
          </p:cNvPr>
          <p:cNvSpPr txBox="1"/>
          <p:nvPr/>
        </p:nvSpPr>
        <p:spPr>
          <a:xfrm>
            <a:off x="9306203" y="2175491"/>
            <a:ext cx="1569097" cy="40245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r>
              <a:rPr lang="en-US" sz="1800" b="1" baseline="0" dirty="0">
                <a:solidFill>
                  <a:srgbClr val="10BC9F"/>
                </a:solidFill>
                <a:cs typeface="Arial" panose="020B0604020202020204" pitchFamily="34" charset="0"/>
              </a:rPr>
              <a:t>   Asia</a:t>
            </a: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p:txBody>
      </p:sp>
      <p:sp>
        <p:nvSpPr>
          <p:cNvPr id="38" name="TextBox 1">
            <a:extLst>
              <a:ext uri="{FF2B5EF4-FFF2-40B4-BE49-F238E27FC236}">
                <a16:creationId xmlns:a16="http://schemas.microsoft.com/office/drawing/2014/main" id="{22F1B66B-3309-4604-A3C6-C9F7FECB82A5}"/>
              </a:ext>
            </a:extLst>
          </p:cNvPr>
          <p:cNvSpPr txBox="1"/>
          <p:nvPr/>
        </p:nvSpPr>
        <p:spPr>
          <a:xfrm>
            <a:off x="9297050" y="1471821"/>
            <a:ext cx="1569097" cy="40245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r>
              <a:rPr lang="en-US" sz="1800" b="1" baseline="0" dirty="0">
                <a:solidFill>
                  <a:srgbClr val="00ADFB"/>
                </a:solidFill>
                <a:cs typeface="Arial" panose="020B0604020202020204" pitchFamily="34" charset="0"/>
              </a:rPr>
              <a:t>   Europe </a:t>
            </a:r>
          </a:p>
          <a:p>
            <a:r>
              <a:rPr lang="en-US" sz="1800" b="1" baseline="0" dirty="0">
                <a:solidFill>
                  <a:srgbClr val="00ADFB"/>
                </a:solidFill>
                <a:cs typeface="Arial" panose="020B0604020202020204" pitchFamily="34" charset="0"/>
              </a:rPr>
              <a:t>   and Eurasia</a:t>
            </a:r>
          </a:p>
          <a:p>
            <a:endParaRPr lang="en-US" sz="1800" b="1" dirty="0">
              <a:solidFill>
                <a:srgbClr val="004165"/>
              </a:solidFill>
              <a:cs typeface="Arial" panose="020B0604020202020204" pitchFamily="34" charset="0"/>
            </a:endParaRPr>
          </a:p>
          <a:p>
            <a:r>
              <a:rPr lang="en-US" sz="1800" b="1" baseline="0" dirty="0">
                <a:solidFill>
                  <a:srgbClr val="10BC9F"/>
                </a:solidFill>
                <a:cs typeface="Arial" panose="020B0604020202020204" pitchFamily="34" charset="0"/>
              </a:rPr>
              <a:t>   </a:t>
            </a:r>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p:txBody>
      </p:sp>
      <p:sp>
        <p:nvSpPr>
          <p:cNvPr id="39" name="TextBox 1">
            <a:extLst>
              <a:ext uri="{FF2B5EF4-FFF2-40B4-BE49-F238E27FC236}">
                <a16:creationId xmlns:a16="http://schemas.microsoft.com/office/drawing/2014/main" id="{959E812E-1A31-4508-951F-57719AF5E5F7}"/>
              </a:ext>
            </a:extLst>
          </p:cNvPr>
          <p:cNvSpPr txBox="1"/>
          <p:nvPr/>
        </p:nvSpPr>
        <p:spPr>
          <a:xfrm>
            <a:off x="9475601" y="1224827"/>
            <a:ext cx="1569097" cy="40245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r>
              <a:rPr lang="en-US" sz="1800" b="1" baseline="0" dirty="0">
                <a:solidFill>
                  <a:srgbClr val="CD5FA0"/>
                </a:solidFill>
                <a:cs typeface="Arial" panose="020B0604020202020204" pitchFamily="34" charset="0"/>
              </a:rPr>
              <a:t>Americas</a:t>
            </a:r>
          </a:p>
          <a:p>
            <a:r>
              <a:rPr lang="en-US" sz="1800" b="1" baseline="0" dirty="0">
                <a:solidFill>
                  <a:srgbClr val="00ADFB"/>
                </a:solidFill>
                <a:cs typeface="Arial" panose="020B0604020202020204" pitchFamily="34" charset="0"/>
              </a:rPr>
              <a:t>   </a:t>
            </a:r>
            <a:endParaRPr lang="en-US" sz="1800" b="1" dirty="0">
              <a:solidFill>
                <a:srgbClr val="004165"/>
              </a:solidFill>
              <a:cs typeface="Arial" panose="020B0604020202020204" pitchFamily="34" charset="0"/>
            </a:endParaRPr>
          </a:p>
        </p:txBody>
      </p:sp>
      <p:sp>
        <p:nvSpPr>
          <p:cNvPr id="40" name="TextBox 1">
            <a:extLst>
              <a:ext uri="{FF2B5EF4-FFF2-40B4-BE49-F238E27FC236}">
                <a16:creationId xmlns:a16="http://schemas.microsoft.com/office/drawing/2014/main" id="{C7483E5B-2689-476E-BA79-FCF423580D38}"/>
              </a:ext>
            </a:extLst>
          </p:cNvPr>
          <p:cNvSpPr txBox="1"/>
          <p:nvPr/>
        </p:nvSpPr>
        <p:spPr>
          <a:xfrm>
            <a:off x="9295359" y="717747"/>
            <a:ext cx="1569097" cy="40245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r>
              <a:rPr lang="en-US" sz="1800" b="1" dirty="0">
                <a:solidFill>
                  <a:srgbClr val="FF2D26"/>
                </a:solidFill>
                <a:cs typeface="Arial" panose="020B0604020202020204" pitchFamily="34" charset="0"/>
              </a:rPr>
              <a:t>   </a:t>
            </a:r>
            <a:endParaRPr lang="en-US" sz="1800" b="1" baseline="0" dirty="0">
              <a:solidFill>
                <a:srgbClr val="FF2D26"/>
              </a:solidFill>
              <a:cs typeface="Arial" panose="020B0604020202020204" pitchFamily="34" charset="0"/>
            </a:endParaRPr>
          </a:p>
          <a:p>
            <a:r>
              <a:rPr lang="en-US" sz="1800" b="1" baseline="0" dirty="0">
                <a:solidFill>
                  <a:srgbClr val="FB8800"/>
                </a:solidFill>
                <a:cs typeface="Arial" panose="020B0604020202020204" pitchFamily="34" charset="0"/>
              </a:rPr>
              <a:t>   Africa</a:t>
            </a:r>
          </a:p>
          <a:p>
            <a:r>
              <a:rPr lang="en-US" sz="1800" b="1" baseline="0" dirty="0">
                <a:solidFill>
                  <a:srgbClr val="CD5FA0"/>
                </a:solidFill>
                <a:cs typeface="Arial" panose="020B0604020202020204" pitchFamily="34" charset="0"/>
              </a:rPr>
              <a:t>   </a:t>
            </a:r>
            <a:endParaRPr lang="en-US" sz="1800" b="1" dirty="0">
              <a:solidFill>
                <a:srgbClr val="004165"/>
              </a:solidFill>
              <a:cs typeface="Arial" panose="020B0604020202020204" pitchFamily="34" charset="0"/>
            </a:endParaRPr>
          </a:p>
        </p:txBody>
      </p:sp>
      <p:sp>
        <p:nvSpPr>
          <p:cNvPr id="41" name="TextBox 1">
            <a:extLst>
              <a:ext uri="{FF2B5EF4-FFF2-40B4-BE49-F238E27FC236}">
                <a16:creationId xmlns:a16="http://schemas.microsoft.com/office/drawing/2014/main" id="{6BCA8BA9-613A-4BFD-9D20-2FC56A3A729B}"/>
              </a:ext>
            </a:extLst>
          </p:cNvPr>
          <p:cNvSpPr txBox="1"/>
          <p:nvPr/>
        </p:nvSpPr>
        <p:spPr>
          <a:xfrm>
            <a:off x="9295359" y="718215"/>
            <a:ext cx="1569097" cy="40245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endParaRPr lang="en-US" sz="1800" b="1" dirty="0">
              <a:solidFill>
                <a:srgbClr val="004165"/>
              </a:solidFill>
              <a:cs typeface="Arial" panose="020B0604020202020204" pitchFamily="34" charset="0"/>
            </a:endParaRPr>
          </a:p>
          <a:p>
            <a:r>
              <a:rPr lang="en-US" sz="1800" b="1" dirty="0">
                <a:solidFill>
                  <a:srgbClr val="FF2D26"/>
                </a:solidFill>
                <a:cs typeface="Arial" panose="020B0604020202020204" pitchFamily="34" charset="0"/>
              </a:rPr>
              <a:t>   Middle</a:t>
            </a:r>
            <a:r>
              <a:rPr lang="en-US" sz="1800" b="1" baseline="0" dirty="0">
                <a:solidFill>
                  <a:srgbClr val="FF2D26"/>
                </a:solidFill>
                <a:cs typeface="Arial" panose="020B0604020202020204" pitchFamily="34" charset="0"/>
              </a:rPr>
              <a:t> East</a:t>
            </a:r>
          </a:p>
          <a:p>
            <a:r>
              <a:rPr lang="en-US" sz="1800" b="1" baseline="0" dirty="0">
                <a:solidFill>
                  <a:srgbClr val="FB8800"/>
                </a:solidFill>
                <a:cs typeface="Arial" panose="020B0604020202020204" pitchFamily="34" charset="0"/>
              </a:rPr>
              <a:t>   </a:t>
            </a:r>
            <a:endParaRPr lang="en-US" sz="1800" b="1" dirty="0">
              <a:solidFill>
                <a:srgbClr val="004165"/>
              </a:solidFill>
              <a:cs typeface="Arial" panose="020B0604020202020204" pitchFamily="34" charset="0"/>
            </a:endParaRPr>
          </a:p>
        </p:txBody>
      </p:sp>
      <p:sp>
        <p:nvSpPr>
          <p:cNvPr id="17" name="TextBox 16">
            <a:extLst>
              <a:ext uri="{FF2B5EF4-FFF2-40B4-BE49-F238E27FC236}">
                <a16:creationId xmlns:a16="http://schemas.microsoft.com/office/drawing/2014/main" id="{B94EE113-465F-49A8-BDF2-208450927C01}"/>
              </a:ext>
            </a:extLst>
          </p:cNvPr>
          <p:cNvSpPr txBox="1"/>
          <p:nvPr/>
        </p:nvSpPr>
        <p:spPr>
          <a:xfrm>
            <a:off x="145606" y="5876265"/>
            <a:ext cx="2521394" cy="261610"/>
          </a:xfrm>
          <a:prstGeom prst="rect">
            <a:avLst/>
          </a:prstGeom>
          <a:noFill/>
        </p:spPr>
        <p:txBody>
          <a:bodyPr wrap="square" rtlCol="0">
            <a:spAutoFit/>
          </a:bodyPr>
          <a:lstStyle/>
          <a:p>
            <a:r>
              <a:rPr lang="en-US" sz="1050" dirty="0">
                <a:solidFill>
                  <a:schemeClr val="tx1">
                    <a:lumMod val="50000"/>
                    <a:lumOff val="50000"/>
                  </a:schemeClr>
                </a:solidFill>
              </a:rPr>
              <a:t>Data source: EIA</a:t>
            </a:r>
          </a:p>
        </p:txBody>
      </p:sp>
      <p:sp>
        <p:nvSpPr>
          <p:cNvPr id="19" name="TextBox 18">
            <a:extLst>
              <a:ext uri="{FF2B5EF4-FFF2-40B4-BE49-F238E27FC236}">
                <a16:creationId xmlns:a16="http://schemas.microsoft.com/office/drawing/2014/main" id="{46A34156-E914-4123-ABFE-2DFF01E1DB62}"/>
              </a:ext>
            </a:extLst>
          </p:cNvPr>
          <p:cNvSpPr txBox="1"/>
          <p:nvPr/>
        </p:nvSpPr>
        <p:spPr>
          <a:xfrm>
            <a:off x="145606" y="6234628"/>
            <a:ext cx="2911919" cy="523220"/>
          </a:xfrm>
          <a:prstGeom prst="rect">
            <a:avLst/>
          </a:prstGeom>
          <a:noFill/>
        </p:spPr>
        <p:txBody>
          <a:bodyPr wrap="square" rtlCol="0">
            <a:spAutoFit/>
          </a:bodyPr>
          <a:lstStyle/>
          <a:p>
            <a:pPr defTabSz="457200"/>
            <a:r>
              <a:rPr lang="en-US" sz="1400" b="1" dirty="0">
                <a:solidFill>
                  <a:schemeClr val="accent5">
                    <a:lumMod val="60000"/>
                    <a:lumOff val="40000"/>
                  </a:schemeClr>
                </a:solidFill>
                <a:latin typeface="Century Gothic" panose="020B0502020202020204" pitchFamily="34" charset="0"/>
              </a:rPr>
              <a:t>The Changing  </a:t>
            </a:r>
            <a:r>
              <a:rPr lang="en-US" sz="1400" b="1" dirty="0">
                <a:solidFill>
                  <a:schemeClr val="bg1"/>
                </a:solidFill>
                <a:latin typeface="Century Gothic" panose="020B0502020202020204" pitchFamily="34" charset="0"/>
              </a:rPr>
              <a:t>Energy Landscape</a:t>
            </a:r>
            <a:endParaRPr lang="en-US" sz="1400" b="1" dirty="0">
              <a:solidFill>
                <a:prstClr val="white"/>
              </a:solidFill>
              <a:latin typeface="Expo Serif Pro" panose="02040502060300020003" pitchFamily="18" charset="0"/>
            </a:endParaRPr>
          </a:p>
        </p:txBody>
      </p:sp>
    </p:spTree>
    <p:extLst>
      <p:ext uri="{BB962C8B-B14F-4D97-AF65-F5344CB8AC3E}">
        <p14:creationId xmlns:p14="http://schemas.microsoft.com/office/powerpoint/2010/main" val="33200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graphicEl>
                                              <a:chart seriesIdx="0" categoryIdx="-4" bldStep="series"/>
                                            </p:graphicEl>
                                          </p:spTgt>
                                        </p:tgtEl>
                                        <p:attrNameLst>
                                          <p:attrName>style.visibility</p:attrName>
                                        </p:attrNameLst>
                                      </p:cBhvr>
                                      <p:to>
                                        <p:strVal val="visible"/>
                                      </p:to>
                                    </p:set>
                                    <p:animEffect transition="in" filter="wipe(left)">
                                      <p:cBhvr>
                                        <p:cTn id="7" dur="500"/>
                                        <p:tgtEl>
                                          <p:spTgt spid="33">
                                            <p:graphicEl>
                                              <a:chart seriesIdx="0" categoryIdx="-4" bldStep="series"/>
                                            </p:graphic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grpId="0" nodeType="afterEffect">
                                  <p:stCondLst>
                                    <p:cond delay="600"/>
                                  </p:stCondLst>
                                  <p:childTnLst>
                                    <p:set>
                                      <p:cBhvr>
                                        <p:cTn id="12" dur="1" fill="hold">
                                          <p:stCondLst>
                                            <p:cond delay="0"/>
                                          </p:stCondLst>
                                        </p:cTn>
                                        <p:tgtEl>
                                          <p:spTgt spid="33">
                                            <p:graphicEl>
                                              <a:chart seriesIdx="1" categoryIdx="-4" bldStep="series"/>
                                            </p:graphicEl>
                                          </p:spTgt>
                                        </p:tgtEl>
                                        <p:attrNameLst>
                                          <p:attrName>style.visibility</p:attrName>
                                        </p:attrNameLst>
                                      </p:cBhvr>
                                      <p:to>
                                        <p:strVal val="visible"/>
                                      </p:to>
                                    </p:set>
                                    <p:animEffect transition="in" filter="wipe(left)">
                                      <p:cBhvr>
                                        <p:cTn id="13" dur="500"/>
                                        <p:tgtEl>
                                          <p:spTgt spid="33">
                                            <p:graphicEl>
                                              <a:chart seriesIdx="1" categoryIdx="-4" bldStep="series"/>
                                            </p:graphic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par>
                                <p:cTn id="17" presetID="22" presetClass="entr" presetSubtype="4" fill="hold" grpId="0" nodeType="withEffect">
                                  <p:stCondLst>
                                    <p:cond delay="60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33">
                                            <p:graphicEl>
                                              <a:chart seriesIdx="2" categoryIdx="-4" bldStep="series"/>
                                            </p:graphicEl>
                                          </p:spTgt>
                                        </p:tgtEl>
                                        <p:attrNameLst>
                                          <p:attrName>style.visibility</p:attrName>
                                        </p:attrNameLst>
                                      </p:cBhvr>
                                      <p:to>
                                        <p:strVal val="visible"/>
                                      </p:to>
                                    </p:set>
                                    <p:animEffect transition="in" filter="wipe(left)">
                                      <p:cBhvr>
                                        <p:cTn id="22" dur="500"/>
                                        <p:tgtEl>
                                          <p:spTgt spid="33">
                                            <p:graphicEl>
                                              <a:chart seriesIdx="2" categoryIdx="-4" bldStep="series"/>
                                            </p:graphicEl>
                                          </p:spTgt>
                                        </p:tgtEl>
                                      </p:cBhvr>
                                    </p:animEffect>
                                  </p:childTnLst>
                                </p:cTn>
                              </p:par>
                              <p:par>
                                <p:cTn id="23" presetID="22" presetClass="entr" presetSubtype="4" fill="hold" grpId="0" nodeType="withEffect">
                                  <p:stCondLst>
                                    <p:cond delay="100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8" fill="hold" grpId="0" nodeType="withEffect">
                                  <p:stCondLst>
                                    <p:cond delay="1500"/>
                                  </p:stCondLst>
                                  <p:childTnLst>
                                    <p:set>
                                      <p:cBhvr>
                                        <p:cTn id="27" dur="1" fill="hold">
                                          <p:stCondLst>
                                            <p:cond delay="0"/>
                                          </p:stCondLst>
                                        </p:cTn>
                                        <p:tgtEl>
                                          <p:spTgt spid="33">
                                            <p:graphicEl>
                                              <a:chart seriesIdx="3" categoryIdx="-4" bldStep="series"/>
                                            </p:graphicEl>
                                          </p:spTgt>
                                        </p:tgtEl>
                                        <p:attrNameLst>
                                          <p:attrName>style.visibility</p:attrName>
                                        </p:attrNameLst>
                                      </p:cBhvr>
                                      <p:to>
                                        <p:strVal val="visible"/>
                                      </p:to>
                                    </p:set>
                                    <p:animEffect transition="in" filter="wipe(left)">
                                      <p:cBhvr>
                                        <p:cTn id="28" dur="500"/>
                                        <p:tgtEl>
                                          <p:spTgt spid="33">
                                            <p:graphicEl>
                                              <a:chart seriesIdx="3" categoryIdx="-4" bldStep="series"/>
                                            </p:graphicEl>
                                          </p:spTgt>
                                        </p:tgtEl>
                                      </p:cBhvr>
                                    </p:animEffect>
                                  </p:childTnLst>
                                </p:cTn>
                              </p:par>
                              <p:par>
                                <p:cTn id="29" presetID="22" presetClass="entr" presetSubtype="4" fill="hold" grpId="0" nodeType="withEffect">
                                  <p:stCondLst>
                                    <p:cond delay="150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8" fill="hold" grpId="0" nodeType="withEffect">
                                  <p:stCondLst>
                                    <p:cond delay="2000"/>
                                  </p:stCondLst>
                                  <p:childTnLst>
                                    <p:set>
                                      <p:cBhvr>
                                        <p:cTn id="33" dur="1" fill="hold">
                                          <p:stCondLst>
                                            <p:cond delay="0"/>
                                          </p:stCondLst>
                                        </p:cTn>
                                        <p:tgtEl>
                                          <p:spTgt spid="33">
                                            <p:graphicEl>
                                              <a:chart seriesIdx="4" categoryIdx="-4" bldStep="series"/>
                                            </p:graphicEl>
                                          </p:spTgt>
                                        </p:tgtEl>
                                        <p:attrNameLst>
                                          <p:attrName>style.visibility</p:attrName>
                                        </p:attrNameLst>
                                      </p:cBhvr>
                                      <p:to>
                                        <p:strVal val="visible"/>
                                      </p:to>
                                    </p:set>
                                    <p:animEffect transition="in" filter="wipe(left)">
                                      <p:cBhvr>
                                        <p:cTn id="34" dur="500"/>
                                        <p:tgtEl>
                                          <p:spTgt spid="33">
                                            <p:graphicEl>
                                              <a:chart seriesIdx="4" categoryIdx="-4" bldStep="series"/>
                                            </p:graphicEl>
                                          </p:spTgt>
                                        </p:tgtEl>
                                      </p:cBhvr>
                                    </p:animEffect>
                                  </p:childTnLst>
                                </p:cTn>
                              </p:par>
                              <p:par>
                                <p:cTn id="35" presetID="22" presetClass="entr" presetSubtype="4" fill="hold" grpId="0" nodeType="withEffect">
                                  <p:stCondLst>
                                    <p:cond delay="200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par>
                                <p:cTn id="38" presetID="22" presetClass="entr" presetSubtype="8" fill="hold" grpId="0" nodeType="withEffect">
                                  <p:stCondLst>
                                    <p:cond delay="2500"/>
                                  </p:stCondLst>
                                  <p:childTnLst>
                                    <p:set>
                                      <p:cBhvr>
                                        <p:cTn id="39" dur="1" fill="hold">
                                          <p:stCondLst>
                                            <p:cond delay="0"/>
                                          </p:stCondLst>
                                        </p:cTn>
                                        <p:tgtEl>
                                          <p:spTgt spid="33">
                                            <p:graphicEl>
                                              <a:chart seriesIdx="5" categoryIdx="-4" bldStep="series"/>
                                            </p:graphicEl>
                                          </p:spTgt>
                                        </p:tgtEl>
                                        <p:attrNameLst>
                                          <p:attrName>style.visibility</p:attrName>
                                        </p:attrNameLst>
                                      </p:cBhvr>
                                      <p:to>
                                        <p:strVal val="visible"/>
                                      </p:to>
                                    </p:set>
                                    <p:animEffect transition="in" filter="wipe(left)">
                                      <p:cBhvr>
                                        <p:cTn id="40" dur="500"/>
                                        <p:tgtEl>
                                          <p:spTgt spid="33">
                                            <p:graphicEl>
                                              <a:chart seriesIdx="5" categoryIdx="-4" bldStep="series"/>
                                            </p:graphicEl>
                                          </p:spTgt>
                                        </p:tgtEl>
                                      </p:cBhvr>
                                    </p:animEffect>
                                  </p:childTnLst>
                                </p:cTn>
                              </p:par>
                              <p:par>
                                <p:cTn id="41" presetID="22" presetClass="entr" presetSubtype="4" fill="hold" grpId="0" nodeType="withEffect">
                                  <p:stCondLst>
                                    <p:cond delay="250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uiExpand="1">
        <p:bldSub>
          <a:bldChart bld="series" animBg="0"/>
        </p:bldSub>
      </p:bldGraphic>
      <p:bldP spid="35" grpId="0"/>
      <p:bldP spid="36" grpId="0"/>
      <p:bldP spid="37" grpId="0"/>
      <p:bldP spid="38" grpId="0"/>
      <p:bldP spid="39" grpId="0"/>
      <p:bldP spid="40" grpId="0"/>
      <p:bldP spid="4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ppt8D1B.tmp</Template>
  <TotalTime>15677</TotalTime>
  <Words>3848</Words>
  <Application>Microsoft Office PowerPoint</Application>
  <PresentationFormat>Widescreen</PresentationFormat>
  <Paragraphs>711</Paragraphs>
  <Slides>53</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MS PGothic</vt:lpstr>
      <vt:lpstr>Arial</vt:lpstr>
      <vt:lpstr>Calibri</vt:lpstr>
      <vt:lpstr>Calibri Light</vt:lpstr>
      <vt:lpstr>Century Gothic</vt:lpstr>
      <vt:lpstr>Expo Serif Pro</vt:lpstr>
      <vt:lpstr>Segoe UI</vt:lpstr>
      <vt:lpstr>Times New Roman</vt:lpstr>
      <vt:lpstr>UniversGT-Light</vt:lpstr>
      <vt:lpstr>ヒラギノ角ゴ Pro W3</vt:lpstr>
      <vt:lpstr>Office Theme</vt:lpstr>
      <vt:lpstr>The Changing Energy Landscape</vt:lpstr>
      <vt:lpstr>Energy Transitions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Uncertainties</vt:lpstr>
      <vt:lpstr>PowerPoint Presentation</vt:lpstr>
      <vt:lpstr>PowerPoint Presentation</vt:lpstr>
      <vt:lpstr>PowerPoint Presentation</vt:lpstr>
      <vt:lpstr>PowerPoint Presentation</vt:lpstr>
      <vt:lpstr>PowerPoint Presentation</vt:lpstr>
      <vt:lpstr>The Rocky Road to Rebalance </vt:lpstr>
      <vt:lpstr>The U.S. Tight Oil Boom </vt:lpstr>
      <vt:lpstr>PowerPoint Presentation</vt:lpstr>
      <vt:lpstr>PowerPoint Presentation</vt:lpstr>
      <vt:lpstr>Uncertainty For Future Oil Demand </vt:lpstr>
      <vt:lpstr>Uncertainty Drivers For Future Oil Demand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the Paris Agreement Survive?</vt:lpstr>
      <vt:lpstr>PowerPoint Presentation</vt:lpstr>
      <vt:lpstr>PowerPoint Presentation</vt:lpstr>
      <vt:lpstr>PowerPoint Presentation</vt:lpstr>
      <vt:lpstr>PowerPoint Presentation</vt:lpstr>
      <vt:lpstr>PowerPoint Presentation</vt:lpstr>
      <vt:lpstr>PowerPoint Presentation</vt:lpstr>
      <vt:lpstr>Economic Statecraft </vt:lpstr>
      <vt:lpstr>U.S. Oil Exports  </vt:lpstr>
      <vt:lpstr>PowerPoint Presentation</vt:lpstr>
      <vt:lpstr>PowerPoint Presentation</vt:lpstr>
      <vt:lpstr>PowerPoint Presentation</vt:lpstr>
      <vt:lpstr>Natural Gas Consumption and Production Scenarios </vt:lpstr>
      <vt:lpstr>PowerPoint Presentation</vt:lpstr>
      <vt:lpstr>PowerPoint Presentation</vt:lpstr>
      <vt:lpstr>PowerPoint Presentation</vt:lpstr>
      <vt:lpstr>About Us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csisuser</dc:creator>
  <cp:lastModifiedBy>Nancy Dull Stuck</cp:lastModifiedBy>
  <cp:revision>907</cp:revision>
  <cp:lastPrinted>2018-03-12T23:08:34Z</cp:lastPrinted>
  <dcterms:created xsi:type="dcterms:W3CDTF">2016-02-09T14:58:10Z</dcterms:created>
  <dcterms:modified xsi:type="dcterms:W3CDTF">2018-04-11T12:47:03Z</dcterms:modified>
</cp:coreProperties>
</file>